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5" r:id="rId1"/>
    <p:sldMasterId id="2147483807" r:id="rId2"/>
  </p:sldMasterIdLst>
  <p:notesMasterIdLst>
    <p:notesMasterId r:id="rId18"/>
  </p:notesMasterIdLst>
  <p:handoutMasterIdLst>
    <p:handoutMasterId r:id="rId19"/>
  </p:handoutMasterIdLst>
  <p:sldIdLst>
    <p:sldId id="888" r:id="rId3"/>
    <p:sldId id="2147480334" r:id="rId4"/>
    <p:sldId id="2147471005" r:id="rId5"/>
    <p:sldId id="2147480415" r:id="rId6"/>
    <p:sldId id="2147471006" r:id="rId7"/>
    <p:sldId id="2145707464" r:id="rId8"/>
    <p:sldId id="2147480416" r:id="rId9"/>
    <p:sldId id="2147480417" r:id="rId10"/>
    <p:sldId id="2147471062" r:id="rId11"/>
    <p:sldId id="2147470912" r:id="rId12"/>
    <p:sldId id="2147480332" r:id="rId13"/>
    <p:sldId id="2147480418" r:id="rId14"/>
    <p:sldId id="2147471045" r:id="rId15"/>
    <p:sldId id="2145707380" r:id="rId16"/>
    <p:sldId id="889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imary Version" id="{B3D364EF-E19F-1A40-90FF-ED075D253295}">
          <p14:sldIdLst>
            <p14:sldId id="888"/>
            <p14:sldId id="2147480334"/>
            <p14:sldId id="2147471005"/>
            <p14:sldId id="2147480415"/>
            <p14:sldId id="2147471006"/>
            <p14:sldId id="2145707464"/>
            <p14:sldId id="2147480416"/>
            <p14:sldId id="2147480417"/>
            <p14:sldId id="2147471062"/>
            <p14:sldId id="2147470912"/>
            <p14:sldId id="2147480332"/>
            <p14:sldId id="2147480418"/>
            <p14:sldId id="2147471045"/>
            <p14:sldId id="2145707380"/>
            <p14:sldId id="889"/>
          </p14:sldIdLst>
        </p14:section>
        <p14:section name="Ribbon Connect aaS" id="{B986610B-3280-48C2-BF83-2316831605B7}">
          <p14:sldIdLst/>
        </p14:section>
        <p14:section name="Additional Slides" id="{354B18F8-5EDE-B646-976B-A9AA4C412A8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6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101"/>
    <a:srgbClr val="B70071"/>
    <a:srgbClr val="4A4A4A"/>
    <a:srgbClr val="E6E6E6"/>
    <a:srgbClr val="F2F2F2"/>
    <a:srgbClr val="000000"/>
    <a:srgbClr val="FF3399"/>
    <a:srgbClr val="EEC84C"/>
    <a:srgbClr val="FF9900"/>
    <a:srgbClr val="0BAE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09287D-4BBA-4E4E-AB6C-A5EBCA24246A}" v="5" dt="2024-12-05T14:12:39.403"/>
  </p1510:revLst>
</p1510:revInfo>
</file>

<file path=ppt/tableStyles.xml><?xml version="1.0" encoding="utf-8"?>
<a:tblStyleLst xmlns:a="http://schemas.openxmlformats.org/drawingml/2006/main" def="{793D81CF-94F2-401A-BA57-92F5A7B2D0C5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650" autoAdjust="0"/>
  </p:normalViewPr>
  <p:slideViewPr>
    <p:cSldViewPr snapToGrid="0">
      <p:cViewPr varScale="1">
        <p:scale>
          <a:sx n="114" d="100"/>
          <a:sy n="114" d="100"/>
        </p:scale>
        <p:origin x="510" y="318"/>
      </p:cViewPr>
      <p:guideLst>
        <p:guide orient="horz" pos="68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28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Relationship Id="rId27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277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277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74B329FC-2B88-4FB4-AD1C-E601DC369F2D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60606"/>
            <a:ext cx="3037840" cy="462769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60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1169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1169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3533B3D0-8CEF-46B1-B624-F6B4EF398FE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1800" y="692150"/>
            <a:ext cx="61468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381103"/>
            <a:ext cx="5608320" cy="4150519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60606"/>
            <a:ext cx="3037840" cy="461169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760606"/>
            <a:ext cx="3037840" cy="461169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E94BADE0-BC5F-456F-A7A9-A0DBF6C0E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59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BADE0-BC5F-456F-A7A9-A0DBF6C0E4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88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BADE0-BC5F-456F-A7A9-A0DBF6C0E4A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567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BADE0-BC5F-456F-A7A9-A0DBF6C0E4A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168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235824"/>
            <a:ext cx="5608320" cy="41505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90344-1218-2B47-9E41-24D63ABA7D4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6983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BADE0-BC5F-456F-A7A9-A0DBF6C0E4A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509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76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A95135-C671-4FCD-BE50-B942FC95E8D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076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86702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BADE0-BC5F-456F-A7A9-A0DBF6C0E4A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992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defTabSz="931774">
              <a:defRPr/>
            </a:pPr>
            <a:fld id="{E5CC4D1C-D41D-1B43-8777-1EBB0BB98BEF}" type="slidenum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4059182" y="9084562"/>
            <a:ext cx="3105348" cy="478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516" tIns="46758" rIns="93516" bIns="46758" anchor="b">
            <a:prstTxWarp prst="textNoShape">
              <a:avLst/>
            </a:prstTxWarp>
          </a:bodyPr>
          <a:lstStyle/>
          <a:p>
            <a:pPr algn="r" defTabSz="931774">
              <a:defRPr/>
            </a:pPr>
            <a:fld id="{156AFB0A-DE3D-FA41-BC0F-D720C36D0D9B}" type="slidenum">
              <a:rPr lang="en-US" sz="1200">
                <a:solidFill>
                  <a:prstClr val="black"/>
                </a:solidFill>
                <a:latin typeface="Calibri"/>
                <a:ea typeface="ＭＳ Ｐゴシック" pitchFamily="-1" charset="-128"/>
                <a:cs typeface="ＭＳ Ｐゴシック" pitchFamily="-1" charset="-128"/>
              </a:rPr>
              <a:pPr algn="r" defTabSz="931774">
                <a:defRPr/>
              </a:pPr>
              <a:t>2</a:t>
            </a:fld>
            <a:endParaRPr lang="en-US" sz="1200">
              <a:solidFill>
                <a:prstClr val="black"/>
              </a:solidFill>
              <a:latin typeface="Calibri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9250" y="709613"/>
            <a:ext cx="6311900" cy="3551237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15"/>
              </a:spcAft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723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149725"/>
            <a:ext cx="5801360" cy="4150519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9"/>
              </a:spcAft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228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15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BADE0-BC5F-456F-A7A9-A0DBF6C0E4A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885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BADE0-BC5F-456F-A7A9-A0DBF6C0E4A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08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A5F36C-CCA0-4142-95B1-EA15939A279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279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BADE0-BC5F-456F-A7A9-A0DBF6C0E4A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040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BADE0-BC5F-456F-A7A9-A0DBF6C0E4A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17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 noRot="1" noMove="1" noResize="1" noEditPoints="1" noAdjustHandles="1" noChangeArrowheads="1" noChangeShapeType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46"/>
              </a:spcAft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BADE0-BC5F-456F-A7A9-A0DBF6C0E4A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58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5.svg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5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8.png"/><Relationship Id="rId4" Type="http://schemas.openxmlformats.org/officeDocument/2006/relationships/image" Target="../media/image10.emf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emf"/><Relationship Id="rId4" Type="http://schemas.openxmlformats.org/officeDocument/2006/relationships/image" Target="../media/image17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8.png"/><Relationship Id="rId4" Type="http://schemas.openxmlformats.org/officeDocument/2006/relationships/image" Target="../media/image10.emf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1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8.png"/><Relationship Id="rId4" Type="http://schemas.openxmlformats.org/officeDocument/2006/relationships/image" Target="../media/image10.emf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1.png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0A7924F-DDAC-AB46-FA6C-77BD7A024951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1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olorful circle with light streaks&#10;&#10;Description automatically generated with medium confidence">
            <a:extLst>
              <a:ext uri="{FF2B5EF4-FFF2-40B4-BE49-F238E27FC236}">
                <a16:creationId xmlns:a16="http://schemas.microsoft.com/office/drawing/2014/main" id="{E1BC4934-33A9-3C4A-58DF-43CB6D49B0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2820" y="796222"/>
            <a:ext cx="3547771" cy="355105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AB1D99C7-F5D5-B887-21B3-9596E9AC8F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0929" y="1968391"/>
            <a:ext cx="3217292" cy="1009872"/>
          </a:xfrm>
          <a:prstGeom prst="rect">
            <a:avLst/>
          </a:prstGeom>
        </p:spPr>
      </p:pic>
      <p:pic>
        <p:nvPicPr>
          <p:cNvPr id="8" name="Picture 7" descr="A purple circle with white lines&#10;&#10;Description automatically generated">
            <a:extLst>
              <a:ext uri="{FF2B5EF4-FFF2-40B4-BE49-F238E27FC236}">
                <a16:creationId xmlns:a16="http://schemas.microsoft.com/office/drawing/2014/main" id="{A9741024-A3D3-67DB-6DF1-3D9A0271487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5398">
            <a:off x="5817542" y="1912770"/>
            <a:ext cx="688783" cy="133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05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24">
          <p15:clr>
            <a:srgbClr val="FBAE40"/>
          </p15:clr>
        </p15:guide>
        <p15:guide id="2" pos="14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 Flar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D40B37-034A-43E0-A13B-0F255F675A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6202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69144"/>
            <a:ext cx="8229600" cy="311384"/>
          </a:xfrm>
        </p:spPr>
        <p:txBody>
          <a:bodyPr>
            <a:noAutofit/>
          </a:bodyPr>
          <a:lstStyle>
            <a:lvl1pPr algn="l">
              <a:defRPr sz="2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1406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9414234-8ABB-4FB0-8842-70AC11E841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69144"/>
            <a:ext cx="8229600" cy="311384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en-US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41E4532-416F-4A02-A175-90FD54F237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041817"/>
            <a:ext cx="8229600" cy="357847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tx1"/>
                </a:solidFill>
                <a:latin typeface="+mn-lt"/>
              </a:defRPr>
            </a:lvl1pPr>
            <a:lvl2pPr>
              <a:defRPr lang="en-US" smtClean="0">
                <a:solidFill>
                  <a:schemeClr val="tx1"/>
                </a:solidFill>
                <a:latin typeface="+mn-lt"/>
              </a:defRPr>
            </a:lvl2pPr>
            <a:lvl3pPr>
              <a:defRPr lang="en-US" smtClean="0">
                <a:solidFill>
                  <a:schemeClr val="tx1"/>
                </a:solidFill>
                <a:latin typeface="+mn-lt"/>
              </a:defRPr>
            </a:lvl3pPr>
            <a:lvl4pPr>
              <a:defRPr lang="en-US" smtClean="0">
                <a:solidFill>
                  <a:schemeClr val="tx1"/>
                </a:solidFill>
                <a:latin typeface="+mn-lt"/>
              </a:defRPr>
            </a:lvl4pPr>
            <a:lvl5pPr>
              <a:defRPr lang="en-US">
                <a:solidFill>
                  <a:schemeClr val="tx1"/>
                </a:solidFill>
                <a:latin typeface="+mn-lt"/>
              </a:defRPr>
            </a:lvl5pPr>
          </a:lstStyle>
          <a:p>
            <a:r>
              <a:rPr lang="en-US"/>
              <a:t>First level text: 16 pt. Arial. </a:t>
            </a:r>
          </a:p>
          <a:p>
            <a:pPr lvl="1"/>
            <a:r>
              <a:rPr lang="en-US"/>
              <a:t>Second level text: 12 pt.</a:t>
            </a:r>
          </a:p>
          <a:p>
            <a:pPr lvl="2"/>
            <a:r>
              <a:rPr lang="en-US"/>
              <a:t>Third level text: 10.5 pt.</a:t>
            </a:r>
          </a:p>
          <a:p>
            <a:pPr lvl="3"/>
            <a:r>
              <a:rPr lang="en-US"/>
              <a:t>Fourth level text: 9 pt.</a:t>
            </a:r>
          </a:p>
          <a:p>
            <a:pPr lvl="4"/>
            <a:r>
              <a:rPr lang="en-US"/>
              <a:t>Fifth level text: 9</a:t>
            </a:r>
          </a:p>
        </p:txBody>
      </p:sp>
    </p:spTree>
    <p:extLst>
      <p:ext uri="{BB962C8B-B14F-4D97-AF65-F5344CB8AC3E}">
        <p14:creationId xmlns:p14="http://schemas.microsoft.com/office/powerpoint/2010/main" val="305716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669D0D1-05CC-4AAF-B1FF-FE7BC022C3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43744"/>
            <a:ext cx="8229600" cy="311384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en-US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315CB9A4-3FB4-40F3-841A-75F5E20C43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75488"/>
            <a:ext cx="822960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089EE54-8AEC-4C8F-A9A4-A4A336E467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041817"/>
            <a:ext cx="8229600" cy="357847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tx1"/>
                </a:solidFill>
                <a:latin typeface="+mn-lt"/>
              </a:defRPr>
            </a:lvl1pPr>
            <a:lvl2pPr>
              <a:defRPr lang="en-US" smtClean="0">
                <a:solidFill>
                  <a:schemeClr val="tx1"/>
                </a:solidFill>
                <a:latin typeface="+mn-lt"/>
              </a:defRPr>
            </a:lvl2pPr>
            <a:lvl3pPr>
              <a:defRPr lang="en-US" smtClean="0">
                <a:solidFill>
                  <a:schemeClr val="tx1"/>
                </a:solidFill>
                <a:latin typeface="+mn-lt"/>
              </a:defRPr>
            </a:lvl3pPr>
            <a:lvl4pPr>
              <a:defRPr lang="en-US" smtClean="0">
                <a:solidFill>
                  <a:schemeClr val="tx1"/>
                </a:solidFill>
                <a:latin typeface="+mn-lt"/>
              </a:defRPr>
            </a:lvl4pPr>
            <a:lvl5pPr>
              <a:defRPr lang="en-US">
                <a:solidFill>
                  <a:schemeClr val="tx1"/>
                </a:solidFill>
                <a:latin typeface="+mn-lt"/>
              </a:defRPr>
            </a:lvl5pPr>
          </a:lstStyle>
          <a:p>
            <a:r>
              <a:rPr lang="en-US"/>
              <a:t>First level text: 16 pt. Arial. </a:t>
            </a:r>
          </a:p>
          <a:p>
            <a:pPr lvl="1"/>
            <a:r>
              <a:rPr lang="en-US"/>
              <a:t>Second level text: 12 pt.</a:t>
            </a:r>
          </a:p>
          <a:p>
            <a:pPr lvl="2"/>
            <a:r>
              <a:rPr lang="en-US"/>
              <a:t>Third level text: 10.5 pt.</a:t>
            </a:r>
          </a:p>
          <a:p>
            <a:pPr lvl="3"/>
            <a:r>
              <a:rPr lang="en-US"/>
              <a:t>Fourth level text: 9 pt.</a:t>
            </a:r>
          </a:p>
          <a:p>
            <a:pPr lvl="4"/>
            <a:r>
              <a:rPr lang="en-US"/>
              <a:t>Fifth level text: 9</a:t>
            </a:r>
          </a:p>
        </p:txBody>
      </p:sp>
    </p:spTree>
    <p:extLst>
      <p:ext uri="{BB962C8B-B14F-4D97-AF65-F5344CB8AC3E}">
        <p14:creationId xmlns:p14="http://schemas.microsoft.com/office/powerpoint/2010/main" val="388422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E17056-3E6C-4DAD-8D2D-B6624E11EE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6202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5150" y="779245"/>
            <a:ext cx="3591028" cy="3899399"/>
          </a:xfrm>
          <a:prstGeom prst="roundRect">
            <a:avLst>
              <a:gd name="adj" fmla="val 2588"/>
            </a:avLst>
          </a:prstGeom>
          <a:ln w="15875">
            <a:gradFill flip="none" rotWithShape="1">
              <a:gsLst>
                <a:gs pos="0">
                  <a:schemeClr val="accent4"/>
                </a:gs>
                <a:gs pos="100000">
                  <a:schemeClr val="accent2"/>
                </a:gs>
              </a:gsLst>
              <a:lin ang="16200000" scaled="1"/>
              <a:tileRect/>
            </a:gra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 smtClean="0">
                <a:solidFill>
                  <a:schemeClr val="tx1"/>
                </a:solidFill>
                <a:latin typeface="+mn-lt"/>
              </a:defRPr>
            </a:lvl1pPr>
            <a:lvl2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marL="173831" lvl="0" indent="-173831"/>
            <a:r>
              <a:rPr lang="en-US"/>
              <a:t>Click to edit Master text styles</a:t>
            </a:r>
          </a:p>
          <a:p>
            <a:pPr marL="173831" lvl="1" indent="-173831"/>
            <a:r>
              <a:rPr lang="en-US"/>
              <a:t>Second level</a:t>
            </a:r>
          </a:p>
          <a:p>
            <a:pPr marL="173831" lvl="2" indent="-173831"/>
            <a:r>
              <a:rPr lang="en-US"/>
              <a:t>Third level</a:t>
            </a:r>
          </a:p>
          <a:p>
            <a:pPr marL="173831" lvl="3" indent="-173831"/>
            <a:r>
              <a:rPr lang="en-US"/>
              <a:t>Fourth level</a:t>
            </a:r>
          </a:p>
          <a:p>
            <a:pPr marL="173831" lvl="4" indent="-173831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1889" y="779245"/>
            <a:ext cx="3592800" cy="3899399"/>
          </a:xfrm>
          <a:prstGeom prst="roundRect">
            <a:avLst>
              <a:gd name="adj" fmla="val 2102"/>
            </a:avLst>
          </a:prstGeom>
          <a:ln w="15875"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00" scaled="1"/>
            </a:gra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 smtClean="0">
                <a:solidFill>
                  <a:schemeClr val="tx1"/>
                </a:solidFill>
                <a:latin typeface="+mn-lt"/>
              </a:defRPr>
            </a:lvl1pPr>
            <a:lvl2pPr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marL="173831" lvl="0" indent="-173831"/>
            <a:r>
              <a:rPr lang="en-US"/>
              <a:t>Click to edit Master text styles</a:t>
            </a:r>
          </a:p>
          <a:p>
            <a:pPr marL="173831" lvl="1" indent="-173831"/>
            <a:r>
              <a:rPr lang="en-US"/>
              <a:t>Second level</a:t>
            </a:r>
          </a:p>
          <a:p>
            <a:pPr marL="173831" lvl="2" indent="-173831"/>
            <a:r>
              <a:rPr lang="en-US"/>
              <a:t>Third level</a:t>
            </a:r>
          </a:p>
          <a:p>
            <a:pPr marL="173831" lvl="3" indent="-173831"/>
            <a:r>
              <a:rPr lang="en-US"/>
              <a:t>Fourth level</a:t>
            </a:r>
          </a:p>
          <a:p>
            <a:pPr marL="173831" lvl="4" indent="-173831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CDCE00-758E-C1D6-AEC5-CC8F7D3359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69144"/>
            <a:ext cx="8229600" cy="311384"/>
          </a:xfrm>
        </p:spPr>
        <p:txBody>
          <a:bodyPr>
            <a:noAutofit/>
          </a:bodyPr>
          <a:lstStyle>
            <a:lvl1pPr algn="l">
              <a:defRPr sz="2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181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5150" y="779245"/>
            <a:ext cx="3591028" cy="3899399"/>
          </a:xfrm>
          <a:prstGeom prst="roundRect">
            <a:avLst>
              <a:gd name="adj" fmla="val 2588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 smtClean="0">
                <a:solidFill>
                  <a:schemeClr val="tx1"/>
                </a:solidFill>
                <a:latin typeface="+mn-lt"/>
              </a:defRPr>
            </a:lvl1pPr>
            <a:lvl2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marL="173831" lvl="0" indent="-173831"/>
            <a:r>
              <a:rPr lang="en-US"/>
              <a:t>Click to edit Master text styles</a:t>
            </a:r>
          </a:p>
          <a:p>
            <a:pPr marL="173831" lvl="1" indent="-173831"/>
            <a:r>
              <a:rPr lang="en-US"/>
              <a:t>Second level</a:t>
            </a:r>
          </a:p>
          <a:p>
            <a:pPr marL="173831" lvl="2" indent="-173831"/>
            <a:r>
              <a:rPr lang="en-US"/>
              <a:t>Third level</a:t>
            </a:r>
          </a:p>
          <a:p>
            <a:pPr marL="173831" lvl="3" indent="-173831"/>
            <a:r>
              <a:rPr lang="en-US"/>
              <a:t>Fourth level</a:t>
            </a:r>
          </a:p>
          <a:p>
            <a:pPr marL="173831" lvl="4" indent="-173831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1889" y="779245"/>
            <a:ext cx="3592800" cy="3899399"/>
          </a:xfrm>
          <a:prstGeom prst="roundRect">
            <a:avLst>
              <a:gd name="adj" fmla="val 2102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 smtClean="0">
                <a:solidFill>
                  <a:schemeClr val="tx1"/>
                </a:solidFill>
                <a:latin typeface="+mn-lt"/>
              </a:defRPr>
            </a:lvl1pPr>
            <a:lvl2pPr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marL="173831" lvl="0" indent="-173831"/>
            <a:r>
              <a:rPr lang="en-US"/>
              <a:t>Click to edit Master text styles</a:t>
            </a:r>
          </a:p>
          <a:p>
            <a:pPr marL="173831" lvl="1" indent="-173831"/>
            <a:r>
              <a:rPr lang="en-US"/>
              <a:t>Second level</a:t>
            </a:r>
          </a:p>
          <a:p>
            <a:pPr marL="173831" lvl="2" indent="-173831"/>
            <a:r>
              <a:rPr lang="en-US"/>
              <a:t>Third level</a:t>
            </a:r>
          </a:p>
          <a:p>
            <a:pPr marL="173831" lvl="3" indent="-173831"/>
            <a:r>
              <a:rPr lang="en-US"/>
              <a:t>Fourth level</a:t>
            </a:r>
          </a:p>
          <a:p>
            <a:pPr marL="173831" lvl="4" indent="-173831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061277-228E-49DA-AB53-B75DF121A8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6202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30D81EF-7DDF-431D-83D1-3100D856F7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49234"/>
            <a:ext cx="8229600" cy="311384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en-US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696A285-72E7-4C4D-8FBB-0C42797176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80978"/>
            <a:ext cx="822960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6306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5150" y="1116531"/>
            <a:ext cx="3591028" cy="3562113"/>
          </a:xfrm>
          <a:prstGeom prst="roundRect">
            <a:avLst>
              <a:gd name="adj" fmla="val 2588"/>
            </a:avLst>
          </a:prstGeom>
          <a:ln w="19050">
            <a:gradFill flip="none" rotWithShape="1">
              <a:gsLst>
                <a:gs pos="0">
                  <a:schemeClr val="accent4"/>
                </a:gs>
                <a:gs pos="100000">
                  <a:schemeClr val="accent2"/>
                </a:gs>
              </a:gsLst>
              <a:lin ang="16200000" scaled="1"/>
              <a:tileRect/>
            </a:gra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 smtClean="0">
                <a:solidFill>
                  <a:schemeClr val="tx1"/>
                </a:solidFill>
                <a:latin typeface="+mn-lt"/>
              </a:defRPr>
            </a:lvl1pPr>
            <a:lvl2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marL="173831" lvl="0" indent="-173831"/>
            <a:r>
              <a:rPr lang="en-US"/>
              <a:t>Click to edit Master text styles</a:t>
            </a:r>
          </a:p>
          <a:p>
            <a:pPr marL="173831" lvl="1" indent="-173831"/>
            <a:r>
              <a:rPr lang="en-US"/>
              <a:t>Second level</a:t>
            </a:r>
          </a:p>
          <a:p>
            <a:pPr marL="173831" lvl="2" indent="-173831"/>
            <a:r>
              <a:rPr lang="en-US"/>
              <a:t>Third level</a:t>
            </a:r>
          </a:p>
          <a:p>
            <a:pPr marL="173831" lvl="3" indent="-173831"/>
            <a:r>
              <a:rPr lang="en-US"/>
              <a:t>Fourth level</a:t>
            </a:r>
          </a:p>
          <a:p>
            <a:pPr marL="173831" lvl="4" indent="-173831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1889" y="1116531"/>
            <a:ext cx="3592800" cy="3562113"/>
          </a:xfrm>
          <a:prstGeom prst="roundRect">
            <a:avLst>
              <a:gd name="adj" fmla="val 2102"/>
            </a:avLst>
          </a:prstGeom>
          <a:ln w="19050"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00" scaled="1"/>
            </a:gra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 smtClean="0">
                <a:solidFill>
                  <a:schemeClr val="tx1"/>
                </a:solidFill>
                <a:latin typeface="+mn-lt"/>
              </a:defRPr>
            </a:lvl1pPr>
            <a:lvl2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marL="173831" lvl="0" indent="-173831"/>
            <a:r>
              <a:rPr lang="en-US"/>
              <a:t>Click to edit Master text styles</a:t>
            </a:r>
          </a:p>
          <a:p>
            <a:pPr marL="173831" lvl="1" indent="-173831"/>
            <a:r>
              <a:rPr lang="en-US"/>
              <a:t>Second level</a:t>
            </a:r>
          </a:p>
          <a:p>
            <a:pPr marL="173831" lvl="2" indent="-173831"/>
            <a:r>
              <a:rPr lang="en-US"/>
              <a:t>Third level</a:t>
            </a:r>
          </a:p>
          <a:p>
            <a:pPr marL="173831" lvl="3" indent="-173831"/>
            <a:r>
              <a:rPr lang="en-US"/>
              <a:t>Fourth level</a:t>
            </a:r>
          </a:p>
          <a:p>
            <a:pPr marL="173831" lvl="4" indent="-173831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CDFD83-4C1C-498F-810D-E846B013B2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5350" y="682625"/>
            <a:ext cx="3590925" cy="366713"/>
          </a:xfrm>
        </p:spPr>
        <p:txBody>
          <a:bodyPr/>
          <a:lstStyle>
            <a:lvl1pPr>
              <a:buNone/>
              <a:defRPr sz="1700" b="1">
                <a:latin typeface="+mj-lt"/>
              </a:defRPr>
            </a:lvl1pPr>
            <a:lvl2pPr>
              <a:buNone/>
              <a:defRPr sz="1700"/>
            </a:lvl2pPr>
            <a:lvl3pPr>
              <a:buNone/>
              <a:defRPr sz="1700"/>
            </a:lvl3pPr>
            <a:lvl4pPr>
              <a:buNone/>
              <a:defRPr sz="1700"/>
            </a:lvl4pPr>
            <a:lvl5pPr>
              <a:buNone/>
              <a:defRPr sz="17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E16E7C57-FF08-401C-A384-22D4C66A66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83764" y="682625"/>
            <a:ext cx="3590925" cy="366713"/>
          </a:xfrm>
        </p:spPr>
        <p:txBody>
          <a:bodyPr/>
          <a:lstStyle>
            <a:lvl1pPr>
              <a:buNone/>
              <a:defRPr sz="1700" b="1">
                <a:latin typeface="+mj-lt"/>
              </a:defRPr>
            </a:lvl1pPr>
            <a:lvl2pPr>
              <a:buNone/>
              <a:defRPr sz="1700"/>
            </a:lvl2pPr>
            <a:lvl3pPr>
              <a:buNone/>
              <a:defRPr sz="1700"/>
            </a:lvl3pPr>
            <a:lvl4pPr>
              <a:buNone/>
              <a:defRPr sz="1700"/>
            </a:lvl4pPr>
            <a:lvl5pPr>
              <a:buNone/>
              <a:defRPr sz="1700"/>
            </a:lvl5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E67DF4-1B49-49AF-91BD-5F435748A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6202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6FDC485-B90F-4848-B55E-996CF54FFB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69144"/>
            <a:ext cx="8229600" cy="311384"/>
          </a:xfrm>
        </p:spPr>
        <p:txBody>
          <a:bodyPr>
            <a:noAutofit/>
          </a:bodyPr>
          <a:lstStyle>
            <a:lvl1pPr algn="l">
              <a:defRPr sz="2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9227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5150" y="1116531"/>
            <a:ext cx="3591028" cy="3562113"/>
          </a:xfrm>
          <a:prstGeom prst="roundRect">
            <a:avLst>
              <a:gd name="adj" fmla="val 2588"/>
            </a:avLst>
          </a:prstGeom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 smtClean="0">
                <a:solidFill>
                  <a:schemeClr val="tx1"/>
                </a:solidFill>
                <a:latin typeface="+mn-lt"/>
              </a:defRPr>
            </a:lvl1pPr>
            <a:lvl2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marL="173831" lvl="0" indent="-173831"/>
            <a:r>
              <a:rPr lang="en-US"/>
              <a:t>Click to edit Master text styles</a:t>
            </a:r>
          </a:p>
          <a:p>
            <a:pPr marL="173831" lvl="1" indent="-173831"/>
            <a:r>
              <a:rPr lang="en-US"/>
              <a:t>Second level</a:t>
            </a:r>
          </a:p>
          <a:p>
            <a:pPr marL="173831" lvl="2" indent="-173831"/>
            <a:r>
              <a:rPr lang="en-US"/>
              <a:t>Third level</a:t>
            </a:r>
          </a:p>
          <a:p>
            <a:pPr marL="173831" lvl="3" indent="-173831"/>
            <a:r>
              <a:rPr lang="en-US"/>
              <a:t>Fourth level</a:t>
            </a:r>
          </a:p>
          <a:p>
            <a:pPr marL="173831" lvl="4" indent="-173831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1889" y="1116531"/>
            <a:ext cx="3592800" cy="3562113"/>
          </a:xfrm>
          <a:prstGeom prst="roundRect">
            <a:avLst>
              <a:gd name="adj" fmla="val 2102"/>
            </a:avLst>
          </a:prstGeom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 smtClean="0">
                <a:solidFill>
                  <a:schemeClr val="tx1"/>
                </a:solidFill>
                <a:latin typeface="+mn-lt"/>
              </a:defRPr>
            </a:lvl1pPr>
            <a:lvl2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marL="173831" lvl="0" indent="-173831"/>
            <a:r>
              <a:rPr lang="en-US"/>
              <a:t>Click to edit Master text styles</a:t>
            </a:r>
          </a:p>
          <a:p>
            <a:pPr marL="173831" lvl="1" indent="-173831"/>
            <a:r>
              <a:rPr lang="en-US"/>
              <a:t>Second level</a:t>
            </a:r>
          </a:p>
          <a:p>
            <a:pPr marL="173831" lvl="2" indent="-173831"/>
            <a:r>
              <a:rPr lang="en-US"/>
              <a:t>Third level</a:t>
            </a:r>
          </a:p>
          <a:p>
            <a:pPr marL="173831" lvl="3" indent="-173831"/>
            <a:r>
              <a:rPr lang="en-US"/>
              <a:t>Fourth level</a:t>
            </a:r>
          </a:p>
          <a:p>
            <a:pPr marL="173831" lvl="4" indent="-173831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CDFD83-4C1C-498F-810D-E846B013B2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5350" y="682625"/>
            <a:ext cx="3590925" cy="366713"/>
          </a:xfrm>
        </p:spPr>
        <p:txBody>
          <a:bodyPr/>
          <a:lstStyle>
            <a:lvl1pPr>
              <a:buNone/>
              <a:defRPr sz="1700" b="1">
                <a:latin typeface="+mj-lt"/>
              </a:defRPr>
            </a:lvl1pPr>
            <a:lvl2pPr>
              <a:buNone/>
              <a:defRPr sz="1700"/>
            </a:lvl2pPr>
            <a:lvl3pPr>
              <a:buNone/>
              <a:defRPr sz="1700"/>
            </a:lvl3pPr>
            <a:lvl4pPr>
              <a:buNone/>
              <a:defRPr sz="1700"/>
            </a:lvl4pPr>
            <a:lvl5pPr>
              <a:buNone/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E16E7C57-FF08-401C-A384-22D4C66A66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83764" y="682625"/>
            <a:ext cx="3590925" cy="366713"/>
          </a:xfrm>
        </p:spPr>
        <p:txBody>
          <a:bodyPr/>
          <a:lstStyle>
            <a:lvl1pPr>
              <a:buNone/>
              <a:defRPr sz="1700" b="1">
                <a:latin typeface="+mj-lt"/>
              </a:defRPr>
            </a:lvl1pPr>
            <a:lvl2pPr>
              <a:buNone/>
              <a:defRPr sz="1700"/>
            </a:lvl2pPr>
            <a:lvl3pPr>
              <a:buNone/>
              <a:defRPr sz="1700"/>
            </a:lvl3pPr>
            <a:lvl4pPr>
              <a:buNone/>
              <a:defRPr sz="1700"/>
            </a:lvl4pPr>
            <a:lvl5pPr>
              <a:buNone/>
              <a:defRPr sz="1700"/>
            </a:lvl5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F0DDE8-BEA4-447D-9CC7-113841443D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6202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C7DB20D-E566-406C-A74C-E9D444954A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69144"/>
            <a:ext cx="8229600" cy="311384"/>
          </a:xfrm>
        </p:spPr>
        <p:txBody>
          <a:bodyPr>
            <a:noAutofit/>
          </a:bodyPr>
          <a:lstStyle>
            <a:lvl1pPr algn="l">
              <a:defRPr sz="2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036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021325" y="322263"/>
            <a:ext cx="4665475" cy="541456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021325" y="1769533"/>
            <a:ext cx="4665475" cy="2850759"/>
          </a:xfrm>
        </p:spPr>
        <p:txBody>
          <a:bodyPr vert="horz" lIns="91440" tIns="45720" rIns="91440" bIns="45720" rtlCol="0"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A4A4A"/>
              </a:buClr>
              <a:buSzTx/>
              <a:buFont typeface="Arial" panose="020B0604020202020204" pitchFamily="34" charset="0"/>
              <a:buChar char="•"/>
              <a:tabLst/>
              <a:defRPr lang="en-US" sz="1600" smtClean="0">
                <a:solidFill>
                  <a:schemeClr val="tx1"/>
                </a:solidFill>
                <a:latin typeface="+mn-lt"/>
              </a:defRPr>
            </a:lvl1pPr>
            <a:lvl2pPr marL="557213" marR="0" indent="-214313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857250" marR="0" indent="-17145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200150" marR="0" indent="-17145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543050" marR="0" indent="-17145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»"/>
              <a:tabLst/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marL="173831" lvl="0" indent="-173831"/>
            <a:r>
              <a:rPr lang="en-US"/>
              <a:t>Click to edit Master text styles</a:t>
            </a:r>
          </a:p>
          <a:p>
            <a:pPr marL="173831" lvl="1" indent="-173831"/>
            <a:r>
              <a:rPr lang="en-US"/>
              <a:t>Second level</a:t>
            </a:r>
          </a:p>
          <a:p>
            <a:pPr marL="173831" lvl="2" indent="-173831"/>
            <a:r>
              <a:rPr lang="en-US"/>
              <a:t>Third level</a:t>
            </a:r>
          </a:p>
          <a:p>
            <a:pPr marL="173831" lvl="3" indent="-173831"/>
            <a:r>
              <a:rPr lang="en-US"/>
              <a:t>Fourth level</a:t>
            </a:r>
          </a:p>
          <a:p>
            <a:pPr marL="173831" lvl="4" indent="-173831"/>
            <a:r>
              <a:rPr lang="en-US"/>
              <a:t>Fifth level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0BE7E5CD-6933-4B1E-870E-B8FBF85B4BC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199" y="322263"/>
            <a:ext cx="3293533" cy="4262437"/>
          </a:xfrm>
          <a:prstGeom prst="roundRect">
            <a:avLst>
              <a:gd name="adj" fmla="val 2610"/>
            </a:avLst>
          </a:prstGeom>
          <a:ln w="19050">
            <a:noFill/>
          </a:ln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EB3F5ED1-ADFD-43AC-8997-6DE7C18B8A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16563" y="948268"/>
            <a:ext cx="4665475" cy="730251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300" b="1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571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66724" y="322263"/>
            <a:ext cx="4665475" cy="541456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66724" y="1769533"/>
            <a:ext cx="4665475" cy="2850759"/>
          </a:xfrm>
        </p:spPr>
        <p:txBody>
          <a:bodyPr vert="horz" lIns="91440" tIns="45720" rIns="91440" bIns="45720" rtlCol="0"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A4A4A"/>
              </a:buClr>
              <a:buSzTx/>
              <a:buFont typeface="Arial" panose="020B0604020202020204" pitchFamily="34" charset="0"/>
              <a:buChar char="•"/>
              <a:tabLst/>
              <a:defRPr lang="en-US" sz="1600" smtClean="0">
                <a:solidFill>
                  <a:schemeClr val="tx1"/>
                </a:solidFill>
                <a:latin typeface="+mn-lt"/>
              </a:defRPr>
            </a:lvl1pPr>
            <a:lvl2pPr marL="557213" marR="0" indent="-214313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857250" marR="0" indent="-17145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200150" marR="0" indent="-17145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543050" marR="0" indent="-17145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»"/>
              <a:tabLst/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marL="173831" lvl="0" indent="-173831"/>
            <a:r>
              <a:rPr lang="en-US"/>
              <a:t>Click to edit Master text styles</a:t>
            </a:r>
          </a:p>
          <a:p>
            <a:pPr marL="173831" lvl="1" indent="-173831"/>
            <a:r>
              <a:rPr lang="en-US"/>
              <a:t>Second level</a:t>
            </a:r>
          </a:p>
          <a:p>
            <a:pPr marL="173831" lvl="2" indent="-173831"/>
            <a:r>
              <a:rPr lang="en-US"/>
              <a:t>Third level</a:t>
            </a:r>
          </a:p>
          <a:p>
            <a:pPr marL="173831" lvl="3" indent="-173831"/>
            <a:r>
              <a:rPr lang="en-US"/>
              <a:t>Fourth level</a:t>
            </a:r>
          </a:p>
          <a:p>
            <a:pPr marL="173831" lvl="4" indent="-173831"/>
            <a:r>
              <a:rPr lang="en-US"/>
              <a:t>Fifth level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0BE7E5CD-6933-4B1E-870E-B8FBF85B4BC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88505" y="322263"/>
            <a:ext cx="3293533" cy="4262437"/>
          </a:xfrm>
          <a:prstGeom prst="roundRect">
            <a:avLst>
              <a:gd name="adj" fmla="val 2610"/>
            </a:avLst>
          </a:prstGeom>
          <a:ln w="19050">
            <a:noFill/>
          </a:ln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EB3F5ED1-ADFD-43AC-8997-6DE7C18B8A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1962" y="948268"/>
            <a:ext cx="4665475" cy="730251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300" b="1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454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3600451"/>
            <a:ext cx="5486400" cy="425054"/>
          </a:xfrm>
        </p:spPr>
        <p:txBody>
          <a:bodyPr anchor="b">
            <a:normAutofit/>
          </a:bodyPr>
          <a:lstStyle>
            <a:lvl1pPr algn="l">
              <a:defRPr sz="16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05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003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_Ins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03D4C7-B1D2-226F-7416-7110EF4F9C8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1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7267CC2-1296-B67B-546D-197FBBC3AE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813" y="1906846"/>
            <a:ext cx="7933858" cy="12300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Ribbon Tech Forum</a:t>
            </a:r>
          </a:p>
          <a:p>
            <a:pPr lvl="0"/>
            <a:r>
              <a:rPr lang="en-US"/>
              <a:t>Intro/Divider Slide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5EF58363-566C-9510-912C-2E0546AC95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3" y="3492500"/>
            <a:ext cx="3556747" cy="4032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 of Presenter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DA7FAEC8-289F-EFEA-C93F-71807743E8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8813" y="3943350"/>
            <a:ext cx="3556747" cy="723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Title/Position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6CD6D22-6205-6419-A094-5EBF1398D4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68359" y="3895725"/>
            <a:ext cx="1739837" cy="54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96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24">
          <p15:clr>
            <a:srgbClr val="FBAE40"/>
          </p15:clr>
        </p15:guide>
        <p15:guide id="2" pos="14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57203" y="865512"/>
            <a:ext cx="8236524" cy="1831572"/>
          </a:xfrm>
          <a:prstGeom prst="roundRect">
            <a:avLst>
              <a:gd name="adj" fmla="val 7255"/>
            </a:avLst>
          </a:prstGeom>
          <a:noFill/>
          <a:ln w="127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 smtClean="0">
                <a:solidFill>
                  <a:schemeClr val="tx1"/>
                </a:solidFill>
                <a:latin typeface="+mn-lt"/>
              </a:defRPr>
            </a:lvl1pPr>
            <a:lvl2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marL="173831" lvl="0" indent="-173831"/>
            <a:r>
              <a:rPr lang="en-US"/>
              <a:t>Click to edit Master text styles</a:t>
            </a:r>
          </a:p>
          <a:p>
            <a:pPr marL="173831" lvl="1" indent="-173831"/>
            <a:r>
              <a:rPr lang="en-US"/>
              <a:t>Second level</a:t>
            </a:r>
          </a:p>
          <a:p>
            <a:pPr marL="173831" lvl="2" indent="-173831"/>
            <a:r>
              <a:rPr lang="en-US"/>
              <a:t>Third level</a:t>
            </a:r>
          </a:p>
          <a:p>
            <a:pPr marL="173831" lvl="3" indent="-173831"/>
            <a:r>
              <a:rPr lang="en-US"/>
              <a:t>Fourth level</a:t>
            </a:r>
          </a:p>
          <a:p>
            <a:pPr marL="173831" lvl="4" indent="-173831"/>
            <a:r>
              <a:rPr lang="en-US"/>
              <a:t>Fifth level</a:t>
            </a:r>
          </a:p>
        </p:txBody>
      </p:sp>
      <p:sp>
        <p:nvSpPr>
          <p:cNvPr id="22" name="Content Placeholder 3"/>
          <p:cNvSpPr>
            <a:spLocks noGrp="1"/>
          </p:cNvSpPr>
          <p:nvPr>
            <p:ph sz="half" idx="2"/>
          </p:nvPr>
        </p:nvSpPr>
        <p:spPr>
          <a:xfrm>
            <a:off x="457349" y="2875821"/>
            <a:ext cx="8236379" cy="1794443"/>
          </a:xfrm>
          <a:prstGeom prst="roundRect">
            <a:avLst>
              <a:gd name="adj" fmla="val 7060"/>
            </a:avLst>
          </a:prstGeom>
          <a:noFill/>
          <a:ln w="127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 smtClean="0">
                <a:solidFill>
                  <a:schemeClr val="tx1"/>
                </a:solidFill>
                <a:latin typeface="+mn-lt"/>
              </a:defRPr>
            </a:lvl1pPr>
            <a:lvl2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marL="173831" lvl="0" indent="-173831"/>
            <a:r>
              <a:rPr lang="en-US"/>
              <a:t>Click to edit Master text styles</a:t>
            </a:r>
          </a:p>
          <a:p>
            <a:pPr marL="173831" lvl="1" indent="-173831"/>
            <a:r>
              <a:rPr lang="en-US"/>
              <a:t>Second level</a:t>
            </a:r>
          </a:p>
          <a:p>
            <a:pPr marL="173831" lvl="2" indent="-173831"/>
            <a:r>
              <a:rPr lang="en-US"/>
              <a:t>Third level</a:t>
            </a:r>
          </a:p>
          <a:p>
            <a:pPr marL="173831" lvl="3" indent="-173831"/>
            <a:r>
              <a:rPr lang="en-US"/>
              <a:t>Fourth level</a:t>
            </a:r>
          </a:p>
          <a:p>
            <a:pPr marL="173831" lvl="4" indent="-173831"/>
            <a:r>
              <a:rPr lang="en-US"/>
              <a:t>Fifth level</a:t>
            </a:r>
          </a:p>
        </p:txBody>
      </p:sp>
      <p:pic>
        <p:nvPicPr>
          <p:cNvPr id="17" name="Ribbon">
            <a:extLst>
              <a:ext uri="{FF2B5EF4-FFF2-40B4-BE49-F238E27FC236}">
                <a16:creationId xmlns:a16="http://schemas.microsoft.com/office/drawing/2014/main" id="{E6412189-C5A0-AD41-B5EB-82AED2505D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78625" y="4707533"/>
            <a:ext cx="1224283" cy="503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338866-CEBD-4F79-BEE3-875FDB30B2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6202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E5D7607-D72B-4BE2-8C6C-555009062C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18344"/>
            <a:ext cx="8229600" cy="311384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en-US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73930E2-18DD-4467-B7FE-DA4C849B55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50088"/>
            <a:ext cx="822960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64187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/ Fla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0264E75-0CB4-4196-804E-BBDCF56012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6202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041817"/>
            <a:ext cx="8229600" cy="357847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tx1"/>
                </a:solidFill>
                <a:latin typeface="+mn-lt"/>
              </a:defRPr>
            </a:lvl1pPr>
            <a:lvl2pPr>
              <a:defRPr lang="en-US" smtClean="0">
                <a:solidFill>
                  <a:schemeClr val="tx1"/>
                </a:solidFill>
                <a:latin typeface="+mn-lt"/>
              </a:defRPr>
            </a:lvl2pPr>
            <a:lvl3pPr>
              <a:defRPr lang="en-US" smtClean="0">
                <a:solidFill>
                  <a:schemeClr val="tx1"/>
                </a:solidFill>
                <a:latin typeface="+mn-lt"/>
              </a:defRPr>
            </a:lvl3pPr>
            <a:lvl4pPr>
              <a:defRPr lang="en-US" smtClean="0">
                <a:solidFill>
                  <a:schemeClr val="tx1"/>
                </a:solidFill>
                <a:latin typeface="+mn-lt"/>
              </a:defRPr>
            </a:lvl4pPr>
            <a:lvl5pPr>
              <a:defRPr lang="en-US">
                <a:solidFill>
                  <a:schemeClr val="tx1"/>
                </a:solidFill>
                <a:latin typeface="+mn-lt"/>
              </a:defRPr>
            </a:lvl5pPr>
          </a:lstStyle>
          <a:p>
            <a:r>
              <a:rPr lang="en-US"/>
              <a:t>First level text: 16 pt. Arial. </a:t>
            </a:r>
          </a:p>
          <a:p>
            <a:pPr lvl="1"/>
            <a:r>
              <a:rPr lang="en-US"/>
              <a:t>Second level text: 12 pt.</a:t>
            </a:r>
          </a:p>
          <a:p>
            <a:pPr lvl="2"/>
            <a:r>
              <a:rPr lang="en-US"/>
              <a:t>Third level text: 10.5 pt.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69144"/>
            <a:ext cx="8229600" cy="311384"/>
          </a:xfrm>
        </p:spPr>
        <p:txBody>
          <a:bodyPr>
            <a:noAutofit/>
          </a:bodyPr>
          <a:lstStyle>
            <a:lvl1pPr algn="l">
              <a:defRPr sz="2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224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w/ Fla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0264E75-0CB4-4196-804E-BBDCF56012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6202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041817"/>
            <a:ext cx="8229600" cy="357847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tx1"/>
                </a:solidFill>
                <a:latin typeface="+mn-lt"/>
              </a:defRPr>
            </a:lvl1pPr>
            <a:lvl2pPr>
              <a:defRPr lang="en-US" smtClean="0">
                <a:solidFill>
                  <a:schemeClr val="tx1"/>
                </a:solidFill>
                <a:latin typeface="+mn-lt"/>
              </a:defRPr>
            </a:lvl2pPr>
            <a:lvl3pPr>
              <a:defRPr lang="en-US" smtClean="0">
                <a:solidFill>
                  <a:schemeClr val="tx1"/>
                </a:solidFill>
                <a:latin typeface="+mn-lt"/>
              </a:defRPr>
            </a:lvl3pPr>
            <a:lvl4pPr>
              <a:defRPr lang="en-US" smtClean="0">
                <a:solidFill>
                  <a:schemeClr val="tx1"/>
                </a:solidFill>
                <a:latin typeface="+mn-lt"/>
              </a:defRPr>
            </a:lvl4pPr>
            <a:lvl5pPr>
              <a:defRPr lang="en-US">
                <a:solidFill>
                  <a:schemeClr val="tx1"/>
                </a:solidFill>
                <a:latin typeface="+mn-lt"/>
              </a:defRPr>
            </a:lvl5pPr>
          </a:lstStyle>
          <a:p>
            <a:r>
              <a:rPr lang="en-US"/>
              <a:t>First level text: 16 pt. Arial. </a:t>
            </a:r>
          </a:p>
          <a:p>
            <a:pPr lvl="1"/>
            <a:r>
              <a:rPr lang="en-US"/>
              <a:t>Second level text: 12 pt.</a:t>
            </a:r>
          </a:p>
          <a:p>
            <a:pPr lvl="2"/>
            <a:r>
              <a:rPr lang="en-US"/>
              <a:t>Third level text: 10.5 pt.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69144"/>
            <a:ext cx="8229600" cy="311384"/>
          </a:xfrm>
        </p:spPr>
        <p:txBody>
          <a:bodyPr>
            <a:noAutofit/>
          </a:bodyPr>
          <a:lstStyle>
            <a:lvl1pPr algn="l">
              <a:defRPr sz="2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926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4C6A875-1B99-458A-8D71-170C012C7D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43744"/>
            <a:ext cx="8229600" cy="311384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en-US" sz="20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8D49E491-6CF6-44BC-8091-3546E6733D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75488"/>
            <a:ext cx="822960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27705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113B98B-41A5-49F3-BF53-BF00396747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43744"/>
            <a:ext cx="8229600" cy="311384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en-US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486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312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826"/>
            <a:ext cx="2637322" cy="3555967"/>
          </a:xfrm>
          <a:prstGeom prst="roundRect">
            <a:avLst>
              <a:gd name="adj" fmla="val 2588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vert="horz" lIns="91440" tIns="0" rIns="91440" bIns="45720" rtlCol="0">
            <a:noAutofit/>
          </a:bodyPr>
          <a:lstStyle>
            <a:lvl1pPr algn="l" rtl="0">
              <a:defRPr lang="en-US" sz="1600" dirty="0" smtClean="0">
                <a:solidFill>
                  <a:schemeClr val="tx1"/>
                </a:solidFill>
                <a:latin typeface="+mn-lt"/>
              </a:defRPr>
            </a:lvl1pPr>
            <a:lvl2pPr algn="l" rtl="0"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algn="l" rtl="0"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algn="l" rtl="0"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algn="l" rtl="0"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50823" y="1111826"/>
            <a:ext cx="2638800" cy="3555967"/>
          </a:xfrm>
          <a:prstGeom prst="roundRect">
            <a:avLst>
              <a:gd name="adj" fmla="val 2102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vert="horz" lIns="91440" tIns="0" rIns="91440" bIns="45720" rtlCol="0">
            <a:noAutofit/>
          </a:bodyPr>
          <a:lstStyle>
            <a:lvl1pPr algn="l" rtl="0">
              <a:defRPr lang="en-US" sz="1600" dirty="0" smtClean="0">
                <a:solidFill>
                  <a:schemeClr val="tx1"/>
                </a:solidFill>
                <a:latin typeface="+mn-lt"/>
              </a:defRPr>
            </a:lvl1pPr>
            <a:lvl2pPr algn="l" rtl="0"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algn="l" rtl="0"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algn="l" rtl="0"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algn="l" rtl="0"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CDFD83-4C1C-498F-810D-E846B013B2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0125" y="700422"/>
            <a:ext cx="2213352" cy="36671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>
              <a:buNone/>
              <a:defRPr sz="1700" b="1">
                <a:solidFill>
                  <a:schemeClr val="tx2"/>
                </a:solidFill>
              </a:defRPr>
            </a:lvl1pPr>
            <a:lvl2pPr>
              <a:buNone/>
              <a:defRPr sz="1700"/>
            </a:lvl2pPr>
            <a:lvl3pPr>
              <a:buNone/>
              <a:defRPr sz="1700"/>
            </a:lvl3pPr>
            <a:lvl4pPr>
              <a:buNone/>
              <a:defRPr sz="1700"/>
            </a:lvl4pPr>
            <a:lvl5pPr>
              <a:buNone/>
              <a:defRPr sz="17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E16E7C57-FF08-401C-A384-22D4C66A66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65324" y="700422"/>
            <a:ext cx="2213352" cy="36671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>
              <a:buNone/>
              <a:defRPr sz="1700" b="1">
                <a:solidFill>
                  <a:schemeClr val="tx2"/>
                </a:solidFill>
              </a:defRPr>
            </a:lvl1pPr>
            <a:lvl2pPr>
              <a:buNone/>
              <a:defRPr sz="1700"/>
            </a:lvl2pPr>
            <a:lvl3pPr>
              <a:buNone/>
              <a:defRPr sz="1700"/>
            </a:lvl3pPr>
            <a:lvl4pPr>
              <a:buNone/>
              <a:defRPr sz="1700"/>
            </a:lvl4pPr>
            <a:lvl5pPr>
              <a:buNone/>
              <a:defRPr sz="17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5833F43D-C91A-4D7A-B9C3-CB72E4895CA9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045924" y="1111826"/>
            <a:ext cx="2638800" cy="3555967"/>
          </a:xfrm>
          <a:prstGeom prst="roundRect">
            <a:avLst>
              <a:gd name="adj" fmla="val 2102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vert="horz" lIns="91440" tIns="0" rIns="91440" bIns="45720" rtlCol="0">
            <a:noAutofit/>
          </a:bodyPr>
          <a:lstStyle>
            <a:lvl1pPr algn="l" rtl="0">
              <a:defRPr lang="en-US" sz="1600" dirty="0" smtClean="0">
                <a:solidFill>
                  <a:schemeClr val="tx1"/>
                </a:solidFill>
                <a:latin typeface="+mn-lt"/>
              </a:defRPr>
            </a:lvl1pPr>
            <a:lvl2pPr algn="l" rtl="0"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algn="l" rtl="0"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algn="l" rtl="0"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algn="l" rtl="0"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5C7786E-0D48-4155-960C-30ADF64F2A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60523" y="700422"/>
            <a:ext cx="2213352" cy="36671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>
              <a:buNone/>
              <a:defRPr sz="1700" b="1">
                <a:solidFill>
                  <a:schemeClr val="tx2"/>
                </a:solidFill>
              </a:defRPr>
            </a:lvl1pPr>
            <a:lvl2pPr>
              <a:buNone/>
              <a:defRPr sz="1700"/>
            </a:lvl2pPr>
            <a:lvl3pPr>
              <a:buNone/>
              <a:defRPr sz="1700"/>
            </a:lvl3pPr>
            <a:lvl4pPr>
              <a:buNone/>
              <a:defRPr sz="1700"/>
            </a:lvl4pPr>
            <a:lvl5pPr>
              <a:buNone/>
              <a:defRPr sz="1700"/>
            </a:lvl5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70374C-1976-48CA-BE02-BEB4DB028E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6202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7FA41BC-CD67-4DC4-87FE-645EECAC5C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69144"/>
            <a:ext cx="8229600" cy="311384"/>
          </a:xfrm>
        </p:spPr>
        <p:txBody>
          <a:bodyPr>
            <a:noAutofit/>
          </a:bodyPr>
          <a:lstStyle>
            <a:lvl1pPr algn="l">
              <a:defRPr sz="2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575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021325" y="322263"/>
            <a:ext cx="4665475" cy="54145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021325" y="1769534"/>
            <a:ext cx="4665475" cy="2889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marR="0" indent="-17145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A4A4A"/>
              </a:buClr>
              <a:buSzTx/>
              <a:buFont typeface="Arial" panose="020B0604020202020204" pitchFamily="34" charset="0"/>
              <a:buChar char="•"/>
              <a:tabLst/>
              <a:defRPr lang="en-US" sz="1600" smtClean="0">
                <a:solidFill>
                  <a:schemeClr val="tx1"/>
                </a:solidFill>
                <a:latin typeface="+mn-lt"/>
              </a:defRPr>
            </a:lvl1pPr>
            <a:lvl2pPr marL="557213" marR="0" indent="-214313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857250" marR="0" indent="-17145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200150" marR="0" indent="-17145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543050" marR="0" indent="-17145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»"/>
              <a:tabLst/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0BE7E5CD-6933-4B1E-870E-B8FBF85B4BC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199" y="322263"/>
            <a:ext cx="3293533" cy="4336823"/>
          </a:xfrm>
          <a:prstGeom prst="roundRect">
            <a:avLst>
              <a:gd name="adj" fmla="val 2610"/>
            </a:avLst>
          </a:prstGeom>
          <a:ln w="19050">
            <a:noFill/>
          </a:ln>
        </p:spPr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EB3F5ED1-ADFD-43AC-8997-6DE7C18B8A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16563" y="948268"/>
            <a:ext cx="4665475" cy="7302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300" b="1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402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66724" y="322263"/>
            <a:ext cx="4665475" cy="54145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66724" y="1769533"/>
            <a:ext cx="4665475" cy="28982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marR="0" indent="-17145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A4A4A"/>
              </a:buClr>
              <a:buSzTx/>
              <a:buFont typeface="Arial" panose="020B0604020202020204" pitchFamily="34" charset="0"/>
              <a:buChar char="•"/>
              <a:tabLst/>
              <a:defRPr lang="en-US" sz="1600" smtClean="0">
                <a:solidFill>
                  <a:schemeClr val="tx1"/>
                </a:solidFill>
                <a:latin typeface="+mn-lt"/>
              </a:defRPr>
            </a:lvl1pPr>
            <a:lvl2pPr marL="557213" marR="0" indent="-214313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857250" marR="0" indent="-17145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050" b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200150" marR="0" indent="-17145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543050" marR="0" indent="-17145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»"/>
              <a:tabLst/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0BE7E5CD-6933-4B1E-870E-B8FBF85B4BC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88505" y="322263"/>
            <a:ext cx="3293533" cy="4345531"/>
          </a:xfrm>
          <a:prstGeom prst="roundRect">
            <a:avLst>
              <a:gd name="adj" fmla="val 2610"/>
            </a:avLst>
          </a:prstGeom>
          <a:ln w="19050">
            <a:noFill/>
          </a:ln>
        </p:spPr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EB3F5ED1-ADFD-43AC-8997-6DE7C18B8A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1962" y="948268"/>
            <a:ext cx="4665475" cy="7302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300" b="1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106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16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3464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05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656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Ribbon">
            <a:extLst>
              <a:ext uri="{FF2B5EF4-FFF2-40B4-BE49-F238E27FC236}">
                <a16:creationId xmlns:a16="http://schemas.microsoft.com/office/drawing/2014/main" id="{D6437E3A-F6CA-4898-A93B-D3AEBD63BA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012" y="1714822"/>
            <a:ext cx="4171976" cy="171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40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57203" y="936324"/>
            <a:ext cx="8236524" cy="1613867"/>
          </a:xfrm>
          <a:prstGeom prst="roundRect">
            <a:avLst>
              <a:gd name="adj" fmla="val 7255"/>
            </a:avLst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vert="horz" lIns="91440" tIns="45720" rIns="91440" bIns="45720" rtlCol="0">
            <a:normAutofit/>
          </a:bodyPr>
          <a:lstStyle>
            <a:lvl1pPr algn="l" rtl="0">
              <a:defRPr lang="en-US" sz="1600" dirty="0" smtClean="0">
                <a:solidFill>
                  <a:schemeClr val="tx1"/>
                </a:solidFill>
                <a:latin typeface="+mn-lt"/>
              </a:defRPr>
            </a:lvl1pPr>
            <a:lvl2pPr algn="l" rtl="0"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algn="l" rtl="0"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algn="l" rtl="0"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algn="l" rtl="0"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22" name="Content Placeholder 3"/>
          <p:cNvSpPr>
            <a:spLocks noGrp="1"/>
          </p:cNvSpPr>
          <p:nvPr>
            <p:ph sz="half" idx="2"/>
          </p:nvPr>
        </p:nvSpPr>
        <p:spPr>
          <a:xfrm>
            <a:off x="457349" y="2733675"/>
            <a:ext cx="8236379" cy="1581151"/>
          </a:xfrm>
          <a:prstGeom prst="roundRect">
            <a:avLst>
              <a:gd name="adj" fmla="val 7060"/>
            </a:avLst>
          </a:prstGeom>
          <a:solidFill>
            <a:srgbClr val="F2F2F2"/>
          </a:solidFill>
          <a:ln w="12700">
            <a:noFill/>
          </a:ln>
        </p:spPr>
        <p:txBody>
          <a:bodyPr vert="horz" lIns="91440" tIns="45720" rIns="91440" bIns="45720" rtlCol="0">
            <a:normAutofit/>
          </a:bodyPr>
          <a:lstStyle>
            <a:lvl1pPr algn="l" rtl="0">
              <a:defRPr lang="en-US" sz="1600" dirty="0" smtClean="0">
                <a:solidFill>
                  <a:schemeClr val="tx1"/>
                </a:solidFill>
                <a:latin typeface="+mn-lt"/>
              </a:defRPr>
            </a:lvl1pPr>
            <a:lvl2pPr algn="l" rtl="0"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algn="l" rtl="0"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algn="l" rtl="0"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algn="l" rtl="0"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AEF619-E859-4B36-8C74-397EABC681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6202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7349132-FDEE-4F5E-A1F7-7E9C000CE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18344"/>
            <a:ext cx="8229600" cy="311384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en-US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328F685A-2065-4292-BE11-6293274ECD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50088"/>
            <a:ext cx="822960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  <p:pic>
        <p:nvPicPr>
          <p:cNvPr id="5" name="Picture 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28C3FF98-5964-5CE7-5414-E96A5C5F0A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51" y="4728294"/>
            <a:ext cx="1197133" cy="49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0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ecutive Title and Content">
    <p:bg>
      <p:bgPr>
        <a:solidFill>
          <a:srgbClr val="0101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CB9F2BC-F668-4605-A3AA-6BE169A7DE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43744"/>
            <a:ext cx="8229600" cy="311384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en-US" sz="200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45EDAD40-247D-491D-8D5F-8B901BDDB9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75488"/>
            <a:ext cx="822960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419CA46-F8C4-4ED4-BC7A-123CC3C704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041817"/>
            <a:ext cx="8229600" cy="3578476"/>
          </a:xfrm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bg1"/>
              </a:buClr>
              <a:defRPr lang="en-US" sz="1600" smtClean="0">
                <a:solidFill>
                  <a:schemeClr val="bg1"/>
                </a:solidFill>
                <a:latin typeface="+mn-lt"/>
              </a:defRPr>
            </a:lvl1pPr>
            <a:lvl2pPr>
              <a:defRPr lang="en-US" smtClean="0">
                <a:solidFill>
                  <a:schemeClr val="bg1"/>
                </a:solidFill>
                <a:latin typeface="+mn-lt"/>
              </a:defRPr>
            </a:lvl2pPr>
            <a:lvl3pPr>
              <a:defRPr lang="en-US" smtClean="0">
                <a:solidFill>
                  <a:schemeClr val="bg1"/>
                </a:solidFill>
                <a:latin typeface="+mn-lt"/>
              </a:defRPr>
            </a:lvl3pPr>
            <a:lvl4pPr>
              <a:defRPr lang="en-US" smtClean="0">
                <a:solidFill>
                  <a:schemeClr val="bg1"/>
                </a:solidFill>
                <a:latin typeface="+mn-lt"/>
              </a:defRPr>
            </a:lvl4pPr>
            <a:lvl5pPr>
              <a:defRPr lang="en-US"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lang="en-US"/>
              <a:t>First level text: 16 pt. Arial. </a:t>
            </a:r>
          </a:p>
          <a:p>
            <a:pPr lvl="1"/>
            <a:r>
              <a:rPr lang="en-US"/>
              <a:t>Second level text: 12 pt.</a:t>
            </a:r>
          </a:p>
          <a:p>
            <a:pPr lvl="2"/>
            <a:r>
              <a:rPr lang="en-US"/>
              <a:t>Third level text: 10.5 pt.</a:t>
            </a:r>
          </a:p>
          <a:p>
            <a:pPr lvl="3"/>
            <a:r>
              <a:rPr lang="en-US"/>
              <a:t>Fourth level text: 9 pt.</a:t>
            </a:r>
          </a:p>
          <a:p>
            <a:pPr lvl="4"/>
            <a:r>
              <a:rPr lang="en-US"/>
              <a:t>Fifth level text: 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88117E-EACB-31E7-3B93-4EF735C5DA8A}"/>
              </a:ext>
            </a:extLst>
          </p:cNvPr>
          <p:cNvSpPr txBox="1"/>
          <p:nvPr userDrawn="1"/>
        </p:nvSpPr>
        <p:spPr>
          <a:xfrm>
            <a:off x="384047" y="4874153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AF1125-DA3C-4A07-AB14-10D26FD6517C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7B1CC0-8D1D-3ED6-BF57-2B76275678BA}"/>
              </a:ext>
            </a:extLst>
          </p:cNvPr>
          <p:cNvSpPr txBox="1"/>
          <p:nvPr userDrawn="1"/>
        </p:nvSpPr>
        <p:spPr>
          <a:xfrm>
            <a:off x="1423401" y="4874153"/>
            <a:ext cx="629719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Ribbon Communications - rbbn.com</a:t>
            </a:r>
          </a:p>
        </p:txBody>
      </p:sp>
      <p:pic>
        <p:nvPicPr>
          <p:cNvPr id="6" name="Picture 5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F04047B2-2EC8-FFC3-CE9B-9EFA513E0E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51" y="4728294"/>
            <a:ext cx="1197133" cy="49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80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4">
    <p:bg>
      <p:bgPr>
        <a:gradFill>
          <a:gsLst>
            <a:gs pos="0">
              <a:srgbClr val="F02C87"/>
            </a:gs>
            <a:gs pos="84000">
              <a:srgbClr val="8B00B6"/>
            </a:gs>
          </a:gsLst>
          <a:lin ang="18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31D8E5A2-1065-4BAC-AC8E-23FA034B99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524576"/>
            <a:ext cx="8108950" cy="457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Divider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501650" y="1098550"/>
            <a:ext cx="8108950" cy="228600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  <a:latin typeface="+mn-lt"/>
              </a:defRPr>
            </a:lvl1pPr>
            <a:lvl2pPr marL="342900" indent="0" algn="r">
              <a:buNone/>
              <a:defRPr/>
            </a:lvl2pPr>
            <a:lvl3pPr marL="685800" indent="0" algn="r">
              <a:buNone/>
              <a:defRPr/>
            </a:lvl3pPr>
            <a:lvl4pPr marL="1028700" indent="0" algn="r">
              <a:buNone/>
              <a:defRPr/>
            </a:lvl4pPr>
            <a:lvl5pPr marL="1371600" indent="0" algn="r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  <p:pic>
        <p:nvPicPr>
          <p:cNvPr id="7" name="Ribbon">
            <a:extLst>
              <a:ext uri="{FF2B5EF4-FFF2-40B4-BE49-F238E27FC236}">
                <a16:creationId xmlns:a16="http://schemas.microsoft.com/office/drawing/2014/main" id="{6275854C-4897-43DA-AC4A-5714B4DB15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704" y="1875125"/>
            <a:ext cx="5138928" cy="211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40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_Insights">
    <p:bg>
      <p:bgPr>
        <a:solidFill>
          <a:srgbClr val="0101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365329"/>
            <a:ext cx="8108950" cy="457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Divider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501650" y="939303"/>
            <a:ext cx="8108950" cy="228600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  <a:latin typeface="+mn-lt"/>
              </a:defRPr>
            </a:lvl1pPr>
            <a:lvl2pPr marL="342900" indent="0" algn="r">
              <a:buNone/>
              <a:defRPr/>
            </a:lvl2pPr>
            <a:lvl3pPr marL="685800" indent="0" algn="r">
              <a:buNone/>
              <a:defRPr/>
            </a:lvl3pPr>
            <a:lvl4pPr marL="1028700" indent="0" algn="r">
              <a:buNone/>
              <a:defRPr/>
            </a:lvl4pPr>
            <a:lvl5pPr marL="1371600" indent="0" algn="r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  <p:pic>
        <p:nvPicPr>
          <p:cNvPr id="2" name="Picture 1" descr="A colorful circle with light streaks&#10;&#10;Description automatically generated with medium confidence">
            <a:extLst>
              <a:ext uri="{FF2B5EF4-FFF2-40B4-BE49-F238E27FC236}">
                <a16:creationId xmlns:a16="http://schemas.microsoft.com/office/drawing/2014/main" id="{6CB5069B-DA34-EF41-ACB3-0326E08624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22823" y="1850045"/>
            <a:ext cx="1996225" cy="1998073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7FCC9069-0AD1-576B-7D72-196C2D0077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91088" y="2329008"/>
            <a:ext cx="2640807" cy="828920"/>
          </a:xfrm>
          <a:prstGeom prst="rect">
            <a:avLst/>
          </a:prstGeom>
        </p:spPr>
      </p:pic>
      <p:pic>
        <p:nvPicPr>
          <p:cNvPr id="4" name="Picture 3" descr="A purple circle with white lines&#10;&#10;Description automatically generated">
            <a:extLst>
              <a:ext uri="{FF2B5EF4-FFF2-40B4-BE49-F238E27FC236}">
                <a16:creationId xmlns:a16="http://schemas.microsoft.com/office/drawing/2014/main" id="{253A2191-C0E6-6255-DF80-9DAA098C757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5398">
            <a:off x="5567069" y="2484285"/>
            <a:ext cx="386923" cy="75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4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365329"/>
            <a:ext cx="8108950" cy="457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rgbClr val="4A4A4A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Divider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501650" y="939303"/>
            <a:ext cx="8108950" cy="228600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aseline="0">
                <a:solidFill>
                  <a:srgbClr val="4A4A4A"/>
                </a:solidFill>
                <a:latin typeface="+mn-lt"/>
              </a:defRPr>
            </a:lvl1pPr>
            <a:lvl2pPr marL="342900" indent="0" algn="r">
              <a:buNone/>
              <a:defRPr/>
            </a:lvl2pPr>
            <a:lvl3pPr marL="685800" indent="0" algn="r">
              <a:buNone/>
              <a:defRPr/>
            </a:lvl3pPr>
            <a:lvl4pPr marL="1028700" indent="0" algn="r">
              <a:buNone/>
              <a:defRPr/>
            </a:lvl4pPr>
            <a:lvl5pPr marL="1371600" indent="0" algn="r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  <p:pic>
        <p:nvPicPr>
          <p:cNvPr id="48" name="Ribbon">
            <a:extLst>
              <a:ext uri="{FF2B5EF4-FFF2-40B4-BE49-F238E27FC236}">
                <a16:creationId xmlns:a16="http://schemas.microsoft.com/office/drawing/2014/main" id="{D3798830-2A1F-4C93-B201-94FE7B0CDD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536" y="1874520"/>
            <a:ext cx="5138928" cy="211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55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_Insights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B8A188B-93D2-FE9A-8A15-C366B4F4DE92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1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olorful circle with light streaks&#10;&#10;Description automatically generated with medium confidence">
            <a:extLst>
              <a:ext uri="{FF2B5EF4-FFF2-40B4-BE49-F238E27FC236}">
                <a16:creationId xmlns:a16="http://schemas.microsoft.com/office/drawing/2014/main" id="{C35C8989-1D54-608B-A67C-9D5FEF5D1A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22823" y="1850045"/>
            <a:ext cx="1996225" cy="199807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F4E88B9-8C0E-F2C3-7133-93DC099ABF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91088" y="2329008"/>
            <a:ext cx="2640807" cy="828920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2153110" y="333955"/>
            <a:ext cx="4837779" cy="1025717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  <p:pic>
        <p:nvPicPr>
          <p:cNvPr id="2" name="Picture 1" descr="A purple circle with white lines&#10;&#10;Description automatically generated">
            <a:extLst>
              <a:ext uri="{FF2B5EF4-FFF2-40B4-BE49-F238E27FC236}">
                <a16:creationId xmlns:a16="http://schemas.microsoft.com/office/drawing/2014/main" id="{4F45F00B-EE3B-553A-6905-805B19A079D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5398">
            <a:off x="5567069" y="2484285"/>
            <a:ext cx="386923" cy="75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26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3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E7D3602A-27F9-471A-8023-EA012801DC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2153110" y="333955"/>
            <a:ext cx="4837779" cy="1025717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  <p:pic>
        <p:nvPicPr>
          <p:cNvPr id="5" name="Ribbon">
            <a:extLst>
              <a:ext uri="{FF2B5EF4-FFF2-40B4-BE49-F238E27FC236}">
                <a16:creationId xmlns:a16="http://schemas.microsoft.com/office/drawing/2014/main" id="{9DAB5A67-AA4E-1247-9205-83613121D1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704" y="1875125"/>
            <a:ext cx="5138928" cy="211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92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2153110" y="333955"/>
            <a:ext cx="4837779" cy="1025717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rgbClr val="4A4A4A"/>
                </a:solidFill>
                <a:latin typeface="+mj-lt"/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  <p:pic>
        <p:nvPicPr>
          <p:cNvPr id="48" name="Ribbon">
            <a:extLst>
              <a:ext uri="{FF2B5EF4-FFF2-40B4-BE49-F238E27FC236}">
                <a16:creationId xmlns:a16="http://schemas.microsoft.com/office/drawing/2014/main" id="{2B9F7AC3-2E91-4F0C-B54E-ACA3B575B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536" y="1874520"/>
            <a:ext cx="5138928" cy="211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19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A99A8245-CC84-B1F0-D875-3ACEA4380A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01A70B6D-3DBE-6920-472F-37FC533026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45" y="4255549"/>
            <a:ext cx="1106612" cy="5837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05F17A-D3E8-C9FB-8ACF-92BB8CA712D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65435" y="4540102"/>
            <a:ext cx="1506420" cy="4064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59C33A-0E5C-AFBD-A15E-7D2584A0080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6" y="1685392"/>
            <a:ext cx="7429509" cy="88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49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832">
          <p15:clr>
            <a:srgbClr val="FBAE40"/>
          </p15:clr>
        </p15:guide>
        <p15:guide id="2" pos="192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Ribbon">
            <a:extLst>
              <a:ext uri="{FF2B5EF4-FFF2-40B4-BE49-F238E27FC236}">
                <a16:creationId xmlns:a16="http://schemas.microsoft.com/office/drawing/2014/main" id="{D6437E3A-F6CA-4898-A93B-D3AEBD63BA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013" y="1714823"/>
            <a:ext cx="4171976" cy="171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69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 Black">
    <p:bg>
      <p:bgPr>
        <a:solidFill>
          <a:srgbClr val="0101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id="{73C02650-FBC3-4CC9-8DB5-112FEB5660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168" y="1715297"/>
            <a:ext cx="4169664" cy="171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00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 Black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id="{73C02650-FBC3-4CC9-8DB5-112FEB5660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168" y="1715298"/>
            <a:ext cx="4169664" cy="171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47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F54FDE31-42F7-4C66-99DD-23B841ED3A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2B149F6-C3CA-3441-A628-87921D7875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6508" y="3368190"/>
            <a:ext cx="6376008" cy="644989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17BDB75-20A8-D946-A11F-A97A19466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6508" y="4031739"/>
            <a:ext cx="6376008" cy="228600"/>
          </a:xfrm>
        </p:spPr>
        <p:txBody>
          <a:bodyPr anchor="ctr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C49AC87A-8FED-F748-BC59-A909C76198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6509" y="4340162"/>
            <a:ext cx="4252768" cy="326121"/>
          </a:xfrm>
        </p:spPr>
        <p:txBody>
          <a:bodyPr anchor="ctr">
            <a:noAutofit/>
          </a:bodyPr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03CAD7CE-CAC2-3B46-B440-65561B2D47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6509" y="4666284"/>
            <a:ext cx="4252768" cy="272659"/>
          </a:xfrm>
        </p:spPr>
        <p:txBody>
          <a:bodyPr anchor="ctr">
            <a:no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 marL="342892" indent="0" algn="r">
              <a:buNone/>
              <a:defRPr/>
            </a:lvl2pPr>
            <a:lvl3pPr marL="685783" indent="0" algn="r">
              <a:buNone/>
              <a:defRPr/>
            </a:lvl3pPr>
            <a:lvl4pPr marL="1028675" indent="0" algn="r">
              <a:buNone/>
              <a:defRPr/>
            </a:lvl4pPr>
            <a:lvl5pPr marL="1371566" indent="0" algn="r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8DD90A-E3B3-3FA1-4386-0323C0CEC8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920" y="1557311"/>
            <a:ext cx="5700713" cy="678886"/>
          </a:xfrm>
          <a:prstGeom prst="rect">
            <a:avLst/>
          </a:prstGeom>
        </p:spPr>
      </p:pic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093F5146-871D-773D-A053-71A9A7D3DFF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97" y="156878"/>
            <a:ext cx="1106612" cy="5837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1FAA98-F444-7C8D-26DB-6272308D46F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219757" y="273202"/>
            <a:ext cx="1506420" cy="40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81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832">
          <p15:clr>
            <a:srgbClr val="FBAE40"/>
          </p15:clr>
        </p15:guide>
        <p15:guide id="2" pos="192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urple and pink text on a black background&#10;&#10;Description automatically generated">
            <a:extLst>
              <a:ext uri="{FF2B5EF4-FFF2-40B4-BE49-F238E27FC236}">
                <a16:creationId xmlns:a16="http://schemas.microsoft.com/office/drawing/2014/main" id="{C84EF87D-8F51-C45D-AE30-001893E344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70" y="279187"/>
            <a:ext cx="1402349" cy="737837"/>
          </a:xfrm>
          <a:prstGeom prst="rect">
            <a:avLst/>
          </a:prstGeom>
        </p:spPr>
      </p:pic>
      <p:pic>
        <p:nvPicPr>
          <p:cNvPr id="50" name="Ribbon">
            <a:extLst>
              <a:ext uri="{FF2B5EF4-FFF2-40B4-BE49-F238E27FC236}">
                <a16:creationId xmlns:a16="http://schemas.microsoft.com/office/drawing/2014/main" id="{5F1AF5AF-AC59-42C6-8745-0283C0487C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988" y="1740221"/>
            <a:ext cx="4171976" cy="171385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37DC6D-6995-A943-8324-BA91C7029713}"/>
              </a:ext>
            </a:extLst>
          </p:cNvPr>
          <p:cNvSpPr>
            <a:spLocks noGrp="1" noChangeAspect="1"/>
          </p:cNvSpPr>
          <p:nvPr>
            <p:ph type="ctrTitle"/>
          </p:nvPr>
        </p:nvSpPr>
        <p:spPr>
          <a:xfrm>
            <a:off x="228601" y="3383280"/>
            <a:ext cx="6373916" cy="629898"/>
          </a:xfrm>
        </p:spPr>
        <p:txBody>
          <a:bodyPr wrap="none">
            <a:noAutofit/>
          </a:bodyPr>
          <a:lstStyle>
            <a:lvl1pPr algn="l">
              <a:defRPr sz="24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BDBF56C-4EE8-3849-B27F-173DD688F677}"/>
              </a:ext>
            </a:extLst>
          </p:cNvPr>
          <p:cNvSpPr>
            <a:spLocks noGrp="1" noChangeAspect="1"/>
          </p:cNvSpPr>
          <p:nvPr>
            <p:ph type="subTitle" idx="1"/>
          </p:nvPr>
        </p:nvSpPr>
        <p:spPr>
          <a:xfrm>
            <a:off x="228601" y="4034251"/>
            <a:ext cx="6373916" cy="226089"/>
          </a:xfrm>
        </p:spPr>
        <p:txBody>
          <a:bodyPr wrap="none" anchor="ctr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C230108-0B96-3248-805E-8F40349116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7014" y="4676506"/>
            <a:ext cx="4252263" cy="262436"/>
          </a:xfrm>
        </p:spPr>
        <p:txBody>
          <a:bodyPr wrap="none" anchor="ctr" anchorCtr="0">
            <a:no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2619DDFE-C4C3-E04E-B599-9DA3746D4C4B}"/>
              </a:ext>
            </a:extLst>
          </p:cNvPr>
          <p:cNvSpPr>
            <a:spLocks noGrp="1" noChangeAspect="1"/>
          </p:cNvSpPr>
          <p:nvPr>
            <p:ph type="body" sz="quarter" idx="15"/>
          </p:nvPr>
        </p:nvSpPr>
        <p:spPr>
          <a:xfrm>
            <a:off x="227014" y="4345580"/>
            <a:ext cx="4252263" cy="320703"/>
          </a:xfrm>
        </p:spPr>
        <p:txBody>
          <a:bodyPr wrap="none" anchor="ctr" anchorCtr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1600" b="1">
                <a:solidFill>
                  <a:schemeClr val="tx1"/>
                </a:solidFill>
              </a:defRPr>
            </a:lvl1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385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832">
          <p15:clr>
            <a:srgbClr val="FBAE40"/>
          </p15:clr>
        </p15:guide>
        <p15:guide id="2" pos="192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2" y="204789"/>
            <a:ext cx="3008313" cy="871538"/>
          </a:xfrm>
        </p:spPr>
        <p:txBody>
          <a:bodyPr anchor="b">
            <a:normAutofit/>
          </a:bodyPr>
          <a:lstStyle>
            <a:lvl1pPr algn="l">
              <a:defRPr sz="16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 smtClean="0">
                <a:solidFill>
                  <a:schemeClr val="tx1"/>
                </a:solidFill>
                <a:latin typeface="+mn-lt"/>
              </a:defRPr>
            </a:lvl1pPr>
            <a:lvl2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marL="173827" lvl="0" indent="-173827"/>
            <a:r>
              <a:rPr lang="en-US"/>
              <a:t>Click to edit Master text styles</a:t>
            </a:r>
          </a:p>
          <a:p>
            <a:pPr marL="173827" lvl="1" indent="-173827"/>
            <a:r>
              <a:rPr lang="en-US"/>
              <a:t>Second level</a:t>
            </a:r>
          </a:p>
          <a:p>
            <a:pPr marL="173827" lvl="2" indent="-173827"/>
            <a:r>
              <a:rPr lang="en-US"/>
              <a:t>Third level</a:t>
            </a:r>
          </a:p>
          <a:p>
            <a:pPr marL="173827" lvl="3" indent="-173827"/>
            <a:r>
              <a:rPr lang="en-US"/>
              <a:t>Fourth level</a:t>
            </a:r>
          </a:p>
          <a:p>
            <a:pPr marL="173827" lvl="4" indent="-173827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>
                <a:solidFill>
                  <a:schemeClr val="tx1"/>
                </a:solidFill>
                <a:latin typeface="+mn-lt"/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679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 Fla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0264E75-0CB4-4196-804E-BBDCF56012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96202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041818"/>
            <a:ext cx="8229600" cy="357847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tx1"/>
                </a:solidFill>
                <a:latin typeface="+mn-lt"/>
              </a:defRPr>
            </a:lvl1pPr>
            <a:lvl2pPr>
              <a:defRPr lang="en-US" smtClean="0">
                <a:solidFill>
                  <a:schemeClr val="tx1"/>
                </a:solidFill>
                <a:latin typeface="+mn-lt"/>
              </a:defRPr>
            </a:lvl2pPr>
            <a:lvl3pPr>
              <a:defRPr lang="en-US" smtClean="0">
                <a:solidFill>
                  <a:schemeClr val="tx1"/>
                </a:solidFill>
                <a:latin typeface="+mn-lt"/>
              </a:defRPr>
            </a:lvl3pPr>
            <a:lvl4pPr>
              <a:defRPr lang="en-US" smtClean="0">
                <a:solidFill>
                  <a:schemeClr val="tx1"/>
                </a:solidFill>
                <a:latin typeface="+mn-lt"/>
              </a:defRPr>
            </a:lvl4pPr>
            <a:lvl5pPr>
              <a:defRPr lang="en-US">
                <a:solidFill>
                  <a:schemeClr val="tx1"/>
                </a:solidFill>
                <a:latin typeface="+mn-lt"/>
              </a:defRPr>
            </a:lvl5pPr>
          </a:lstStyle>
          <a:p>
            <a:r>
              <a:rPr lang="en-US"/>
              <a:t>First level text: 16 pt. Arial. </a:t>
            </a:r>
          </a:p>
          <a:p>
            <a:pPr lvl="1"/>
            <a:r>
              <a:rPr lang="en-US"/>
              <a:t>Second level text: 12 pt.</a:t>
            </a:r>
          </a:p>
          <a:p>
            <a:pPr lvl="2"/>
            <a:r>
              <a:rPr lang="en-US"/>
              <a:t>Third level text: 10.5 pt.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69144"/>
            <a:ext cx="8229600" cy="311384"/>
          </a:xfrm>
        </p:spPr>
        <p:txBody>
          <a:bodyPr>
            <a:noAutofit/>
          </a:bodyPr>
          <a:lstStyle>
            <a:lvl1pPr algn="l">
              <a:defRPr sz="2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849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 Flar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D40B37-034A-43E0-A13B-0F255F675A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96202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69144"/>
            <a:ext cx="8229600" cy="311384"/>
          </a:xfrm>
        </p:spPr>
        <p:txBody>
          <a:bodyPr>
            <a:noAutofit/>
          </a:bodyPr>
          <a:lstStyle>
            <a:lvl1pPr algn="l">
              <a:defRPr sz="2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920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9414234-8ABB-4FB0-8842-70AC11E841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69144"/>
            <a:ext cx="8229600" cy="311384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en-US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41E4532-416F-4A02-A175-90FD54F237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041818"/>
            <a:ext cx="8229600" cy="357847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tx1"/>
                </a:solidFill>
                <a:latin typeface="+mn-lt"/>
              </a:defRPr>
            </a:lvl1pPr>
            <a:lvl2pPr>
              <a:defRPr lang="en-US" smtClean="0">
                <a:solidFill>
                  <a:schemeClr val="tx1"/>
                </a:solidFill>
                <a:latin typeface="+mn-lt"/>
              </a:defRPr>
            </a:lvl2pPr>
            <a:lvl3pPr>
              <a:defRPr lang="en-US" smtClean="0">
                <a:solidFill>
                  <a:schemeClr val="tx1"/>
                </a:solidFill>
                <a:latin typeface="+mn-lt"/>
              </a:defRPr>
            </a:lvl3pPr>
            <a:lvl4pPr>
              <a:defRPr lang="en-US" smtClean="0">
                <a:solidFill>
                  <a:schemeClr val="tx1"/>
                </a:solidFill>
                <a:latin typeface="+mn-lt"/>
              </a:defRPr>
            </a:lvl4pPr>
            <a:lvl5pPr>
              <a:defRPr lang="en-US">
                <a:solidFill>
                  <a:schemeClr val="tx1"/>
                </a:solidFill>
                <a:latin typeface="+mn-lt"/>
              </a:defRPr>
            </a:lvl5pPr>
          </a:lstStyle>
          <a:p>
            <a:r>
              <a:rPr lang="en-US"/>
              <a:t>First level text: 16 pt. Arial. </a:t>
            </a:r>
          </a:p>
          <a:p>
            <a:pPr lvl="1"/>
            <a:r>
              <a:rPr lang="en-US"/>
              <a:t>Second level text: 12 pt.</a:t>
            </a:r>
          </a:p>
          <a:p>
            <a:pPr lvl="2"/>
            <a:r>
              <a:rPr lang="en-US"/>
              <a:t>Third level text: 10.5 pt.</a:t>
            </a:r>
          </a:p>
          <a:p>
            <a:pPr lvl="3"/>
            <a:r>
              <a:rPr lang="en-US"/>
              <a:t>Fourth level text: 9 pt.</a:t>
            </a:r>
          </a:p>
          <a:p>
            <a:pPr lvl="4"/>
            <a:r>
              <a:rPr lang="en-US"/>
              <a:t>Fifth level text: 9</a:t>
            </a:r>
          </a:p>
        </p:txBody>
      </p:sp>
    </p:spTree>
    <p:extLst>
      <p:ext uri="{BB962C8B-B14F-4D97-AF65-F5344CB8AC3E}">
        <p14:creationId xmlns:p14="http://schemas.microsoft.com/office/powerpoint/2010/main" val="114633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669D0D1-05CC-4AAF-B1FF-FE7BC022C3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43745"/>
            <a:ext cx="8229600" cy="311384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en-US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315CB9A4-3FB4-40F3-841A-75F5E20C43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75489"/>
            <a:ext cx="822960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+mn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089EE54-8AEC-4C8F-A9A4-A4A336E467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041818"/>
            <a:ext cx="8229600" cy="357847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tx1"/>
                </a:solidFill>
                <a:latin typeface="+mn-lt"/>
              </a:defRPr>
            </a:lvl1pPr>
            <a:lvl2pPr>
              <a:defRPr lang="en-US" smtClean="0">
                <a:solidFill>
                  <a:schemeClr val="tx1"/>
                </a:solidFill>
                <a:latin typeface="+mn-lt"/>
              </a:defRPr>
            </a:lvl2pPr>
            <a:lvl3pPr>
              <a:defRPr lang="en-US" smtClean="0">
                <a:solidFill>
                  <a:schemeClr val="tx1"/>
                </a:solidFill>
                <a:latin typeface="+mn-lt"/>
              </a:defRPr>
            </a:lvl3pPr>
            <a:lvl4pPr>
              <a:defRPr lang="en-US" smtClean="0">
                <a:solidFill>
                  <a:schemeClr val="tx1"/>
                </a:solidFill>
                <a:latin typeface="+mn-lt"/>
              </a:defRPr>
            </a:lvl4pPr>
            <a:lvl5pPr>
              <a:defRPr lang="en-US">
                <a:solidFill>
                  <a:schemeClr val="tx1"/>
                </a:solidFill>
                <a:latin typeface="+mn-lt"/>
              </a:defRPr>
            </a:lvl5pPr>
          </a:lstStyle>
          <a:p>
            <a:r>
              <a:rPr lang="en-US"/>
              <a:t>First level text: 16 pt. Arial. </a:t>
            </a:r>
          </a:p>
          <a:p>
            <a:pPr lvl="1"/>
            <a:r>
              <a:rPr lang="en-US"/>
              <a:t>Second level text: 12 pt.</a:t>
            </a:r>
          </a:p>
          <a:p>
            <a:pPr lvl="2"/>
            <a:r>
              <a:rPr lang="en-US"/>
              <a:t>Third level text: 10.5 pt.</a:t>
            </a:r>
          </a:p>
          <a:p>
            <a:pPr lvl="3"/>
            <a:r>
              <a:rPr lang="en-US"/>
              <a:t>Fourth level text: 9 pt.</a:t>
            </a:r>
          </a:p>
          <a:p>
            <a:pPr lvl="4"/>
            <a:r>
              <a:rPr lang="en-US"/>
              <a:t>Fifth level text: 9</a:t>
            </a:r>
          </a:p>
        </p:txBody>
      </p:sp>
    </p:spTree>
    <p:extLst>
      <p:ext uri="{BB962C8B-B14F-4D97-AF65-F5344CB8AC3E}">
        <p14:creationId xmlns:p14="http://schemas.microsoft.com/office/powerpoint/2010/main" val="121744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E17056-3E6C-4DAD-8D2D-B6624E11EE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96202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5151" y="779246"/>
            <a:ext cx="3591028" cy="3899399"/>
          </a:xfrm>
          <a:prstGeom prst="roundRect">
            <a:avLst>
              <a:gd name="adj" fmla="val 2588"/>
            </a:avLst>
          </a:prstGeom>
          <a:ln w="15875">
            <a:gradFill flip="none" rotWithShape="1">
              <a:gsLst>
                <a:gs pos="0">
                  <a:schemeClr val="accent4"/>
                </a:gs>
                <a:gs pos="100000">
                  <a:schemeClr val="accent2"/>
                </a:gs>
              </a:gsLst>
              <a:lin ang="16200000" scaled="1"/>
              <a:tileRect/>
            </a:gra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 smtClean="0">
                <a:solidFill>
                  <a:schemeClr val="tx1"/>
                </a:solidFill>
                <a:latin typeface="+mn-lt"/>
              </a:defRPr>
            </a:lvl1pPr>
            <a:lvl2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marL="173827" lvl="0" indent="-173827"/>
            <a:r>
              <a:rPr lang="en-US"/>
              <a:t>Click to edit Master text styles</a:t>
            </a:r>
          </a:p>
          <a:p>
            <a:pPr marL="173827" lvl="1" indent="-173827"/>
            <a:r>
              <a:rPr lang="en-US"/>
              <a:t>Second level</a:t>
            </a:r>
          </a:p>
          <a:p>
            <a:pPr marL="173827" lvl="2" indent="-173827"/>
            <a:r>
              <a:rPr lang="en-US"/>
              <a:t>Third level</a:t>
            </a:r>
          </a:p>
          <a:p>
            <a:pPr marL="173827" lvl="3" indent="-173827"/>
            <a:r>
              <a:rPr lang="en-US"/>
              <a:t>Fourth level</a:t>
            </a:r>
          </a:p>
          <a:p>
            <a:pPr marL="173827" lvl="4" indent="-173827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1889" y="779246"/>
            <a:ext cx="3592800" cy="3899399"/>
          </a:xfrm>
          <a:prstGeom prst="roundRect">
            <a:avLst>
              <a:gd name="adj" fmla="val 2102"/>
            </a:avLst>
          </a:prstGeom>
          <a:ln w="15875"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00" scaled="1"/>
            </a:gra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 smtClean="0">
                <a:solidFill>
                  <a:schemeClr val="tx1"/>
                </a:solidFill>
                <a:latin typeface="+mn-lt"/>
              </a:defRPr>
            </a:lvl1pPr>
            <a:lvl2pPr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marL="173827" lvl="0" indent="-173827"/>
            <a:r>
              <a:rPr lang="en-US"/>
              <a:t>Click to edit Master text styles</a:t>
            </a:r>
          </a:p>
          <a:p>
            <a:pPr marL="173827" lvl="1" indent="-173827"/>
            <a:r>
              <a:rPr lang="en-US"/>
              <a:t>Second level</a:t>
            </a:r>
          </a:p>
          <a:p>
            <a:pPr marL="173827" lvl="2" indent="-173827"/>
            <a:r>
              <a:rPr lang="en-US"/>
              <a:t>Third level</a:t>
            </a:r>
          </a:p>
          <a:p>
            <a:pPr marL="173827" lvl="3" indent="-173827"/>
            <a:r>
              <a:rPr lang="en-US"/>
              <a:t>Fourth level</a:t>
            </a:r>
          </a:p>
          <a:p>
            <a:pPr marL="173827" lvl="4" indent="-173827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926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5151" y="779246"/>
            <a:ext cx="3591028" cy="3899399"/>
          </a:xfrm>
          <a:prstGeom prst="roundRect">
            <a:avLst>
              <a:gd name="adj" fmla="val 2588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 smtClean="0">
                <a:solidFill>
                  <a:schemeClr val="tx1"/>
                </a:solidFill>
                <a:latin typeface="+mn-lt"/>
              </a:defRPr>
            </a:lvl1pPr>
            <a:lvl2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marL="173827" lvl="0" indent="-173827"/>
            <a:r>
              <a:rPr lang="en-US"/>
              <a:t>Click to edit Master text styles</a:t>
            </a:r>
          </a:p>
          <a:p>
            <a:pPr marL="173827" lvl="1" indent="-173827"/>
            <a:r>
              <a:rPr lang="en-US"/>
              <a:t>Second level</a:t>
            </a:r>
          </a:p>
          <a:p>
            <a:pPr marL="173827" lvl="2" indent="-173827"/>
            <a:r>
              <a:rPr lang="en-US"/>
              <a:t>Third level</a:t>
            </a:r>
          </a:p>
          <a:p>
            <a:pPr marL="173827" lvl="3" indent="-173827"/>
            <a:r>
              <a:rPr lang="en-US"/>
              <a:t>Fourth level</a:t>
            </a:r>
          </a:p>
          <a:p>
            <a:pPr marL="173827" lvl="4" indent="-173827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1889" y="779246"/>
            <a:ext cx="3592800" cy="3899399"/>
          </a:xfrm>
          <a:prstGeom prst="roundRect">
            <a:avLst>
              <a:gd name="adj" fmla="val 2102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 smtClean="0">
                <a:solidFill>
                  <a:schemeClr val="tx1"/>
                </a:solidFill>
                <a:latin typeface="+mn-lt"/>
              </a:defRPr>
            </a:lvl1pPr>
            <a:lvl2pPr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marL="173827" lvl="0" indent="-173827"/>
            <a:r>
              <a:rPr lang="en-US"/>
              <a:t>Click to edit Master text styles</a:t>
            </a:r>
          </a:p>
          <a:p>
            <a:pPr marL="173827" lvl="1" indent="-173827"/>
            <a:r>
              <a:rPr lang="en-US"/>
              <a:t>Second level</a:t>
            </a:r>
          </a:p>
          <a:p>
            <a:pPr marL="173827" lvl="2" indent="-173827"/>
            <a:r>
              <a:rPr lang="en-US"/>
              <a:t>Third level</a:t>
            </a:r>
          </a:p>
          <a:p>
            <a:pPr marL="173827" lvl="3" indent="-173827"/>
            <a:r>
              <a:rPr lang="en-US"/>
              <a:t>Fourth level</a:t>
            </a:r>
          </a:p>
          <a:p>
            <a:pPr marL="173827" lvl="4" indent="-173827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061277-228E-49DA-AB53-B75DF121A8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96202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30D81EF-7DDF-431D-83D1-3100D856F7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18345"/>
            <a:ext cx="8229600" cy="311384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en-US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696A285-72E7-4C4D-8FBB-0C42797176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50088"/>
            <a:ext cx="822960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7067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F54FDE31-42F7-4C66-99DD-23B841ED3A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2436" y="1979056"/>
            <a:ext cx="3450754" cy="93098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2B149F6-C3CA-3441-A628-87921D7875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6508" y="3368189"/>
            <a:ext cx="6376008" cy="644989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17BDB75-20A8-D946-A11F-A97A19466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6508" y="4031739"/>
            <a:ext cx="6376008" cy="228600"/>
          </a:xfrm>
        </p:spPr>
        <p:txBody>
          <a:bodyPr anchor="ctr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C49AC87A-8FED-F748-BC59-A909C76198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6508" y="4340161"/>
            <a:ext cx="4252768" cy="326121"/>
          </a:xfrm>
        </p:spPr>
        <p:txBody>
          <a:bodyPr anchor="ctr">
            <a:noAutofit/>
          </a:bodyPr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03CAD7CE-CAC2-3B46-B440-65561B2D47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6508" y="4666283"/>
            <a:ext cx="4252768" cy="272659"/>
          </a:xfrm>
        </p:spPr>
        <p:txBody>
          <a:bodyPr anchor="ctr">
            <a:no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 marL="342900" indent="0" algn="r">
              <a:buNone/>
              <a:defRPr/>
            </a:lvl2pPr>
            <a:lvl3pPr marL="685800" indent="0" algn="r">
              <a:buNone/>
              <a:defRPr/>
            </a:lvl3pPr>
            <a:lvl4pPr marL="1028700" indent="0" algn="r">
              <a:buNone/>
              <a:defRPr/>
            </a:lvl4pPr>
            <a:lvl5pPr marL="1371600" indent="0" algn="r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15911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24">
          <p15:clr>
            <a:srgbClr val="FBAE40"/>
          </p15:clr>
        </p15:guide>
        <p15:guide id="2" pos="144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5151" y="1116532"/>
            <a:ext cx="3591028" cy="3562113"/>
          </a:xfrm>
          <a:prstGeom prst="roundRect">
            <a:avLst>
              <a:gd name="adj" fmla="val 2588"/>
            </a:avLst>
          </a:prstGeom>
          <a:ln w="19050">
            <a:gradFill flip="none" rotWithShape="1">
              <a:gsLst>
                <a:gs pos="0">
                  <a:schemeClr val="accent4"/>
                </a:gs>
                <a:gs pos="100000">
                  <a:schemeClr val="accent2"/>
                </a:gs>
              </a:gsLst>
              <a:lin ang="16200000" scaled="1"/>
              <a:tileRect/>
            </a:gra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 smtClean="0">
                <a:solidFill>
                  <a:schemeClr val="tx1"/>
                </a:solidFill>
                <a:latin typeface="+mn-lt"/>
              </a:defRPr>
            </a:lvl1pPr>
            <a:lvl2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marL="173827" lvl="0" indent="-173827"/>
            <a:r>
              <a:rPr lang="en-US"/>
              <a:t>Click to edit Master text styles</a:t>
            </a:r>
          </a:p>
          <a:p>
            <a:pPr marL="173827" lvl="1" indent="-173827"/>
            <a:r>
              <a:rPr lang="en-US"/>
              <a:t>Second level</a:t>
            </a:r>
          </a:p>
          <a:p>
            <a:pPr marL="173827" lvl="2" indent="-173827"/>
            <a:r>
              <a:rPr lang="en-US"/>
              <a:t>Third level</a:t>
            </a:r>
          </a:p>
          <a:p>
            <a:pPr marL="173827" lvl="3" indent="-173827"/>
            <a:r>
              <a:rPr lang="en-US"/>
              <a:t>Fourth level</a:t>
            </a:r>
          </a:p>
          <a:p>
            <a:pPr marL="173827" lvl="4" indent="-173827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1889" y="1116532"/>
            <a:ext cx="3592800" cy="3562113"/>
          </a:xfrm>
          <a:prstGeom prst="roundRect">
            <a:avLst>
              <a:gd name="adj" fmla="val 2102"/>
            </a:avLst>
          </a:prstGeom>
          <a:ln w="19050"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00" scaled="1"/>
            </a:gra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 smtClean="0">
                <a:solidFill>
                  <a:schemeClr val="tx1"/>
                </a:solidFill>
                <a:latin typeface="+mn-lt"/>
              </a:defRPr>
            </a:lvl1pPr>
            <a:lvl2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marL="173827" lvl="0" indent="-173827"/>
            <a:r>
              <a:rPr lang="en-US"/>
              <a:t>Click to edit Master text styles</a:t>
            </a:r>
          </a:p>
          <a:p>
            <a:pPr marL="173827" lvl="1" indent="-173827"/>
            <a:r>
              <a:rPr lang="en-US"/>
              <a:t>Second level</a:t>
            </a:r>
          </a:p>
          <a:p>
            <a:pPr marL="173827" lvl="2" indent="-173827"/>
            <a:r>
              <a:rPr lang="en-US"/>
              <a:t>Third level</a:t>
            </a:r>
          </a:p>
          <a:p>
            <a:pPr marL="173827" lvl="3" indent="-173827"/>
            <a:r>
              <a:rPr lang="en-US"/>
              <a:t>Fourth level</a:t>
            </a:r>
          </a:p>
          <a:p>
            <a:pPr marL="173827" lvl="4" indent="-173827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CDFD83-4C1C-498F-810D-E846B013B2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5351" y="682626"/>
            <a:ext cx="3590925" cy="366713"/>
          </a:xfrm>
        </p:spPr>
        <p:txBody>
          <a:bodyPr/>
          <a:lstStyle>
            <a:lvl1pPr>
              <a:buNone/>
              <a:defRPr sz="1700" b="1">
                <a:latin typeface="+mj-lt"/>
              </a:defRPr>
            </a:lvl1pPr>
            <a:lvl2pPr>
              <a:buNone/>
              <a:defRPr sz="1700"/>
            </a:lvl2pPr>
            <a:lvl3pPr>
              <a:buNone/>
              <a:defRPr sz="1700"/>
            </a:lvl3pPr>
            <a:lvl4pPr>
              <a:buNone/>
              <a:defRPr sz="1700"/>
            </a:lvl4pPr>
            <a:lvl5pPr>
              <a:buNone/>
              <a:defRPr sz="17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E16E7C57-FF08-401C-A384-22D4C66A66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83764" y="682626"/>
            <a:ext cx="3590925" cy="366713"/>
          </a:xfrm>
        </p:spPr>
        <p:txBody>
          <a:bodyPr/>
          <a:lstStyle>
            <a:lvl1pPr>
              <a:buNone/>
              <a:defRPr sz="1700" b="1">
                <a:latin typeface="+mj-lt"/>
              </a:defRPr>
            </a:lvl1pPr>
            <a:lvl2pPr>
              <a:buNone/>
              <a:defRPr sz="1700"/>
            </a:lvl2pPr>
            <a:lvl3pPr>
              <a:buNone/>
              <a:defRPr sz="1700"/>
            </a:lvl3pPr>
            <a:lvl4pPr>
              <a:buNone/>
              <a:defRPr sz="1700"/>
            </a:lvl4pPr>
            <a:lvl5pPr>
              <a:buNone/>
              <a:defRPr sz="1700"/>
            </a:lvl5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E67DF4-1B49-49AF-91BD-5F435748A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96202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6FDC485-B90F-4848-B55E-996CF54FFB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69144"/>
            <a:ext cx="8229600" cy="311384"/>
          </a:xfrm>
        </p:spPr>
        <p:txBody>
          <a:bodyPr>
            <a:noAutofit/>
          </a:bodyPr>
          <a:lstStyle>
            <a:lvl1pPr algn="l">
              <a:defRPr sz="2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530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5151" y="1116532"/>
            <a:ext cx="3591028" cy="3562113"/>
          </a:xfrm>
          <a:prstGeom prst="roundRect">
            <a:avLst>
              <a:gd name="adj" fmla="val 2588"/>
            </a:avLst>
          </a:prstGeom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 smtClean="0">
                <a:solidFill>
                  <a:schemeClr val="tx1"/>
                </a:solidFill>
                <a:latin typeface="+mn-lt"/>
              </a:defRPr>
            </a:lvl1pPr>
            <a:lvl2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marL="173827" lvl="0" indent="-173827"/>
            <a:r>
              <a:rPr lang="en-US"/>
              <a:t>Click to edit Master text styles</a:t>
            </a:r>
          </a:p>
          <a:p>
            <a:pPr marL="173827" lvl="1" indent="-173827"/>
            <a:r>
              <a:rPr lang="en-US"/>
              <a:t>Second level</a:t>
            </a:r>
          </a:p>
          <a:p>
            <a:pPr marL="173827" lvl="2" indent="-173827"/>
            <a:r>
              <a:rPr lang="en-US"/>
              <a:t>Third level</a:t>
            </a:r>
          </a:p>
          <a:p>
            <a:pPr marL="173827" lvl="3" indent="-173827"/>
            <a:r>
              <a:rPr lang="en-US"/>
              <a:t>Fourth level</a:t>
            </a:r>
          </a:p>
          <a:p>
            <a:pPr marL="173827" lvl="4" indent="-173827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1889" y="1116532"/>
            <a:ext cx="3592800" cy="3562113"/>
          </a:xfrm>
          <a:prstGeom prst="roundRect">
            <a:avLst>
              <a:gd name="adj" fmla="val 2102"/>
            </a:avLst>
          </a:prstGeom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 smtClean="0">
                <a:solidFill>
                  <a:schemeClr val="tx1"/>
                </a:solidFill>
                <a:latin typeface="+mn-lt"/>
              </a:defRPr>
            </a:lvl1pPr>
            <a:lvl2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marL="173827" lvl="0" indent="-173827"/>
            <a:r>
              <a:rPr lang="en-US"/>
              <a:t>Click to edit Master text styles</a:t>
            </a:r>
          </a:p>
          <a:p>
            <a:pPr marL="173827" lvl="1" indent="-173827"/>
            <a:r>
              <a:rPr lang="en-US"/>
              <a:t>Second level</a:t>
            </a:r>
          </a:p>
          <a:p>
            <a:pPr marL="173827" lvl="2" indent="-173827"/>
            <a:r>
              <a:rPr lang="en-US"/>
              <a:t>Third level</a:t>
            </a:r>
          </a:p>
          <a:p>
            <a:pPr marL="173827" lvl="3" indent="-173827"/>
            <a:r>
              <a:rPr lang="en-US"/>
              <a:t>Fourth level</a:t>
            </a:r>
          </a:p>
          <a:p>
            <a:pPr marL="173827" lvl="4" indent="-173827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CDFD83-4C1C-498F-810D-E846B013B2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5351" y="682626"/>
            <a:ext cx="3590925" cy="366713"/>
          </a:xfrm>
        </p:spPr>
        <p:txBody>
          <a:bodyPr/>
          <a:lstStyle>
            <a:lvl1pPr>
              <a:buNone/>
              <a:defRPr sz="1700" b="1">
                <a:latin typeface="+mj-lt"/>
              </a:defRPr>
            </a:lvl1pPr>
            <a:lvl2pPr>
              <a:buNone/>
              <a:defRPr sz="1700"/>
            </a:lvl2pPr>
            <a:lvl3pPr>
              <a:buNone/>
              <a:defRPr sz="1700"/>
            </a:lvl3pPr>
            <a:lvl4pPr>
              <a:buNone/>
              <a:defRPr sz="1700"/>
            </a:lvl4pPr>
            <a:lvl5pPr>
              <a:buNone/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E16E7C57-FF08-401C-A384-22D4C66A66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83764" y="682626"/>
            <a:ext cx="3590925" cy="366713"/>
          </a:xfrm>
        </p:spPr>
        <p:txBody>
          <a:bodyPr/>
          <a:lstStyle>
            <a:lvl1pPr>
              <a:buNone/>
              <a:defRPr sz="1700" b="1">
                <a:latin typeface="+mj-lt"/>
              </a:defRPr>
            </a:lvl1pPr>
            <a:lvl2pPr>
              <a:buNone/>
              <a:defRPr sz="1700"/>
            </a:lvl2pPr>
            <a:lvl3pPr>
              <a:buNone/>
              <a:defRPr sz="1700"/>
            </a:lvl3pPr>
            <a:lvl4pPr>
              <a:buNone/>
              <a:defRPr sz="1700"/>
            </a:lvl4pPr>
            <a:lvl5pPr>
              <a:buNone/>
              <a:defRPr sz="1700"/>
            </a:lvl5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F0DDE8-BEA4-447D-9CC7-113841443D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96202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C7DB20D-E566-406C-A74C-E9D444954A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69144"/>
            <a:ext cx="8229600" cy="311384"/>
          </a:xfrm>
        </p:spPr>
        <p:txBody>
          <a:bodyPr>
            <a:noAutofit/>
          </a:bodyPr>
          <a:lstStyle>
            <a:lvl1pPr algn="l">
              <a:defRPr sz="2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197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021326" y="322263"/>
            <a:ext cx="4665475" cy="541456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021326" y="1769534"/>
            <a:ext cx="4665475" cy="2850759"/>
          </a:xfrm>
        </p:spPr>
        <p:txBody>
          <a:bodyPr vert="horz" lIns="91440" tIns="45720" rIns="91440" bIns="45720" rtlCol="0">
            <a:normAutofit/>
          </a:bodyPr>
          <a:lstStyle>
            <a:lvl1pPr marL="171446" marR="0" indent="-171446" algn="l" defTabSz="6857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A4A4A"/>
              </a:buClr>
              <a:buSzTx/>
              <a:buFont typeface="Arial" panose="020B0604020202020204" pitchFamily="34" charset="0"/>
              <a:buChar char="•"/>
              <a:tabLst/>
              <a:defRPr lang="en-US" sz="1600" smtClean="0">
                <a:solidFill>
                  <a:schemeClr val="tx1"/>
                </a:solidFill>
                <a:latin typeface="+mn-lt"/>
              </a:defRPr>
            </a:lvl1pPr>
            <a:lvl2pPr marL="557199" marR="0" indent="-214308" algn="l" defTabSz="6857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857228" marR="0" indent="-171446" algn="l" defTabSz="6857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200120" marR="0" indent="-171446" algn="l" defTabSz="6857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543012" marR="0" indent="-171446" algn="l" defTabSz="6857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»"/>
              <a:tabLst/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marL="173827" lvl="0" indent="-173827"/>
            <a:r>
              <a:rPr lang="en-US"/>
              <a:t>Click to edit Master text styles</a:t>
            </a:r>
          </a:p>
          <a:p>
            <a:pPr marL="173827" lvl="1" indent="-173827"/>
            <a:r>
              <a:rPr lang="en-US"/>
              <a:t>Second level</a:t>
            </a:r>
          </a:p>
          <a:p>
            <a:pPr marL="173827" lvl="2" indent="-173827"/>
            <a:r>
              <a:rPr lang="en-US"/>
              <a:t>Third level</a:t>
            </a:r>
          </a:p>
          <a:p>
            <a:pPr marL="173827" lvl="3" indent="-173827"/>
            <a:r>
              <a:rPr lang="en-US"/>
              <a:t>Fourth level</a:t>
            </a:r>
          </a:p>
          <a:p>
            <a:pPr marL="173827" lvl="4" indent="-173827"/>
            <a:r>
              <a:rPr lang="en-US"/>
              <a:t>Fifth level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0BE7E5CD-6933-4B1E-870E-B8FBF85B4BC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00" y="322264"/>
            <a:ext cx="3293533" cy="4262437"/>
          </a:xfrm>
          <a:prstGeom prst="roundRect">
            <a:avLst>
              <a:gd name="adj" fmla="val 2610"/>
            </a:avLst>
          </a:prstGeom>
          <a:ln w="19050">
            <a:noFill/>
          </a:ln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EB3F5ED1-ADFD-43AC-8997-6DE7C18B8A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16564" y="948269"/>
            <a:ext cx="4665475" cy="730251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300" b="1">
                <a:solidFill>
                  <a:schemeClr val="tx1"/>
                </a:solidFill>
                <a:latin typeface="+mn-lt"/>
              </a:defRPr>
            </a:lvl1pPr>
            <a:lvl2pPr marL="342892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172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66725" y="322263"/>
            <a:ext cx="4665475" cy="541456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66725" y="1769534"/>
            <a:ext cx="4665475" cy="2850759"/>
          </a:xfrm>
        </p:spPr>
        <p:txBody>
          <a:bodyPr vert="horz" lIns="91440" tIns="45720" rIns="91440" bIns="45720" rtlCol="0">
            <a:normAutofit/>
          </a:bodyPr>
          <a:lstStyle>
            <a:lvl1pPr marL="171446" marR="0" indent="-171446" algn="l" defTabSz="6857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A4A4A"/>
              </a:buClr>
              <a:buSzTx/>
              <a:buFont typeface="Arial" panose="020B0604020202020204" pitchFamily="34" charset="0"/>
              <a:buChar char="•"/>
              <a:tabLst/>
              <a:defRPr lang="en-US" sz="1600" smtClean="0">
                <a:solidFill>
                  <a:schemeClr val="tx1"/>
                </a:solidFill>
                <a:latin typeface="+mn-lt"/>
              </a:defRPr>
            </a:lvl1pPr>
            <a:lvl2pPr marL="557199" marR="0" indent="-214308" algn="l" defTabSz="6857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857228" marR="0" indent="-171446" algn="l" defTabSz="6857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200120" marR="0" indent="-171446" algn="l" defTabSz="6857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543012" marR="0" indent="-171446" algn="l" defTabSz="6857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»"/>
              <a:tabLst/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marL="173827" lvl="0" indent="-173827"/>
            <a:r>
              <a:rPr lang="en-US"/>
              <a:t>Click to edit Master text styles</a:t>
            </a:r>
          </a:p>
          <a:p>
            <a:pPr marL="173827" lvl="1" indent="-173827"/>
            <a:r>
              <a:rPr lang="en-US"/>
              <a:t>Second level</a:t>
            </a:r>
          </a:p>
          <a:p>
            <a:pPr marL="173827" lvl="2" indent="-173827"/>
            <a:r>
              <a:rPr lang="en-US"/>
              <a:t>Third level</a:t>
            </a:r>
          </a:p>
          <a:p>
            <a:pPr marL="173827" lvl="3" indent="-173827"/>
            <a:r>
              <a:rPr lang="en-US"/>
              <a:t>Fourth level</a:t>
            </a:r>
          </a:p>
          <a:p>
            <a:pPr marL="173827" lvl="4" indent="-173827"/>
            <a:r>
              <a:rPr lang="en-US"/>
              <a:t>Fifth level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0BE7E5CD-6933-4B1E-870E-B8FBF85B4BC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88506" y="322264"/>
            <a:ext cx="3293533" cy="4262437"/>
          </a:xfrm>
          <a:prstGeom prst="roundRect">
            <a:avLst>
              <a:gd name="adj" fmla="val 2610"/>
            </a:avLst>
          </a:prstGeom>
          <a:ln w="19050">
            <a:noFill/>
          </a:ln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EB3F5ED1-ADFD-43AC-8997-6DE7C18B8A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1963" y="948269"/>
            <a:ext cx="4665475" cy="730251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300" b="1">
                <a:solidFill>
                  <a:schemeClr val="tx1"/>
                </a:solidFill>
                <a:latin typeface="+mn-lt"/>
              </a:defRPr>
            </a:lvl1pPr>
            <a:lvl2pPr marL="342892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954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3600451"/>
            <a:ext cx="5486400" cy="425054"/>
          </a:xfrm>
        </p:spPr>
        <p:txBody>
          <a:bodyPr anchor="b">
            <a:normAutofit/>
          </a:bodyPr>
          <a:lstStyle>
            <a:lvl1pPr algn="l">
              <a:defRPr sz="16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050">
                <a:solidFill>
                  <a:schemeClr val="tx1"/>
                </a:solidFill>
                <a:latin typeface="+mn-lt"/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207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57203" y="865512"/>
            <a:ext cx="8236524" cy="1831572"/>
          </a:xfrm>
          <a:prstGeom prst="roundRect">
            <a:avLst>
              <a:gd name="adj" fmla="val 7255"/>
            </a:avLst>
          </a:prstGeom>
          <a:noFill/>
          <a:ln w="127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 smtClean="0">
                <a:solidFill>
                  <a:schemeClr val="tx1"/>
                </a:solidFill>
                <a:latin typeface="+mn-lt"/>
              </a:defRPr>
            </a:lvl1pPr>
            <a:lvl2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marL="173827" lvl="0" indent="-173827"/>
            <a:r>
              <a:rPr lang="en-US"/>
              <a:t>Click to edit Master text styles</a:t>
            </a:r>
          </a:p>
          <a:p>
            <a:pPr marL="173827" lvl="1" indent="-173827"/>
            <a:r>
              <a:rPr lang="en-US"/>
              <a:t>Second level</a:t>
            </a:r>
          </a:p>
          <a:p>
            <a:pPr marL="173827" lvl="2" indent="-173827"/>
            <a:r>
              <a:rPr lang="en-US"/>
              <a:t>Third level</a:t>
            </a:r>
          </a:p>
          <a:p>
            <a:pPr marL="173827" lvl="3" indent="-173827"/>
            <a:r>
              <a:rPr lang="en-US"/>
              <a:t>Fourth level</a:t>
            </a:r>
          </a:p>
          <a:p>
            <a:pPr marL="173827" lvl="4" indent="-173827"/>
            <a:r>
              <a:rPr lang="en-US"/>
              <a:t>Fifth level</a:t>
            </a:r>
          </a:p>
        </p:txBody>
      </p:sp>
      <p:sp>
        <p:nvSpPr>
          <p:cNvPr id="22" name="Content Placeholder 3"/>
          <p:cNvSpPr>
            <a:spLocks noGrp="1"/>
          </p:cNvSpPr>
          <p:nvPr>
            <p:ph sz="half" idx="2"/>
          </p:nvPr>
        </p:nvSpPr>
        <p:spPr>
          <a:xfrm>
            <a:off x="457350" y="2875822"/>
            <a:ext cx="8236379" cy="1794443"/>
          </a:xfrm>
          <a:prstGeom prst="roundRect">
            <a:avLst>
              <a:gd name="adj" fmla="val 7060"/>
            </a:avLst>
          </a:prstGeom>
          <a:noFill/>
          <a:ln w="127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 smtClean="0">
                <a:solidFill>
                  <a:schemeClr val="tx1"/>
                </a:solidFill>
                <a:latin typeface="+mn-lt"/>
              </a:defRPr>
            </a:lvl1pPr>
            <a:lvl2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marL="173827" lvl="0" indent="-173827"/>
            <a:r>
              <a:rPr lang="en-US"/>
              <a:t>Click to edit Master text styles</a:t>
            </a:r>
          </a:p>
          <a:p>
            <a:pPr marL="173827" lvl="1" indent="-173827"/>
            <a:r>
              <a:rPr lang="en-US"/>
              <a:t>Second level</a:t>
            </a:r>
          </a:p>
          <a:p>
            <a:pPr marL="173827" lvl="2" indent="-173827"/>
            <a:r>
              <a:rPr lang="en-US"/>
              <a:t>Third level</a:t>
            </a:r>
          </a:p>
          <a:p>
            <a:pPr marL="173827" lvl="3" indent="-173827"/>
            <a:r>
              <a:rPr lang="en-US"/>
              <a:t>Fourth level</a:t>
            </a:r>
          </a:p>
          <a:p>
            <a:pPr marL="173827" lvl="4" indent="-173827"/>
            <a:r>
              <a:rPr lang="en-US"/>
              <a:t>Fifth level</a:t>
            </a:r>
          </a:p>
        </p:txBody>
      </p:sp>
      <p:pic>
        <p:nvPicPr>
          <p:cNvPr id="17" name="Ribbon">
            <a:extLst>
              <a:ext uri="{FF2B5EF4-FFF2-40B4-BE49-F238E27FC236}">
                <a16:creationId xmlns:a16="http://schemas.microsoft.com/office/drawing/2014/main" id="{E6412189-C5A0-AD41-B5EB-82AED2505D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78626" y="4707533"/>
            <a:ext cx="1224283" cy="503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338866-CEBD-4F79-BEE3-875FDB30B2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96202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E5D7607-D72B-4BE2-8C6C-555009062C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18345"/>
            <a:ext cx="8229600" cy="311384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en-US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73930E2-18DD-4467-B7FE-DA4C849B55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50088"/>
            <a:ext cx="822960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27890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/ Fla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0264E75-0CB4-4196-804E-BBDCF56012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96202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041818"/>
            <a:ext cx="8229600" cy="357847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tx1"/>
                </a:solidFill>
                <a:latin typeface="+mn-lt"/>
              </a:defRPr>
            </a:lvl1pPr>
            <a:lvl2pPr>
              <a:defRPr lang="en-US" smtClean="0">
                <a:solidFill>
                  <a:schemeClr val="tx1"/>
                </a:solidFill>
                <a:latin typeface="+mn-lt"/>
              </a:defRPr>
            </a:lvl2pPr>
            <a:lvl3pPr>
              <a:defRPr lang="en-US" smtClean="0">
                <a:solidFill>
                  <a:schemeClr val="tx1"/>
                </a:solidFill>
                <a:latin typeface="+mn-lt"/>
              </a:defRPr>
            </a:lvl3pPr>
            <a:lvl4pPr>
              <a:defRPr lang="en-US" smtClean="0">
                <a:solidFill>
                  <a:schemeClr val="tx1"/>
                </a:solidFill>
                <a:latin typeface="+mn-lt"/>
              </a:defRPr>
            </a:lvl4pPr>
            <a:lvl5pPr>
              <a:defRPr lang="en-US">
                <a:solidFill>
                  <a:schemeClr val="tx1"/>
                </a:solidFill>
                <a:latin typeface="+mn-lt"/>
              </a:defRPr>
            </a:lvl5pPr>
          </a:lstStyle>
          <a:p>
            <a:r>
              <a:rPr lang="en-US"/>
              <a:t>First level text: 16 pt. Arial. </a:t>
            </a:r>
          </a:p>
          <a:p>
            <a:pPr lvl="1"/>
            <a:r>
              <a:rPr lang="en-US"/>
              <a:t>Second level text: 12 pt.</a:t>
            </a:r>
          </a:p>
          <a:p>
            <a:pPr lvl="2"/>
            <a:r>
              <a:rPr lang="en-US"/>
              <a:t>Third level text: 10.5 pt.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69144"/>
            <a:ext cx="8229600" cy="311384"/>
          </a:xfrm>
        </p:spPr>
        <p:txBody>
          <a:bodyPr>
            <a:noAutofit/>
          </a:bodyPr>
          <a:lstStyle>
            <a:lvl1pPr algn="l">
              <a:defRPr sz="2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010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w/ Fla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0264E75-0CB4-4196-804E-BBDCF56012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96202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041818"/>
            <a:ext cx="8229600" cy="357847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tx1"/>
                </a:solidFill>
                <a:latin typeface="+mn-lt"/>
              </a:defRPr>
            </a:lvl1pPr>
            <a:lvl2pPr>
              <a:defRPr lang="en-US" smtClean="0">
                <a:solidFill>
                  <a:schemeClr val="tx1"/>
                </a:solidFill>
                <a:latin typeface="+mn-lt"/>
              </a:defRPr>
            </a:lvl2pPr>
            <a:lvl3pPr>
              <a:defRPr lang="en-US" smtClean="0">
                <a:solidFill>
                  <a:schemeClr val="tx1"/>
                </a:solidFill>
                <a:latin typeface="+mn-lt"/>
              </a:defRPr>
            </a:lvl3pPr>
            <a:lvl4pPr>
              <a:defRPr lang="en-US" smtClean="0">
                <a:solidFill>
                  <a:schemeClr val="tx1"/>
                </a:solidFill>
                <a:latin typeface="+mn-lt"/>
              </a:defRPr>
            </a:lvl4pPr>
            <a:lvl5pPr>
              <a:defRPr lang="en-US">
                <a:solidFill>
                  <a:schemeClr val="tx1"/>
                </a:solidFill>
                <a:latin typeface="+mn-lt"/>
              </a:defRPr>
            </a:lvl5pPr>
          </a:lstStyle>
          <a:p>
            <a:r>
              <a:rPr lang="en-US"/>
              <a:t>First level text: 16 pt. Arial. </a:t>
            </a:r>
          </a:p>
          <a:p>
            <a:pPr lvl="1"/>
            <a:r>
              <a:rPr lang="en-US"/>
              <a:t>Second level text: 12 pt.</a:t>
            </a:r>
          </a:p>
          <a:p>
            <a:pPr lvl="2"/>
            <a:r>
              <a:rPr lang="en-US"/>
              <a:t>Third level text: 10.5 pt.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69144"/>
            <a:ext cx="8229600" cy="311384"/>
          </a:xfrm>
        </p:spPr>
        <p:txBody>
          <a:bodyPr>
            <a:noAutofit/>
          </a:bodyPr>
          <a:lstStyle>
            <a:lvl1pPr algn="l">
              <a:defRPr sz="2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471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4C6A875-1B99-458A-8D71-170C012C7D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43745"/>
            <a:ext cx="8229600" cy="311384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en-US" sz="20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8D49E491-6CF6-44BC-8091-3546E6733D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75489"/>
            <a:ext cx="822960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+mn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57513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113B98B-41A5-49F3-BF53-BF00396747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43745"/>
            <a:ext cx="8229600" cy="311384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en-US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340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Ribbon">
            <a:extLst>
              <a:ext uri="{FF2B5EF4-FFF2-40B4-BE49-F238E27FC236}">
                <a16:creationId xmlns:a16="http://schemas.microsoft.com/office/drawing/2014/main" id="{5F1AF5AF-AC59-42C6-8745-0283C0487C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987" y="1740220"/>
            <a:ext cx="4171976" cy="171385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37DC6D-6995-A943-8324-BA91C7029713}"/>
              </a:ext>
            </a:extLst>
          </p:cNvPr>
          <p:cNvSpPr>
            <a:spLocks noGrp="1" noChangeAspect="1"/>
          </p:cNvSpPr>
          <p:nvPr>
            <p:ph type="ctrTitle"/>
          </p:nvPr>
        </p:nvSpPr>
        <p:spPr>
          <a:xfrm>
            <a:off x="228600" y="3383280"/>
            <a:ext cx="6373916" cy="629898"/>
          </a:xfrm>
        </p:spPr>
        <p:txBody>
          <a:bodyPr wrap="none">
            <a:noAutofit/>
          </a:bodyPr>
          <a:lstStyle>
            <a:lvl1pPr algn="l">
              <a:defRPr sz="24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BDBF56C-4EE8-3849-B27F-173DD688F677}"/>
              </a:ext>
            </a:extLst>
          </p:cNvPr>
          <p:cNvSpPr>
            <a:spLocks noGrp="1" noChangeAspect="1"/>
          </p:cNvSpPr>
          <p:nvPr>
            <p:ph type="subTitle" idx="1"/>
          </p:nvPr>
        </p:nvSpPr>
        <p:spPr>
          <a:xfrm>
            <a:off x="228600" y="4034250"/>
            <a:ext cx="6373916" cy="226089"/>
          </a:xfrm>
        </p:spPr>
        <p:txBody>
          <a:bodyPr wrap="none" anchor="ctr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C230108-0B96-3248-805E-8F40349116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7013" y="4676506"/>
            <a:ext cx="4252263" cy="262436"/>
          </a:xfrm>
        </p:spPr>
        <p:txBody>
          <a:bodyPr wrap="none" anchor="ctr" anchorCtr="0">
            <a:no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2619DDFE-C4C3-E04E-B599-9DA3746D4C4B}"/>
              </a:ext>
            </a:extLst>
          </p:cNvPr>
          <p:cNvSpPr>
            <a:spLocks noGrp="1" noChangeAspect="1"/>
          </p:cNvSpPr>
          <p:nvPr>
            <p:ph type="body" sz="quarter" idx="15"/>
          </p:nvPr>
        </p:nvSpPr>
        <p:spPr>
          <a:xfrm>
            <a:off x="227013" y="4345579"/>
            <a:ext cx="4252263" cy="320703"/>
          </a:xfrm>
        </p:spPr>
        <p:txBody>
          <a:bodyPr wrap="none" anchor="ctr" anchorCtr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1600" b="1">
                <a:solidFill>
                  <a:schemeClr val="tx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117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24">
          <p15:clr>
            <a:srgbClr val="FBAE40"/>
          </p15:clr>
        </p15:guide>
        <p15:guide id="2" pos="144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102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827"/>
            <a:ext cx="2637322" cy="3555967"/>
          </a:xfrm>
          <a:prstGeom prst="roundRect">
            <a:avLst>
              <a:gd name="adj" fmla="val 2588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vert="horz" lIns="91440" tIns="0" rIns="91440" bIns="45720" rtlCol="0">
            <a:noAutofit/>
          </a:bodyPr>
          <a:lstStyle>
            <a:lvl1pPr algn="l" rtl="0">
              <a:defRPr lang="en-US" sz="1600" dirty="0" smtClean="0">
                <a:solidFill>
                  <a:schemeClr val="tx1"/>
                </a:solidFill>
                <a:latin typeface="+mn-lt"/>
              </a:defRPr>
            </a:lvl1pPr>
            <a:lvl2pPr algn="l" rtl="0"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algn="l" rtl="0"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algn="l" rtl="0"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algn="l" rtl="0"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50823" y="1111827"/>
            <a:ext cx="2638800" cy="3555967"/>
          </a:xfrm>
          <a:prstGeom prst="roundRect">
            <a:avLst>
              <a:gd name="adj" fmla="val 2102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vert="horz" lIns="91440" tIns="0" rIns="91440" bIns="45720" rtlCol="0">
            <a:noAutofit/>
          </a:bodyPr>
          <a:lstStyle>
            <a:lvl1pPr algn="l" rtl="0">
              <a:defRPr lang="en-US" sz="1600" dirty="0" smtClean="0">
                <a:solidFill>
                  <a:schemeClr val="tx1"/>
                </a:solidFill>
                <a:latin typeface="+mn-lt"/>
              </a:defRPr>
            </a:lvl1pPr>
            <a:lvl2pPr algn="l" rtl="0"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algn="l" rtl="0"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algn="l" rtl="0"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algn="l" rtl="0"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CDFD83-4C1C-498F-810D-E846B013B2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0125" y="700423"/>
            <a:ext cx="2213352" cy="36671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>
              <a:buNone/>
              <a:defRPr sz="1700" b="1">
                <a:solidFill>
                  <a:schemeClr val="tx2"/>
                </a:solidFill>
              </a:defRPr>
            </a:lvl1pPr>
            <a:lvl2pPr>
              <a:buNone/>
              <a:defRPr sz="1700"/>
            </a:lvl2pPr>
            <a:lvl3pPr>
              <a:buNone/>
              <a:defRPr sz="1700"/>
            </a:lvl3pPr>
            <a:lvl4pPr>
              <a:buNone/>
              <a:defRPr sz="1700"/>
            </a:lvl4pPr>
            <a:lvl5pPr>
              <a:buNone/>
              <a:defRPr sz="17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E16E7C57-FF08-401C-A384-22D4C66A66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65324" y="700423"/>
            <a:ext cx="2213352" cy="36671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>
              <a:buNone/>
              <a:defRPr sz="1700" b="1">
                <a:solidFill>
                  <a:schemeClr val="tx2"/>
                </a:solidFill>
              </a:defRPr>
            </a:lvl1pPr>
            <a:lvl2pPr>
              <a:buNone/>
              <a:defRPr sz="1700"/>
            </a:lvl2pPr>
            <a:lvl3pPr>
              <a:buNone/>
              <a:defRPr sz="1700"/>
            </a:lvl3pPr>
            <a:lvl4pPr>
              <a:buNone/>
              <a:defRPr sz="1700"/>
            </a:lvl4pPr>
            <a:lvl5pPr>
              <a:buNone/>
              <a:defRPr sz="17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5833F43D-C91A-4D7A-B9C3-CB72E4895CA9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045924" y="1111827"/>
            <a:ext cx="2638800" cy="3555967"/>
          </a:xfrm>
          <a:prstGeom prst="roundRect">
            <a:avLst>
              <a:gd name="adj" fmla="val 2102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vert="horz" lIns="91440" tIns="0" rIns="91440" bIns="45720" rtlCol="0">
            <a:noAutofit/>
          </a:bodyPr>
          <a:lstStyle>
            <a:lvl1pPr algn="l" rtl="0">
              <a:defRPr lang="en-US" sz="1600" dirty="0" smtClean="0">
                <a:solidFill>
                  <a:schemeClr val="tx1"/>
                </a:solidFill>
                <a:latin typeface="+mn-lt"/>
              </a:defRPr>
            </a:lvl1pPr>
            <a:lvl2pPr algn="l" rtl="0"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algn="l" rtl="0"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algn="l" rtl="0"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algn="l" rtl="0"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5C7786E-0D48-4155-960C-30ADF64F2A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60523" y="700423"/>
            <a:ext cx="2213352" cy="36671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>
              <a:buNone/>
              <a:defRPr sz="1700" b="1">
                <a:solidFill>
                  <a:schemeClr val="tx2"/>
                </a:solidFill>
              </a:defRPr>
            </a:lvl1pPr>
            <a:lvl2pPr>
              <a:buNone/>
              <a:defRPr sz="1700"/>
            </a:lvl2pPr>
            <a:lvl3pPr>
              <a:buNone/>
              <a:defRPr sz="1700"/>
            </a:lvl3pPr>
            <a:lvl4pPr>
              <a:buNone/>
              <a:defRPr sz="1700"/>
            </a:lvl4pPr>
            <a:lvl5pPr>
              <a:buNone/>
              <a:defRPr sz="1700"/>
            </a:lvl5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70374C-1976-48CA-BE02-BEB4DB028E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96202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7FA41BC-CD67-4DC4-87FE-645EECAC5C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69144"/>
            <a:ext cx="8229600" cy="311384"/>
          </a:xfrm>
        </p:spPr>
        <p:txBody>
          <a:bodyPr>
            <a:noAutofit/>
          </a:bodyPr>
          <a:lstStyle>
            <a:lvl1pPr algn="l">
              <a:defRPr sz="2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8463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021326" y="322263"/>
            <a:ext cx="4665475" cy="54145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021326" y="1769534"/>
            <a:ext cx="4665475" cy="2889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46" marR="0" indent="-171446" algn="l" defTabSz="6857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A4A4A"/>
              </a:buClr>
              <a:buSzTx/>
              <a:buFont typeface="Arial" panose="020B0604020202020204" pitchFamily="34" charset="0"/>
              <a:buChar char="•"/>
              <a:tabLst/>
              <a:defRPr lang="en-US" sz="1600" smtClean="0">
                <a:solidFill>
                  <a:schemeClr val="tx1"/>
                </a:solidFill>
                <a:latin typeface="+mn-lt"/>
              </a:defRPr>
            </a:lvl1pPr>
            <a:lvl2pPr marL="557199" marR="0" indent="-214308" algn="l" defTabSz="6857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857228" marR="0" indent="-171446" algn="l" defTabSz="6857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200120" marR="0" indent="-171446" algn="l" defTabSz="6857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543012" marR="0" indent="-171446" algn="l" defTabSz="6857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»"/>
              <a:tabLst/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0BE7E5CD-6933-4B1E-870E-B8FBF85B4BC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00" y="322264"/>
            <a:ext cx="3293533" cy="4336823"/>
          </a:xfrm>
          <a:prstGeom prst="roundRect">
            <a:avLst>
              <a:gd name="adj" fmla="val 2610"/>
            </a:avLst>
          </a:prstGeom>
          <a:ln w="19050">
            <a:noFill/>
          </a:ln>
        </p:spPr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EB3F5ED1-ADFD-43AC-8997-6DE7C18B8A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16564" y="948269"/>
            <a:ext cx="4665475" cy="7302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300" b="1">
                <a:solidFill>
                  <a:schemeClr val="tx1"/>
                </a:solidFill>
                <a:latin typeface="+mn-lt"/>
              </a:defRPr>
            </a:lvl1pPr>
            <a:lvl2pPr marL="342892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689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66725" y="322263"/>
            <a:ext cx="4665475" cy="54145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66725" y="1769534"/>
            <a:ext cx="4665475" cy="28982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46" marR="0" indent="-171446" algn="l" defTabSz="6857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A4A4A"/>
              </a:buClr>
              <a:buSzTx/>
              <a:buFont typeface="Arial" panose="020B0604020202020204" pitchFamily="34" charset="0"/>
              <a:buChar char="•"/>
              <a:tabLst/>
              <a:defRPr lang="en-US" sz="1600" smtClean="0">
                <a:solidFill>
                  <a:schemeClr val="tx1"/>
                </a:solidFill>
                <a:latin typeface="+mn-lt"/>
              </a:defRPr>
            </a:lvl1pPr>
            <a:lvl2pPr marL="557199" marR="0" indent="-214308" algn="l" defTabSz="6857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857228" marR="0" indent="-171446" algn="l" defTabSz="6857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050" b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200120" marR="0" indent="-171446" algn="l" defTabSz="6857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543012" marR="0" indent="-171446" algn="l" defTabSz="6857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»"/>
              <a:tabLst/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0BE7E5CD-6933-4B1E-870E-B8FBF85B4BC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88506" y="322264"/>
            <a:ext cx="3293533" cy="4345531"/>
          </a:xfrm>
          <a:prstGeom prst="roundRect">
            <a:avLst>
              <a:gd name="adj" fmla="val 2610"/>
            </a:avLst>
          </a:prstGeom>
          <a:ln w="19050">
            <a:noFill/>
          </a:ln>
        </p:spPr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EB3F5ED1-ADFD-43AC-8997-6DE7C18B8A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1963" y="948269"/>
            <a:ext cx="4665475" cy="7302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300" b="1">
                <a:solidFill>
                  <a:schemeClr val="tx1"/>
                </a:solidFill>
                <a:latin typeface="+mn-lt"/>
              </a:defRPr>
            </a:lvl1pPr>
            <a:lvl2pPr marL="342892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511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16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3464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050">
                <a:solidFill>
                  <a:schemeClr val="tx1"/>
                </a:solidFill>
                <a:latin typeface="+mn-lt"/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068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57203" y="936325"/>
            <a:ext cx="8236524" cy="1613867"/>
          </a:xfrm>
          <a:prstGeom prst="roundRect">
            <a:avLst>
              <a:gd name="adj" fmla="val 7255"/>
            </a:avLst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vert="horz" lIns="91440" tIns="45720" rIns="91440" bIns="45720" rtlCol="0">
            <a:normAutofit/>
          </a:bodyPr>
          <a:lstStyle>
            <a:lvl1pPr algn="l" rtl="0">
              <a:defRPr lang="en-US" sz="1600" dirty="0" smtClean="0">
                <a:solidFill>
                  <a:schemeClr val="tx1"/>
                </a:solidFill>
                <a:latin typeface="+mn-lt"/>
              </a:defRPr>
            </a:lvl1pPr>
            <a:lvl2pPr algn="l" rtl="0"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algn="l" rtl="0"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algn="l" rtl="0"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algn="l" rtl="0"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22" name="Content Placeholder 3"/>
          <p:cNvSpPr>
            <a:spLocks noGrp="1"/>
          </p:cNvSpPr>
          <p:nvPr>
            <p:ph sz="half" idx="2"/>
          </p:nvPr>
        </p:nvSpPr>
        <p:spPr>
          <a:xfrm>
            <a:off x="457350" y="2733676"/>
            <a:ext cx="8236379" cy="1581151"/>
          </a:xfrm>
          <a:prstGeom prst="roundRect">
            <a:avLst>
              <a:gd name="adj" fmla="val 7060"/>
            </a:avLst>
          </a:prstGeom>
          <a:solidFill>
            <a:srgbClr val="F2F2F2"/>
          </a:solidFill>
          <a:ln w="12700">
            <a:noFill/>
          </a:ln>
        </p:spPr>
        <p:txBody>
          <a:bodyPr vert="horz" lIns="91440" tIns="45720" rIns="91440" bIns="45720" rtlCol="0">
            <a:normAutofit/>
          </a:bodyPr>
          <a:lstStyle>
            <a:lvl1pPr algn="l" rtl="0">
              <a:defRPr lang="en-US" sz="1600" dirty="0" smtClean="0">
                <a:solidFill>
                  <a:schemeClr val="tx1"/>
                </a:solidFill>
                <a:latin typeface="+mn-lt"/>
              </a:defRPr>
            </a:lvl1pPr>
            <a:lvl2pPr algn="l" rtl="0"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algn="l" rtl="0"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algn="l" rtl="0"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algn="l" rtl="0"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AEF619-E859-4B36-8C74-397EABC681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96202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7349132-FDEE-4F5E-A1F7-7E9C000CE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18345"/>
            <a:ext cx="8229600" cy="311384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en-US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328F685A-2065-4292-BE11-6293274ECD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50088"/>
            <a:ext cx="822960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70772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cutive Title and Content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CB9F2BC-F668-4605-A3AA-6BE169A7DE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43745"/>
            <a:ext cx="8229600" cy="311384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en-US" sz="200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45EDAD40-247D-491D-8D5F-8B901BDDB9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75489"/>
            <a:ext cx="822960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419CA46-F8C4-4ED4-BC7A-123CC3C704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041818"/>
            <a:ext cx="8229600" cy="3578476"/>
          </a:xfrm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bg1"/>
              </a:buClr>
              <a:defRPr lang="en-US" sz="1600" smtClean="0">
                <a:solidFill>
                  <a:schemeClr val="bg1"/>
                </a:solidFill>
                <a:latin typeface="+mn-lt"/>
              </a:defRPr>
            </a:lvl1pPr>
            <a:lvl2pPr>
              <a:defRPr lang="en-US" smtClean="0">
                <a:solidFill>
                  <a:schemeClr val="bg1"/>
                </a:solidFill>
                <a:latin typeface="+mn-lt"/>
              </a:defRPr>
            </a:lvl2pPr>
            <a:lvl3pPr>
              <a:defRPr lang="en-US" smtClean="0">
                <a:solidFill>
                  <a:schemeClr val="bg1"/>
                </a:solidFill>
                <a:latin typeface="+mn-lt"/>
              </a:defRPr>
            </a:lvl3pPr>
            <a:lvl4pPr>
              <a:defRPr lang="en-US" smtClean="0">
                <a:solidFill>
                  <a:schemeClr val="bg1"/>
                </a:solidFill>
                <a:latin typeface="+mn-lt"/>
              </a:defRPr>
            </a:lvl4pPr>
            <a:lvl5pPr>
              <a:defRPr lang="en-US"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lang="en-US"/>
              <a:t>First level text: 16 pt. Arial. </a:t>
            </a:r>
          </a:p>
          <a:p>
            <a:pPr lvl="1"/>
            <a:r>
              <a:rPr lang="en-US"/>
              <a:t>Second level text: 12 pt.</a:t>
            </a:r>
          </a:p>
          <a:p>
            <a:pPr lvl="2"/>
            <a:r>
              <a:rPr lang="en-US"/>
              <a:t>Third level text: 10.5 pt.</a:t>
            </a:r>
          </a:p>
          <a:p>
            <a:pPr lvl="3"/>
            <a:r>
              <a:rPr lang="en-US"/>
              <a:t>Fourth level text: 9 pt.</a:t>
            </a:r>
          </a:p>
          <a:p>
            <a:pPr lvl="4"/>
            <a:r>
              <a:rPr lang="en-US"/>
              <a:t>Fifth level text: 9</a:t>
            </a:r>
          </a:p>
        </p:txBody>
      </p:sp>
    </p:spTree>
    <p:extLst>
      <p:ext uri="{BB962C8B-B14F-4D97-AF65-F5344CB8AC3E}">
        <p14:creationId xmlns:p14="http://schemas.microsoft.com/office/powerpoint/2010/main" val="2296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4">
    <p:bg>
      <p:bgPr>
        <a:gradFill>
          <a:gsLst>
            <a:gs pos="0">
              <a:srgbClr val="F02C87"/>
            </a:gs>
            <a:gs pos="84000">
              <a:srgbClr val="8B00B6"/>
            </a:gs>
          </a:gsLst>
          <a:lin ang="18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31D8E5A2-1065-4BAC-AC8E-23FA034B99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1" y="524576"/>
            <a:ext cx="8108950" cy="457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Divider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501651" y="1098550"/>
            <a:ext cx="8108950" cy="228600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  <a:latin typeface="+mn-lt"/>
              </a:defRPr>
            </a:lvl1pPr>
            <a:lvl2pPr marL="342892" indent="0" algn="r">
              <a:buNone/>
              <a:defRPr/>
            </a:lvl2pPr>
            <a:lvl3pPr marL="685783" indent="0" algn="r">
              <a:buNone/>
              <a:defRPr/>
            </a:lvl3pPr>
            <a:lvl4pPr marL="1028675" indent="0" algn="r">
              <a:buNone/>
              <a:defRPr/>
            </a:lvl4pPr>
            <a:lvl5pPr marL="1371566" indent="0" algn="r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74FF331-0E6F-5024-CEEA-015E8BB7AE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45" y="4255549"/>
            <a:ext cx="1106612" cy="5837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DCD207-319F-F0C6-0FAA-E147F2A212B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65435" y="4540102"/>
            <a:ext cx="1506420" cy="4064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EB014D-9EAF-C0D6-DB18-D3617EEB7C1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6" y="2447569"/>
            <a:ext cx="7429509" cy="88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21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1" y="365329"/>
            <a:ext cx="8108950" cy="457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rgbClr val="4A4A4A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Divider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501651" y="939303"/>
            <a:ext cx="8108950" cy="228600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aseline="0">
                <a:solidFill>
                  <a:srgbClr val="4A4A4A"/>
                </a:solidFill>
                <a:latin typeface="+mn-lt"/>
              </a:defRPr>
            </a:lvl1pPr>
            <a:lvl2pPr marL="342892" indent="0" algn="r">
              <a:buNone/>
              <a:defRPr/>
            </a:lvl2pPr>
            <a:lvl3pPr marL="685783" indent="0" algn="r">
              <a:buNone/>
              <a:defRPr/>
            </a:lvl3pPr>
            <a:lvl4pPr marL="1028675" indent="0" algn="r">
              <a:buNone/>
              <a:defRPr/>
            </a:lvl4pPr>
            <a:lvl5pPr marL="1371566" indent="0" algn="r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  <p:pic>
        <p:nvPicPr>
          <p:cNvPr id="3" name="Picture 2" descr="A purple and pink text on a black background&#10;&#10;Description automatically generated">
            <a:extLst>
              <a:ext uri="{FF2B5EF4-FFF2-40B4-BE49-F238E27FC236}">
                <a16:creationId xmlns:a16="http://schemas.microsoft.com/office/drawing/2014/main" id="{E04D18D4-0CF5-0EF8-0900-375BEF1CB5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06" y="4407694"/>
            <a:ext cx="1036753" cy="545481"/>
          </a:xfrm>
          <a:prstGeom prst="rect">
            <a:avLst/>
          </a:prstGeom>
        </p:spPr>
      </p:pic>
      <p:pic>
        <p:nvPicPr>
          <p:cNvPr id="4" name="Ribbon">
            <a:extLst>
              <a:ext uri="{FF2B5EF4-FFF2-40B4-BE49-F238E27FC236}">
                <a16:creationId xmlns:a16="http://schemas.microsoft.com/office/drawing/2014/main" id="{1194958E-282F-0B1F-0A60-7062D8FD6D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248" y="4386263"/>
            <a:ext cx="1719159" cy="7062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AC60D7-0065-35CB-D308-E372FAE212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017" y="2371236"/>
            <a:ext cx="6635967" cy="79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73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3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E7D3602A-27F9-471A-8023-EA012801DC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2153111" y="333956"/>
            <a:ext cx="4837779" cy="1025717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E5469D6-92D5-0917-3DBA-3301B2530F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45" y="4255549"/>
            <a:ext cx="1106612" cy="5837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C00BA5-5668-9637-B53C-835BA949F69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65435" y="4540102"/>
            <a:ext cx="1506420" cy="4064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CA924A-7617-63C1-1C36-4A8BD2775EB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6" y="2206886"/>
            <a:ext cx="7429509" cy="88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4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ack">
    <p:bg>
      <p:bgPr>
        <a:solidFill>
          <a:srgbClr val="0101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1"/>
          <p:cNvSpPr>
            <a:spLocks noGrp="1"/>
          </p:cNvSpPr>
          <p:nvPr>
            <p:ph type="ctrTitle" hasCustomPrompt="1"/>
          </p:nvPr>
        </p:nvSpPr>
        <p:spPr>
          <a:xfrm>
            <a:off x="226508" y="3368189"/>
            <a:ext cx="6376008" cy="644989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2" name="Subtitle 2"/>
          <p:cNvSpPr>
            <a:spLocks noGrp="1"/>
          </p:cNvSpPr>
          <p:nvPr>
            <p:ph type="subTitle" idx="1"/>
          </p:nvPr>
        </p:nvSpPr>
        <p:spPr>
          <a:xfrm>
            <a:off x="226508" y="4031739"/>
            <a:ext cx="6376008" cy="228600"/>
          </a:xfrm>
        </p:spPr>
        <p:txBody>
          <a:bodyPr anchor="ctr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3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226508" y="4340161"/>
            <a:ext cx="4252768" cy="326121"/>
          </a:xfrm>
        </p:spPr>
        <p:txBody>
          <a:bodyPr anchor="ctr">
            <a:noAutofit/>
          </a:bodyPr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54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226508" y="4666283"/>
            <a:ext cx="4252768" cy="272659"/>
          </a:xfrm>
        </p:spPr>
        <p:txBody>
          <a:bodyPr anchor="ctr">
            <a:no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 marL="342900" indent="0" algn="r">
              <a:buNone/>
              <a:defRPr/>
            </a:lvl2pPr>
            <a:lvl3pPr marL="685800" indent="0" algn="r">
              <a:buNone/>
              <a:defRPr/>
            </a:lvl3pPr>
            <a:lvl4pPr marL="1028700" indent="0" algn="r">
              <a:buNone/>
              <a:defRPr/>
            </a:lvl4pPr>
            <a:lvl5pPr marL="1371600" indent="0" algn="r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D6EA5700-7759-4B96-84A5-CB7BF0B8B5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299" y="1716245"/>
            <a:ext cx="4169664" cy="171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25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2153111" y="333956"/>
            <a:ext cx="4837779" cy="1025717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rgbClr val="4A4A4A"/>
                </a:solidFill>
                <a:latin typeface="+mj-lt"/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  <p:pic>
        <p:nvPicPr>
          <p:cNvPr id="4" name="Picture 3" descr="A purple and pink text on a black background&#10;&#10;Description automatically generated">
            <a:extLst>
              <a:ext uri="{FF2B5EF4-FFF2-40B4-BE49-F238E27FC236}">
                <a16:creationId xmlns:a16="http://schemas.microsoft.com/office/drawing/2014/main" id="{F76D6854-4071-B4EC-17B5-61428F3B7C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06" y="4407694"/>
            <a:ext cx="1036753" cy="545481"/>
          </a:xfrm>
          <a:prstGeom prst="rect">
            <a:avLst/>
          </a:prstGeom>
        </p:spPr>
      </p:pic>
      <p:pic>
        <p:nvPicPr>
          <p:cNvPr id="5" name="Ribbon">
            <a:extLst>
              <a:ext uri="{FF2B5EF4-FFF2-40B4-BE49-F238E27FC236}">
                <a16:creationId xmlns:a16="http://schemas.microsoft.com/office/drawing/2014/main" id="{3A52A83A-3832-4BDD-11AB-92A220BC24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248" y="4386263"/>
            <a:ext cx="1719159" cy="7062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DDD338-B169-5908-7E5D-F4828E64AD1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017" y="2371236"/>
            <a:ext cx="6635967" cy="79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69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E17056-3E6C-4DAD-8D2D-B6624E11EE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96202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5151" y="779246"/>
            <a:ext cx="3591028" cy="3899399"/>
          </a:xfrm>
          <a:prstGeom prst="roundRect">
            <a:avLst>
              <a:gd name="adj" fmla="val 2588"/>
            </a:avLst>
          </a:prstGeom>
          <a:ln w="15875">
            <a:gradFill flip="none" rotWithShape="1">
              <a:gsLst>
                <a:gs pos="0">
                  <a:schemeClr val="accent4"/>
                </a:gs>
                <a:gs pos="100000">
                  <a:schemeClr val="accent2"/>
                </a:gs>
              </a:gsLst>
              <a:lin ang="16200000" scaled="1"/>
              <a:tileRect/>
            </a:gra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 smtClean="0">
                <a:solidFill>
                  <a:schemeClr val="tx1"/>
                </a:solidFill>
                <a:latin typeface="+mn-lt"/>
              </a:defRPr>
            </a:lvl1pPr>
            <a:lvl2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marL="173827" lvl="0" indent="-173827"/>
            <a:r>
              <a:rPr lang="en-US"/>
              <a:t>Click to edit Master text styles</a:t>
            </a:r>
          </a:p>
          <a:p>
            <a:pPr marL="173827" lvl="1" indent="-173827"/>
            <a:r>
              <a:rPr lang="en-US"/>
              <a:t>Second level</a:t>
            </a:r>
          </a:p>
          <a:p>
            <a:pPr marL="173827" lvl="2" indent="-173827"/>
            <a:r>
              <a:rPr lang="en-US"/>
              <a:t>Third level</a:t>
            </a:r>
          </a:p>
          <a:p>
            <a:pPr marL="173827" lvl="3" indent="-173827"/>
            <a:r>
              <a:rPr lang="en-US"/>
              <a:t>Fourth level</a:t>
            </a:r>
          </a:p>
          <a:p>
            <a:pPr marL="173827" lvl="4" indent="-173827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1889" y="779246"/>
            <a:ext cx="3592800" cy="3899399"/>
          </a:xfrm>
          <a:prstGeom prst="roundRect">
            <a:avLst>
              <a:gd name="adj" fmla="val 2102"/>
            </a:avLst>
          </a:prstGeom>
          <a:ln w="15875"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00" scaled="1"/>
            </a:gra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 smtClean="0">
                <a:solidFill>
                  <a:schemeClr val="tx1"/>
                </a:solidFill>
                <a:latin typeface="+mn-lt"/>
              </a:defRPr>
            </a:lvl1pPr>
            <a:lvl2pPr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marL="173827" lvl="0" indent="-173827"/>
            <a:r>
              <a:rPr lang="en-US"/>
              <a:t>Click to edit Master text styles</a:t>
            </a:r>
          </a:p>
          <a:p>
            <a:pPr marL="173827" lvl="1" indent="-173827"/>
            <a:r>
              <a:rPr lang="en-US"/>
              <a:t>Second level</a:t>
            </a:r>
          </a:p>
          <a:p>
            <a:pPr marL="173827" lvl="2" indent="-173827"/>
            <a:r>
              <a:rPr lang="en-US"/>
              <a:t>Third level</a:t>
            </a:r>
          </a:p>
          <a:p>
            <a:pPr marL="173827" lvl="3" indent="-173827"/>
            <a:r>
              <a:rPr lang="en-US"/>
              <a:t>Fourth level</a:t>
            </a:r>
          </a:p>
          <a:p>
            <a:pPr marL="173827" lvl="4" indent="-173827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B2299F-9EA0-4364-3B39-56299F1850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69144"/>
            <a:ext cx="8229600" cy="311384"/>
          </a:xfrm>
        </p:spPr>
        <p:txBody>
          <a:bodyPr>
            <a:noAutofit/>
          </a:bodyPr>
          <a:lstStyle>
            <a:lvl1pPr algn="l">
              <a:defRPr sz="2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520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w/ Fla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D5CDE6-F3A8-4A5E-9A8A-788B7249C9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9144000" cy="1361366"/>
          </a:xfrm>
          <a:prstGeom prst="rect">
            <a:avLst/>
          </a:prstGeom>
        </p:spPr>
      </p:pic>
      <p:pic>
        <p:nvPicPr>
          <p:cNvPr id="14" name="Ribbon">
            <a:extLst>
              <a:ext uri="{FF2B5EF4-FFF2-40B4-BE49-F238E27FC236}">
                <a16:creationId xmlns:a16="http://schemas.microsoft.com/office/drawing/2014/main" id="{07F5A611-FDD6-3145-B027-749FB590F2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626" y="4707533"/>
            <a:ext cx="1224283" cy="50362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3745"/>
            <a:ext cx="8229600" cy="311384"/>
          </a:xfrm>
        </p:spPr>
        <p:txBody>
          <a:bodyPr>
            <a:noAutofit/>
          </a:bodyPr>
          <a:lstStyle>
            <a:lvl1pPr algn="l">
              <a:defRPr sz="2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513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2" y="204788"/>
            <a:ext cx="3008313" cy="871538"/>
          </a:xfrm>
        </p:spPr>
        <p:txBody>
          <a:bodyPr anchor="b">
            <a:normAutofit/>
          </a:bodyPr>
          <a:lstStyle>
            <a:lvl1pPr algn="l">
              <a:defRPr sz="16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 smtClean="0">
                <a:solidFill>
                  <a:schemeClr val="tx1"/>
                </a:solidFill>
                <a:latin typeface="+mn-lt"/>
              </a:defRPr>
            </a:lvl1pPr>
            <a:lvl2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marL="173831" lvl="0" indent="-173831"/>
            <a:r>
              <a:rPr lang="en-US"/>
              <a:t>Click to edit Master text styles</a:t>
            </a:r>
          </a:p>
          <a:p>
            <a:pPr marL="173831" lvl="1" indent="-173831"/>
            <a:r>
              <a:rPr lang="en-US"/>
              <a:t>Second level</a:t>
            </a:r>
          </a:p>
          <a:p>
            <a:pPr marL="173831" lvl="2" indent="-173831"/>
            <a:r>
              <a:rPr lang="en-US"/>
              <a:t>Third level</a:t>
            </a:r>
          </a:p>
          <a:p>
            <a:pPr marL="173831" lvl="3" indent="-173831"/>
            <a:r>
              <a:rPr lang="en-US"/>
              <a:t>Fourth level</a:t>
            </a:r>
          </a:p>
          <a:p>
            <a:pPr marL="173831" lvl="4" indent="-173831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476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 Fla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0264E75-0CB4-4196-804E-BBDCF56012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6202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041817"/>
            <a:ext cx="8229600" cy="357847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tx1"/>
                </a:solidFill>
                <a:latin typeface="+mn-lt"/>
              </a:defRPr>
            </a:lvl1pPr>
            <a:lvl2pPr>
              <a:defRPr lang="en-US" smtClean="0">
                <a:solidFill>
                  <a:schemeClr val="tx1"/>
                </a:solidFill>
                <a:latin typeface="+mn-lt"/>
              </a:defRPr>
            </a:lvl2pPr>
            <a:lvl3pPr>
              <a:defRPr lang="en-US" smtClean="0">
                <a:solidFill>
                  <a:schemeClr val="tx1"/>
                </a:solidFill>
                <a:latin typeface="+mn-lt"/>
              </a:defRPr>
            </a:lvl3pPr>
            <a:lvl4pPr>
              <a:defRPr lang="en-US" smtClean="0">
                <a:solidFill>
                  <a:schemeClr val="tx1"/>
                </a:solidFill>
                <a:latin typeface="+mn-lt"/>
              </a:defRPr>
            </a:lvl4pPr>
            <a:lvl5pPr>
              <a:defRPr lang="en-US">
                <a:solidFill>
                  <a:schemeClr val="tx1"/>
                </a:solidFill>
                <a:latin typeface="+mn-lt"/>
              </a:defRPr>
            </a:lvl5pPr>
          </a:lstStyle>
          <a:p>
            <a:r>
              <a:rPr lang="en-US"/>
              <a:t>First level text: 16 pt. Arial. </a:t>
            </a:r>
          </a:p>
          <a:p>
            <a:pPr lvl="1"/>
            <a:r>
              <a:rPr lang="en-US"/>
              <a:t>Second level text: 12 pt.</a:t>
            </a:r>
          </a:p>
          <a:p>
            <a:pPr lvl="2"/>
            <a:r>
              <a:rPr lang="en-US"/>
              <a:t>Third level text: 10.5 pt.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69144"/>
            <a:ext cx="8229600" cy="311384"/>
          </a:xfrm>
        </p:spPr>
        <p:txBody>
          <a:bodyPr>
            <a:noAutofit/>
          </a:bodyPr>
          <a:lstStyle>
            <a:lvl1pPr algn="l">
              <a:defRPr sz="2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561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26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58.xml"/><Relationship Id="rId34" Type="http://schemas.openxmlformats.org/officeDocument/2006/relationships/slideLayout" Target="../slideLayouts/slideLayout71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5" Type="http://schemas.openxmlformats.org/officeDocument/2006/relationships/slideLayout" Target="../slideLayouts/slideLayout62.xml"/><Relationship Id="rId33" Type="http://schemas.openxmlformats.org/officeDocument/2006/relationships/slideLayout" Target="../slideLayouts/slideLayout70.xml"/><Relationship Id="rId38" Type="http://schemas.openxmlformats.org/officeDocument/2006/relationships/image" Target="../media/image2.svg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29" Type="http://schemas.openxmlformats.org/officeDocument/2006/relationships/slideLayout" Target="../slideLayouts/slideLayout66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24" Type="http://schemas.openxmlformats.org/officeDocument/2006/relationships/slideLayout" Target="../slideLayouts/slideLayout61.xml"/><Relationship Id="rId32" Type="http://schemas.openxmlformats.org/officeDocument/2006/relationships/slideLayout" Target="../slideLayouts/slideLayout69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23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5.xml"/><Relationship Id="rId36" Type="http://schemas.openxmlformats.org/officeDocument/2006/relationships/theme" Target="../theme/theme2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31" Type="http://schemas.openxmlformats.org/officeDocument/2006/relationships/slideLayout" Target="../slideLayouts/slideLayout68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4.xml"/><Relationship Id="rId30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1621"/>
            <a:ext cx="8229600" cy="4571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41220"/>
            <a:ext cx="8229600" cy="38534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F17368-31CA-43BF-AE38-D023216AD8E5}"/>
              </a:ext>
            </a:extLst>
          </p:cNvPr>
          <p:cNvSpPr/>
          <p:nvPr userDrawn="1"/>
        </p:nvSpPr>
        <p:spPr>
          <a:xfrm>
            <a:off x="0" y="4781550"/>
            <a:ext cx="9144000" cy="3619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C35461-8932-4A16-8CAA-A55C536005AD}"/>
              </a:ext>
            </a:extLst>
          </p:cNvPr>
          <p:cNvSpPr txBox="1"/>
          <p:nvPr userDrawn="1"/>
        </p:nvSpPr>
        <p:spPr>
          <a:xfrm>
            <a:off x="384047" y="4874153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AF1125-DA3C-4A07-AB14-10D26FD6517C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8F4B1C-93ED-4A46-8C6A-F843D5104E5E}"/>
              </a:ext>
            </a:extLst>
          </p:cNvPr>
          <p:cNvSpPr txBox="1"/>
          <p:nvPr userDrawn="1"/>
        </p:nvSpPr>
        <p:spPr>
          <a:xfrm>
            <a:off x="1423401" y="4874153"/>
            <a:ext cx="629719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Ribbon Communications - rbbn.com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5151A708-E1F8-B0A7-611E-FB77473413F3}"/>
              </a:ext>
            </a:extLst>
          </p:cNvPr>
          <p:cNvPicPr>
            <a:picLocks noChangeAspect="1"/>
          </p:cNvPicPr>
          <p:nvPr userDrawn="1"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7628312" y="4729704"/>
            <a:ext cx="1188720" cy="48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096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5" r:id="rId2"/>
    <p:sldLayoutId id="2147483706" r:id="rId3"/>
    <p:sldLayoutId id="2147483709" r:id="rId4"/>
    <p:sldLayoutId id="2147483800" r:id="rId5"/>
    <p:sldLayoutId id="2147483757" r:id="rId6"/>
    <p:sldLayoutId id="2147483708" r:id="rId7"/>
    <p:sldLayoutId id="2147483736" r:id="rId8"/>
    <p:sldLayoutId id="2147483734" r:id="rId9"/>
    <p:sldLayoutId id="2147483795" r:id="rId10"/>
    <p:sldLayoutId id="2147483711" r:id="rId11"/>
    <p:sldLayoutId id="2147483712" r:id="rId12"/>
    <p:sldLayoutId id="2147483737" r:id="rId13"/>
    <p:sldLayoutId id="2147483746" r:id="rId14"/>
    <p:sldLayoutId id="2147483738" r:id="rId15"/>
    <p:sldLayoutId id="2147483747" r:id="rId16"/>
    <p:sldLayoutId id="2147483742" r:id="rId17"/>
    <p:sldLayoutId id="2147483743" r:id="rId18"/>
    <p:sldLayoutId id="2147483744" r:id="rId19"/>
    <p:sldLayoutId id="2147483748" r:id="rId20"/>
    <p:sldLayoutId id="2147483803" r:id="rId21"/>
    <p:sldLayoutId id="2147483804" r:id="rId22"/>
    <p:sldLayoutId id="2147483716" r:id="rId23"/>
    <p:sldLayoutId id="2147483710" r:id="rId24"/>
    <p:sldLayoutId id="2147483755" r:id="rId25"/>
    <p:sldLayoutId id="2147483790" r:id="rId26"/>
    <p:sldLayoutId id="2147483791" r:id="rId27"/>
    <p:sldLayoutId id="2147483792" r:id="rId28"/>
    <p:sldLayoutId id="2147483793" r:id="rId29"/>
    <p:sldLayoutId id="2147483794" r:id="rId30"/>
    <p:sldLayoutId id="2147483729" r:id="rId31"/>
    <p:sldLayoutId id="2147483801" r:id="rId32"/>
    <p:sldLayoutId id="2147483719" r:id="rId33"/>
    <p:sldLayoutId id="2147483720" r:id="rId34"/>
    <p:sldLayoutId id="2147483723" r:id="rId35"/>
    <p:sldLayoutId id="2147483802" r:id="rId36"/>
    <p:sldLayoutId id="2147483724" r:id="rId3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6858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spcBef>
          <a:spcPts val="40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347472" indent="-173736" algn="l" defTabSz="685800" rtl="0" eaLnBrk="1" latinLnBrk="0" hangingPunct="1">
        <a:spcBef>
          <a:spcPts val="400"/>
        </a:spcBef>
        <a:spcAft>
          <a:spcPts val="600"/>
        </a:spcAft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521208" indent="-171450" algn="l" defTabSz="685800" rtl="0" eaLnBrk="1" latinLnBrk="0" hangingPunct="1">
        <a:spcBef>
          <a:spcPts val="400"/>
        </a:spcBef>
        <a:spcAft>
          <a:spcPts val="600"/>
        </a:spcAft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694944" indent="-171450" algn="l" defTabSz="685800" rtl="0" eaLnBrk="1" latinLnBrk="0" hangingPunct="1">
        <a:spcBef>
          <a:spcPts val="400"/>
        </a:spcBef>
        <a:spcAft>
          <a:spcPts val="600"/>
        </a:spcAft>
        <a:buFont typeface="Arial" panose="020B0604020202020204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868680" indent="-171450" algn="l" defTabSz="685800" rtl="0" eaLnBrk="1" latinLnBrk="0" hangingPunct="1">
        <a:spcBef>
          <a:spcPts val="400"/>
        </a:spcBef>
        <a:spcAft>
          <a:spcPts val="600"/>
        </a:spcAft>
        <a:buFont typeface="Arial" panose="020B0604020202020204" pitchFamily="34" charset="0"/>
        <a:buChar char="»"/>
        <a:defRPr sz="9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84">
          <p15:clr>
            <a:srgbClr val="F26B43"/>
          </p15:clr>
        </p15:guide>
        <p15:guide id="3" pos="288">
          <p15:clr>
            <a:srgbClr val="F26B43"/>
          </p15:clr>
        </p15:guide>
        <p15:guide id="4" pos="547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1622"/>
            <a:ext cx="8229600" cy="4571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41221"/>
            <a:ext cx="8229600" cy="38534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F17368-31CA-43BF-AE38-D023216AD8E5}"/>
              </a:ext>
            </a:extLst>
          </p:cNvPr>
          <p:cNvSpPr/>
          <p:nvPr userDrawn="1"/>
        </p:nvSpPr>
        <p:spPr>
          <a:xfrm>
            <a:off x="0" y="4781550"/>
            <a:ext cx="9144000" cy="3619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C35461-8932-4A16-8CAA-A55C536005AD}"/>
              </a:ext>
            </a:extLst>
          </p:cNvPr>
          <p:cNvSpPr txBox="1"/>
          <p:nvPr userDrawn="1"/>
        </p:nvSpPr>
        <p:spPr>
          <a:xfrm>
            <a:off x="384047" y="4874153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AF1125-DA3C-4A07-AB14-10D26FD6517C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8F4B1C-93ED-4A46-8C6A-F843D5104E5E}"/>
              </a:ext>
            </a:extLst>
          </p:cNvPr>
          <p:cNvSpPr txBox="1"/>
          <p:nvPr userDrawn="1"/>
        </p:nvSpPr>
        <p:spPr>
          <a:xfrm>
            <a:off x="457200" y="4874154"/>
            <a:ext cx="82296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Ribbon Communications Confidential and Proprietary - rbbn.com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5151A708-E1F8-B0A7-611E-FB77473413F3}"/>
              </a:ext>
            </a:extLst>
          </p:cNvPr>
          <p:cNvPicPr>
            <a:picLocks noChangeAspect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7628312" y="4729704"/>
            <a:ext cx="1188720" cy="48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793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  <p:sldLayoutId id="2147483825" r:id="rId18"/>
    <p:sldLayoutId id="2147483826" r:id="rId19"/>
    <p:sldLayoutId id="2147483827" r:id="rId20"/>
    <p:sldLayoutId id="2147483828" r:id="rId21"/>
    <p:sldLayoutId id="2147483829" r:id="rId22"/>
    <p:sldLayoutId id="2147483830" r:id="rId23"/>
    <p:sldLayoutId id="2147483831" r:id="rId24"/>
    <p:sldLayoutId id="2147483832" r:id="rId25"/>
    <p:sldLayoutId id="2147483833" r:id="rId26"/>
    <p:sldLayoutId id="2147483834" r:id="rId27"/>
    <p:sldLayoutId id="2147483835" r:id="rId28"/>
    <p:sldLayoutId id="2147483836" r:id="rId29"/>
    <p:sldLayoutId id="2147483837" r:id="rId30"/>
    <p:sldLayoutId id="2147483838" r:id="rId31"/>
    <p:sldLayoutId id="2147483839" r:id="rId32"/>
    <p:sldLayoutId id="2147483840" r:id="rId33"/>
    <p:sldLayoutId id="2147483841" r:id="rId34"/>
    <p:sldLayoutId id="2147483842" r:id="rId3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685783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171446" indent="-171446" algn="l" defTabSz="685783" rtl="0" eaLnBrk="1" latinLnBrk="0" hangingPunct="1">
        <a:spcBef>
          <a:spcPts val="40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347463" indent="-173732" algn="l" defTabSz="685783" rtl="0" eaLnBrk="1" latinLnBrk="0" hangingPunct="1">
        <a:spcBef>
          <a:spcPts val="400"/>
        </a:spcBef>
        <a:spcAft>
          <a:spcPts val="600"/>
        </a:spcAft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521195" indent="-171446" algn="l" defTabSz="685783" rtl="0" eaLnBrk="1" latinLnBrk="0" hangingPunct="1">
        <a:spcBef>
          <a:spcPts val="400"/>
        </a:spcBef>
        <a:spcAft>
          <a:spcPts val="600"/>
        </a:spcAft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694927" indent="-171446" algn="l" defTabSz="685783" rtl="0" eaLnBrk="1" latinLnBrk="0" hangingPunct="1">
        <a:spcBef>
          <a:spcPts val="400"/>
        </a:spcBef>
        <a:spcAft>
          <a:spcPts val="600"/>
        </a:spcAft>
        <a:buFont typeface="Arial" panose="020B0604020202020204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868658" indent="-171446" algn="l" defTabSz="685783" rtl="0" eaLnBrk="1" latinLnBrk="0" hangingPunct="1">
        <a:spcBef>
          <a:spcPts val="400"/>
        </a:spcBef>
        <a:spcAft>
          <a:spcPts val="600"/>
        </a:spcAft>
        <a:buFont typeface="Arial" panose="020B0604020202020204" pitchFamily="34" charset="0"/>
        <a:buChar char="»"/>
        <a:defRPr sz="9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112">
          <p15:clr>
            <a:srgbClr val="F26B43"/>
          </p15:clr>
        </p15:guide>
        <p15:guide id="3" pos="384">
          <p15:clr>
            <a:srgbClr val="F26B43"/>
          </p15:clr>
        </p15:guide>
        <p15:guide id="4" pos="72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44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9.png"/><Relationship Id="rId11" Type="http://schemas.openxmlformats.org/officeDocument/2006/relationships/image" Target="../media/image42.png"/><Relationship Id="rId5" Type="http://schemas.openxmlformats.org/officeDocument/2006/relationships/image" Target="../media/image58.png"/><Relationship Id="rId10" Type="http://schemas.openxmlformats.org/officeDocument/2006/relationships/image" Target="../media/image41.jpg"/><Relationship Id="rId4" Type="http://schemas.openxmlformats.org/officeDocument/2006/relationships/image" Target="../media/image57.emf"/><Relationship Id="rId9" Type="http://schemas.openxmlformats.org/officeDocument/2006/relationships/image" Target="../media/image62.png"/><Relationship Id="rId1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9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50.png"/><Relationship Id="rId10" Type="http://schemas.openxmlformats.org/officeDocument/2006/relationships/image" Target="../media/image75.png"/><Relationship Id="rId4" Type="http://schemas.openxmlformats.org/officeDocument/2006/relationships/image" Target="../media/image70.png"/><Relationship Id="rId9" Type="http://schemas.openxmlformats.org/officeDocument/2006/relationships/image" Target="../media/image7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13" Type="http://schemas.openxmlformats.org/officeDocument/2006/relationships/image" Target="../media/image86.png"/><Relationship Id="rId18" Type="http://schemas.openxmlformats.org/officeDocument/2006/relationships/image" Target="../media/image91.png"/><Relationship Id="rId26" Type="http://schemas.microsoft.com/office/2007/relationships/hdphoto" Target="../media/hdphoto2.wdp"/><Relationship Id="rId3" Type="http://schemas.openxmlformats.org/officeDocument/2006/relationships/image" Target="../media/image77.png"/><Relationship Id="rId21" Type="http://schemas.openxmlformats.org/officeDocument/2006/relationships/image" Target="../media/image93.png"/><Relationship Id="rId7" Type="http://schemas.openxmlformats.org/officeDocument/2006/relationships/image" Target="../media/image81.png"/><Relationship Id="rId12" Type="http://schemas.openxmlformats.org/officeDocument/2006/relationships/image" Target="../media/image85.png"/><Relationship Id="rId17" Type="http://schemas.openxmlformats.org/officeDocument/2006/relationships/image" Target="../media/image90.png"/><Relationship Id="rId25" Type="http://schemas.openxmlformats.org/officeDocument/2006/relationships/image" Target="../media/image97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89.png"/><Relationship Id="rId20" Type="http://schemas.openxmlformats.org/officeDocument/2006/relationships/image" Target="../media/image92.png"/><Relationship Id="rId29" Type="http://schemas.openxmlformats.org/officeDocument/2006/relationships/image" Target="../media/image9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0.png"/><Relationship Id="rId11" Type="http://schemas.openxmlformats.org/officeDocument/2006/relationships/image" Target="../media/image84.png"/><Relationship Id="rId24" Type="http://schemas.openxmlformats.org/officeDocument/2006/relationships/image" Target="../media/image96.png"/><Relationship Id="rId5" Type="http://schemas.openxmlformats.org/officeDocument/2006/relationships/image" Target="../media/image79.png"/><Relationship Id="rId15" Type="http://schemas.openxmlformats.org/officeDocument/2006/relationships/image" Target="../media/image88.png"/><Relationship Id="rId23" Type="http://schemas.openxmlformats.org/officeDocument/2006/relationships/image" Target="../media/image95.png"/><Relationship Id="rId28" Type="http://schemas.microsoft.com/office/2007/relationships/hdphoto" Target="../media/hdphoto3.wdp"/><Relationship Id="rId10" Type="http://schemas.openxmlformats.org/officeDocument/2006/relationships/image" Target="../media/image83.jpeg"/><Relationship Id="rId19" Type="http://schemas.microsoft.com/office/2007/relationships/hdphoto" Target="../media/hdphoto1.wdp"/><Relationship Id="rId4" Type="http://schemas.openxmlformats.org/officeDocument/2006/relationships/image" Target="../media/image78.png"/><Relationship Id="rId9" Type="http://schemas.openxmlformats.org/officeDocument/2006/relationships/image" Target="../media/image82.png"/><Relationship Id="rId14" Type="http://schemas.openxmlformats.org/officeDocument/2006/relationships/image" Target="../media/image87.png"/><Relationship Id="rId22" Type="http://schemas.openxmlformats.org/officeDocument/2006/relationships/image" Target="../media/image94.png"/><Relationship Id="rId27" Type="http://schemas.openxmlformats.org/officeDocument/2006/relationships/image" Target="../media/image98.png"/><Relationship Id="rId30" Type="http://schemas.openxmlformats.org/officeDocument/2006/relationships/image" Target="../media/image10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6.svg"/><Relationship Id="rId11" Type="http://schemas.openxmlformats.org/officeDocument/2006/relationships/image" Target="../media/image41.jp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sv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rbbn--highspot.vf.force.com/apex/HighspotPage?sfdc.tabName=01rC0000000xW38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95EDC06-118F-529C-D013-AA5DE6C325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2814" y="3793218"/>
            <a:ext cx="3556747" cy="403225"/>
          </a:xfrm>
        </p:spPr>
        <p:txBody>
          <a:bodyPr/>
          <a:lstStyle/>
          <a:p>
            <a:r>
              <a:rPr lang="en-US"/>
              <a:t>Gordon Eddy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B5DDCE4-F5D0-9E55-6854-D557F10680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2814" y="4244068"/>
            <a:ext cx="4006239" cy="723900"/>
          </a:xfrm>
        </p:spPr>
        <p:txBody>
          <a:bodyPr>
            <a:normAutofit fontScale="92500"/>
          </a:bodyPr>
          <a:lstStyle/>
          <a:p>
            <a:r>
              <a:rPr lang="en-US" dirty="0"/>
              <a:t>Senior Director, Product Line Management - Enterprise Strategy and SBC Edge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E41824-B377-B763-44F2-E19CF929B46E}"/>
              </a:ext>
            </a:extLst>
          </p:cNvPr>
          <p:cNvSpPr txBox="1"/>
          <p:nvPr/>
        </p:nvSpPr>
        <p:spPr>
          <a:xfrm>
            <a:off x="378708" y="1571843"/>
            <a:ext cx="7777957" cy="1587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0">
                <a:solidFill>
                  <a:schemeClr val="bg1"/>
                </a:solidFill>
                <a:effectLst/>
              </a:rPr>
              <a:t>Use Intelligent Edge to Protect TDM/Analog Investment &amp; Secure IP Voice</a:t>
            </a:r>
            <a:r>
              <a:rPr lang="en-US" sz="2400" b="1">
                <a:solidFill>
                  <a:schemeClr val="bg1"/>
                </a:solidFill>
                <a:effectLst/>
                <a:ea typeface="Arial" panose="020B0604020202020204" pitchFamily="34" charset="0"/>
              </a:rPr>
              <a:t> 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12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6F495E4-F2EC-F09E-73E7-98612B290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Edge 8000: Enterprise Use Case - </a:t>
            </a:r>
            <a:r>
              <a:rPr lang="en-US" err="1">
                <a:latin typeface="+mn-lt"/>
              </a:rPr>
              <a:t>eSBC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09F482-60BE-C191-F146-5BCC47E9C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636" y="1118519"/>
            <a:ext cx="1880699" cy="1220291"/>
          </a:xfrm>
          <a:prstGeom prst="rect">
            <a:avLst/>
          </a:prstGeom>
        </p:spPr>
      </p:pic>
      <p:cxnSp>
        <p:nvCxnSpPr>
          <p:cNvPr id="288" name="Straight Connector 287">
            <a:extLst>
              <a:ext uri="{FF2B5EF4-FFF2-40B4-BE49-F238E27FC236}">
                <a16:creationId xmlns:a16="http://schemas.microsoft.com/office/drawing/2014/main" id="{EE3DFF75-6E47-5CEA-2E7A-CCE4044E403A}"/>
              </a:ext>
            </a:extLst>
          </p:cNvPr>
          <p:cNvCxnSpPr>
            <a:cxnSpLocks/>
          </p:cNvCxnSpPr>
          <p:nvPr/>
        </p:nvCxnSpPr>
        <p:spPr>
          <a:xfrm flipH="1">
            <a:off x="1462161" y="2364236"/>
            <a:ext cx="1" cy="559492"/>
          </a:xfrm>
          <a:prstGeom prst="line">
            <a:avLst/>
          </a:prstGeom>
          <a:ln w="9525" cap="rnd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>
            <a:extLst>
              <a:ext uri="{FF2B5EF4-FFF2-40B4-BE49-F238E27FC236}">
                <a16:creationId xmlns:a16="http://schemas.microsoft.com/office/drawing/2014/main" id="{98A226DB-5F75-1763-CF15-32E2405AD173}"/>
              </a:ext>
            </a:extLst>
          </p:cNvPr>
          <p:cNvCxnSpPr>
            <a:cxnSpLocks/>
          </p:cNvCxnSpPr>
          <p:nvPr/>
        </p:nvCxnSpPr>
        <p:spPr>
          <a:xfrm>
            <a:off x="1364604" y="2914157"/>
            <a:ext cx="1" cy="354259"/>
          </a:xfrm>
          <a:prstGeom prst="line">
            <a:avLst/>
          </a:prstGeom>
          <a:ln w="9525" cap="rnd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0" name="TextBox 116">
            <a:extLst>
              <a:ext uri="{FF2B5EF4-FFF2-40B4-BE49-F238E27FC236}">
                <a16:creationId xmlns:a16="http://schemas.microsoft.com/office/drawing/2014/main" id="{725A4474-9AE9-C277-FD2F-FB74099BAF63}"/>
              </a:ext>
            </a:extLst>
          </p:cNvPr>
          <p:cNvSpPr txBox="1"/>
          <p:nvPr/>
        </p:nvSpPr>
        <p:spPr>
          <a:xfrm>
            <a:off x="1315958" y="3927699"/>
            <a:ext cx="425079" cy="20774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tx2"/>
                </a:solidFill>
              </a:defRPr>
            </a:lvl1pPr>
          </a:lstStyle>
          <a:p>
            <a:r>
              <a:rPr lang="en-US" sz="750"/>
              <a:t>TDM</a:t>
            </a:r>
          </a:p>
        </p:txBody>
      </p:sp>
      <p:sp>
        <p:nvSpPr>
          <p:cNvPr id="291" name="TextBox 116">
            <a:extLst>
              <a:ext uri="{FF2B5EF4-FFF2-40B4-BE49-F238E27FC236}">
                <a16:creationId xmlns:a16="http://schemas.microsoft.com/office/drawing/2014/main" id="{0F744F77-778C-8370-5CA5-191CB28BC1EE}"/>
              </a:ext>
            </a:extLst>
          </p:cNvPr>
          <p:cNvSpPr txBox="1"/>
          <p:nvPr/>
        </p:nvSpPr>
        <p:spPr>
          <a:xfrm>
            <a:off x="1446534" y="2403562"/>
            <a:ext cx="379285" cy="20774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tx2"/>
                </a:solidFill>
              </a:defRPr>
            </a:lvl1pPr>
          </a:lstStyle>
          <a:p>
            <a:r>
              <a:rPr lang="en-US" sz="750"/>
              <a:t>SIP</a:t>
            </a:r>
          </a:p>
        </p:txBody>
      </p:sp>
      <p:sp>
        <p:nvSpPr>
          <p:cNvPr id="292" name="TextBox 116">
            <a:extLst>
              <a:ext uri="{FF2B5EF4-FFF2-40B4-BE49-F238E27FC236}">
                <a16:creationId xmlns:a16="http://schemas.microsoft.com/office/drawing/2014/main" id="{7F08001E-2C2E-CD28-DD82-EF2BD67EFA6A}"/>
              </a:ext>
            </a:extLst>
          </p:cNvPr>
          <p:cNvSpPr txBox="1"/>
          <p:nvPr/>
        </p:nvSpPr>
        <p:spPr>
          <a:xfrm>
            <a:off x="1370198" y="3045500"/>
            <a:ext cx="455619" cy="20774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tx2"/>
                </a:solidFill>
              </a:defRPr>
            </a:lvl1pPr>
          </a:lstStyle>
          <a:p>
            <a:r>
              <a:rPr lang="en-US" sz="750"/>
              <a:t>PRI</a:t>
            </a:r>
          </a:p>
        </p:txBody>
      </p:sp>
      <p:sp>
        <p:nvSpPr>
          <p:cNvPr id="293" name="TextBox 116">
            <a:extLst>
              <a:ext uri="{FF2B5EF4-FFF2-40B4-BE49-F238E27FC236}">
                <a16:creationId xmlns:a16="http://schemas.microsoft.com/office/drawing/2014/main" id="{304CF1BC-0962-65A4-1901-7193C422EB9F}"/>
              </a:ext>
            </a:extLst>
          </p:cNvPr>
          <p:cNvSpPr txBox="1"/>
          <p:nvPr/>
        </p:nvSpPr>
        <p:spPr>
          <a:xfrm>
            <a:off x="398599" y="805875"/>
            <a:ext cx="23658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tx2"/>
                </a:solidFill>
              </a:defRPr>
            </a:lvl1pPr>
          </a:lstStyle>
          <a:p>
            <a:pPr algn="l"/>
            <a:r>
              <a:rPr lang="en-US">
                <a:solidFill>
                  <a:schemeClr val="tx1"/>
                </a:solidFill>
              </a:rPr>
              <a:t>SIP Trunking – TDM PBX</a:t>
            </a:r>
          </a:p>
        </p:txBody>
      </p:sp>
      <p:cxnSp>
        <p:nvCxnSpPr>
          <p:cNvPr id="294" name="Straight Connector 293">
            <a:extLst>
              <a:ext uri="{FF2B5EF4-FFF2-40B4-BE49-F238E27FC236}">
                <a16:creationId xmlns:a16="http://schemas.microsoft.com/office/drawing/2014/main" id="{C0E8657F-800F-F21D-FBB0-8530A6BF6D90}"/>
              </a:ext>
            </a:extLst>
          </p:cNvPr>
          <p:cNvCxnSpPr>
            <a:cxnSpLocks/>
            <a:stCxn id="341" idx="0"/>
          </p:cNvCxnSpPr>
          <p:nvPr/>
        </p:nvCxnSpPr>
        <p:spPr>
          <a:xfrm flipV="1">
            <a:off x="709520" y="3055088"/>
            <a:ext cx="0" cy="938994"/>
          </a:xfrm>
          <a:prstGeom prst="line">
            <a:avLst/>
          </a:prstGeom>
          <a:ln w="9525" cap="rnd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080423F7-693E-0D1C-974E-5B2ED60647A4}"/>
              </a:ext>
            </a:extLst>
          </p:cNvPr>
          <p:cNvCxnSpPr>
            <a:cxnSpLocks/>
            <a:stCxn id="301" idx="6"/>
          </p:cNvCxnSpPr>
          <p:nvPr/>
        </p:nvCxnSpPr>
        <p:spPr>
          <a:xfrm flipV="1">
            <a:off x="1294155" y="3603776"/>
            <a:ext cx="80038" cy="528745"/>
          </a:xfrm>
          <a:prstGeom prst="line">
            <a:avLst/>
          </a:prstGeom>
          <a:ln w="9525" cap="rnd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>
            <a:extLst>
              <a:ext uri="{FF2B5EF4-FFF2-40B4-BE49-F238E27FC236}">
                <a16:creationId xmlns:a16="http://schemas.microsoft.com/office/drawing/2014/main" id="{D927793C-1218-6C60-E2BB-D5BFC7A4209E}"/>
              </a:ext>
            </a:extLst>
          </p:cNvPr>
          <p:cNvCxnSpPr>
            <a:cxnSpLocks/>
            <a:stCxn id="302" idx="6"/>
          </p:cNvCxnSpPr>
          <p:nvPr/>
        </p:nvCxnSpPr>
        <p:spPr>
          <a:xfrm flipH="1" flipV="1">
            <a:off x="1375144" y="3650512"/>
            <a:ext cx="391152" cy="475789"/>
          </a:xfrm>
          <a:prstGeom prst="line">
            <a:avLst/>
          </a:prstGeom>
          <a:ln w="9525" cap="rnd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1" name="Freeform 234">
            <a:extLst>
              <a:ext uri="{FF2B5EF4-FFF2-40B4-BE49-F238E27FC236}">
                <a16:creationId xmlns:a16="http://schemas.microsoft.com/office/drawing/2014/main" id="{B2BAF65B-0BEB-58B2-6E24-0C27D6CB87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42695" y="4132521"/>
            <a:ext cx="346988" cy="275132"/>
          </a:xfrm>
          <a:custGeom>
            <a:avLst/>
            <a:gdLst>
              <a:gd name="T0" fmla="*/ 138 w 1622"/>
              <a:gd name="T1" fmla="*/ 1286 h 1287"/>
              <a:gd name="T2" fmla="*/ 0 w 1622"/>
              <a:gd name="T3" fmla="*/ 138 h 1287"/>
              <a:gd name="T4" fmla="*/ 366 w 1622"/>
              <a:gd name="T5" fmla="*/ 0 h 1287"/>
              <a:gd name="T6" fmla="*/ 505 w 1622"/>
              <a:gd name="T7" fmla="*/ 1148 h 1287"/>
              <a:gd name="T8" fmla="*/ 1489 w 1622"/>
              <a:gd name="T9" fmla="*/ 1286 h 1287"/>
              <a:gd name="T10" fmla="*/ 576 w 1622"/>
              <a:gd name="T11" fmla="*/ 1155 h 1287"/>
              <a:gd name="T12" fmla="*/ 708 w 1622"/>
              <a:gd name="T13" fmla="*/ 0 h 1287"/>
              <a:gd name="T14" fmla="*/ 1621 w 1622"/>
              <a:gd name="T15" fmla="*/ 131 h 1287"/>
              <a:gd name="T16" fmla="*/ 1489 w 1622"/>
              <a:gd name="T17" fmla="*/ 1286 h 1287"/>
              <a:gd name="T18" fmla="*/ 849 w 1622"/>
              <a:gd name="T19" fmla="*/ 1172 h 1287"/>
              <a:gd name="T20" fmla="*/ 849 w 1622"/>
              <a:gd name="T21" fmla="*/ 1009 h 1287"/>
              <a:gd name="T22" fmla="*/ 1034 w 1622"/>
              <a:gd name="T23" fmla="*/ 1090 h 1287"/>
              <a:gd name="T24" fmla="*/ 1197 w 1622"/>
              <a:gd name="T25" fmla="*/ 1090 h 1287"/>
              <a:gd name="T26" fmla="*/ 1034 w 1622"/>
              <a:gd name="T27" fmla="*/ 1090 h 1287"/>
              <a:gd name="T28" fmla="*/ 1382 w 1622"/>
              <a:gd name="T29" fmla="*/ 1172 h 1287"/>
              <a:gd name="T30" fmla="*/ 1382 w 1622"/>
              <a:gd name="T31" fmla="*/ 1009 h 1287"/>
              <a:gd name="T32" fmla="*/ 768 w 1622"/>
              <a:gd name="T33" fmla="*/ 877 h 1287"/>
              <a:gd name="T34" fmla="*/ 931 w 1622"/>
              <a:gd name="T35" fmla="*/ 877 h 1287"/>
              <a:gd name="T36" fmla="*/ 768 w 1622"/>
              <a:gd name="T37" fmla="*/ 877 h 1287"/>
              <a:gd name="T38" fmla="*/ 1116 w 1622"/>
              <a:gd name="T39" fmla="*/ 959 h 1287"/>
              <a:gd name="T40" fmla="*/ 1116 w 1622"/>
              <a:gd name="T41" fmla="*/ 795 h 1287"/>
              <a:gd name="T42" fmla="*/ 1301 w 1622"/>
              <a:gd name="T43" fmla="*/ 877 h 1287"/>
              <a:gd name="T44" fmla="*/ 1464 w 1622"/>
              <a:gd name="T45" fmla="*/ 877 h 1287"/>
              <a:gd name="T46" fmla="*/ 1301 w 1622"/>
              <a:gd name="T47" fmla="*/ 877 h 1287"/>
              <a:gd name="T48" fmla="*/ 849 w 1622"/>
              <a:gd name="T49" fmla="*/ 745 h 1287"/>
              <a:gd name="T50" fmla="*/ 849 w 1622"/>
              <a:gd name="T51" fmla="*/ 583 h 1287"/>
              <a:gd name="T52" fmla="*/ 1034 w 1622"/>
              <a:gd name="T53" fmla="*/ 664 h 1287"/>
              <a:gd name="T54" fmla="*/ 1197 w 1622"/>
              <a:gd name="T55" fmla="*/ 664 h 1287"/>
              <a:gd name="T56" fmla="*/ 1034 w 1622"/>
              <a:gd name="T57" fmla="*/ 664 h 1287"/>
              <a:gd name="T58" fmla="*/ 1382 w 1622"/>
              <a:gd name="T59" fmla="*/ 745 h 1287"/>
              <a:gd name="T60" fmla="*/ 1382 w 1622"/>
              <a:gd name="T61" fmla="*/ 583 h 1287"/>
              <a:gd name="T62" fmla="*/ 1345 w 1622"/>
              <a:gd name="T63" fmla="*/ 149 h 1287"/>
              <a:gd name="T64" fmla="*/ 761 w 1622"/>
              <a:gd name="T65" fmla="*/ 239 h 1287"/>
              <a:gd name="T66" fmla="*/ 850 w 1622"/>
              <a:gd name="T67" fmla="*/ 457 h 1287"/>
              <a:gd name="T68" fmla="*/ 1435 w 1622"/>
              <a:gd name="T69" fmla="*/ 367 h 1287"/>
              <a:gd name="T70" fmla="*/ 1345 w 1622"/>
              <a:gd name="T71" fmla="*/ 149 h 1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622" h="1287">
                <a:moveTo>
                  <a:pt x="366" y="1286"/>
                </a:moveTo>
                <a:lnTo>
                  <a:pt x="138" y="1286"/>
                </a:lnTo>
                <a:cubicBezTo>
                  <a:pt x="62" y="1286"/>
                  <a:pt x="0" y="1224"/>
                  <a:pt x="0" y="1148"/>
                </a:cubicBezTo>
                <a:lnTo>
                  <a:pt x="0" y="138"/>
                </a:lnTo>
                <a:cubicBezTo>
                  <a:pt x="0" y="62"/>
                  <a:pt x="62" y="0"/>
                  <a:pt x="138" y="0"/>
                </a:cubicBezTo>
                <a:lnTo>
                  <a:pt x="366" y="0"/>
                </a:lnTo>
                <a:cubicBezTo>
                  <a:pt x="443" y="0"/>
                  <a:pt x="505" y="62"/>
                  <a:pt x="505" y="138"/>
                </a:cubicBezTo>
                <a:lnTo>
                  <a:pt x="505" y="1148"/>
                </a:lnTo>
                <a:cubicBezTo>
                  <a:pt x="505" y="1224"/>
                  <a:pt x="443" y="1286"/>
                  <a:pt x="366" y="1286"/>
                </a:cubicBezTo>
                <a:close/>
                <a:moveTo>
                  <a:pt x="1489" y="1286"/>
                </a:moveTo>
                <a:lnTo>
                  <a:pt x="708" y="1286"/>
                </a:lnTo>
                <a:cubicBezTo>
                  <a:pt x="635" y="1286"/>
                  <a:pt x="576" y="1227"/>
                  <a:pt x="576" y="1155"/>
                </a:cubicBezTo>
                <a:lnTo>
                  <a:pt x="576" y="131"/>
                </a:lnTo>
                <a:cubicBezTo>
                  <a:pt x="576" y="59"/>
                  <a:pt x="635" y="0"/>
                  <a:pt x="708" y="0"/>
                </a:cubicBezTo>
                <a:lnTo>
                  <a:pt x="1489" y="0"/>
                </a:lnTo>
                <a:cubicBezTo>
                  <a:pt x="1562" y="0"/>
                  <a:pt x="1621" y="59"/>
                  <a:pt x="1621" y="131"/>
                </a:cubicBezTo>
                <a:lnTo>
                  <a:pt x="1621" y="1155"/>
                </a:lnTo>
                <a:cubicBezTo>
                  <a:pt x="1621" y="1227"/>
                  <a:pt x="1562" y="1286"/>
                  <a:pt x="1489" y="1286"/>
                </a:cubicBezTo>
                <a:close/>
                <a:moveTo>
                  <a:pt x="768" y="1090"/>
                </a:moveTo>
                <a:cubicBezTo>
                  <a:pt x="768" y="1136"/>
                  <a:pt x="805" y="1172"/>
                  <a:pt x="849" y="1172"/>
                </a:cubicBezTo>
                <a:cubicBezTo>
                  <a:pt x="894" y="1172"/>
                  <a:pt x="931" y="1136"/>
                  <a:pt x="931" y="1090"/>
                </a:cubicBezTo>
                <a:cubicBezTo>
                  <a:pt x="931" y="1045"/>
                  <a:pt x="894" y="1009"/>
                  <a:pt x="849" y="1009"/>
                </a:cubicBezTo>
                <a:cubicBezTo>
                  <a:pt x="805" y="1009"/>
                  <a:pt x="768" y="1045"/>
                  <a:pt x="768" y="1090"/>
                </a:cubicBezTo>
                <a:close/>
                <a:moveTo>
                  <a:pt x="1034" y="1090"/>
                </a:moveTo>
                <a:cubicBezTo>
                  <a:pt x="1034" y="1136"/>
                  <a:pt x="1070" y="1172"/>
                  <a:pt x="1116" y="1172"/>
                </a:cubicBezTo>
                <a:cubicBezTo>
                  <a:pt x="1161" y="1172"/>
                  <a:pt x="1197" y="1136"/>
                  <a:pt x="1197" y="1090"/>
                </a:cubicBezTo>
                <a:cubicBezTo>
                  <a:pt x="1197" y="1045"/>
                  <a:pt x="1161" y="1009"/>
                  <a:pt x="1116" y="1009"/>
                </a:cubicBezTo>
                <a:cubicBezTo>
                  <a:pt x="1070" y="1009"/>
                  <a:pt x="1034" y="1045"/>
                  <a:pt x="1034" y="1090"/>
                </a:cubicBezTo>
                <a:close/>
                <a:moveTo>
                  <a:pt x="1301" y="1090"/>
                </a:moveTo>
                <a:cubicBezTo>
                  <a:pt x="1301" y="1136"/>
                  <a:pt x="1337" y="1172"/>
                  <a:pt x="1382" y="1172"/>
                </a:cubicBezTo>
                <a:cubicBezTo>
                  <a:pt x="1428" y="1172"/>
                  <a:pt x="1464" y="1136"/>
                  <a:pt x="1464" y="1090"/>
                </a:cubicBezTo>
                <a:cubicBezTo>
                  <a:pt x="1464" y="1045"/>
                  <a:pt x="1428" y="1009"/>
                  <a:pt x="1382" y="1009"/>
                </a:cubicBezTo>
                <a:cubicBezTo>
                  <a:pt x="1337" y="1009"/>
                  <a:pt x="1301" y="1045"/>
                  <a:pt x="1301" y="1090"/>
                </a:cubicBezTo>
                <a:close/>
                <a:moveTo>
                  <a:pt x="768" y="877"/>
                </a:moveTo>
                <a:cubicBezTo>
                  <a:pt x="768" y="922"/>
                  <a:pt x="805" y="959"/>
                  <a:pt x="849" y="959"/>
                </a:cubicBezTo>
                <a:cubicBezTo>
                  <a:pt x="894" y="959"/>
                  <a:pt x="931" y="922"/>
                  <a:pt x="931" y="877"/>
                </a:cubicBezTo>
                <a:cubicBezTo>
                  <a:pt x="931" y="832"/>
                  <a:pt x="894" y="795"/>
                  <a:pt x="849" y="795"/>
                </a:cubicBezTo>
                <a:cubicBezTo>
                  <a:pt x="805" y="795"/>
                  <a:pt x="768" y="832"/>
                  <a:pt x="768" y="877"/>
                </a:cubicBezTo>
                <a:close/>
                <a:moveTo>
                  <a:pt x="1034" y="877"/>
                </a:moveTo>
                <a:cubicBezTo>
                  <a:pt x="1034" y="922"/>
                  <a:pt x="1070" y="959"/>
                  <a:pt x="1116" y="959"/>
                </a:cubicBezTo>
                <a:cubicBezTo>
                  <a:pt x="1161" y="959"/>
                  <a:pt x="1197" y="922"/>
                  <a:pt x="1197" y="877"/>
                </a:cubicBezTo>
                <a:cubicBezTo>
                  <a:pt x="1197" y="832"/>
                  <a:pt x="1161" y="795"/>
                  <a:pt x="1116" y="795"/>
                </a:cubicBezTo>
                <a:cubicBezTo>
                  <a:pt x="1070" y="795"/>
                  <a:pt x="1034" y="832"/>
                  <a:pt x="1034" y="877"/>
                </a:cubicBezTo>
                <a:close/>
                <a:moveTo>
                  <a:pt x="1301" y="877"/>
                </a:moveTo>
                <a:cubicBezTo>
                  <a:pt x="1301" y="922"/>
                  <a:pt x="1337" y="959"/>
                  <a:pt x="1382" y="959"/>
                </a:cubicBezTo>
                <a:cubicBezTo>
                  <a:pt x="1428" y="959"/>
                  <a:pt x="1464" y="922"/>
                  <a:pt x="1464" y="877"/>
                </a:cubicBezTo>
                <a:cubicBezTo>
                  <a:pt x="1464" y="832"/>
                  <a:pt x="1428" y="795"/>
                  <a:pt x="1382" y="795"/>
                </a:cubicBezTo>
                <a:cubicBezTo>
                  <a:pt x="1337" y="795"/>
                  <a:pt x="1301" y="832"/>
                  <a:pt x="1301" y="877"/>
                </a:cubicBezTo>
                <a:close/>
                <a:moveTo>
                  <a:pt x="768" y="664"/>
                </a:moveTo>
                <a:cubicBezTo>
                  <a:pt x="768" y="709"/>
                  <a:pt x="805" y="745"/>
                  <a:pt x="849" y="745"/>
                </a:cubicBezTo>
                <a:cubicBezTo>
                  <a:pt x="894" y="745"/>
                  <a:pt x="931" y="709"/>
                  <a:pt x="931" y="664"/>
                </a:cubicBezTo>
                <a:cubicBezTo>
                  <a:pt x="931" y="619"/>
                  <a:pt x="894" y="583"/>
                  <a:pt x="849" y="583"/>
                </a:cubicBezTo>
                <a:cubicBezTo>
                  <a:pt x="805" y="583"/>
                  <a:pt x="768" y="619"/>
                  <a:pt x="768" y="664"/>
                </a:cubicBezTo>
                <a:close/>
                <a:moveTo>
                  <a:pt x="1034" y="664"/>
                </a:moveTo>
                <a:cubicBezTo>
                  <a:pt x="1034" y="709"/>
                  <a:pt x="1070" y="745"/>
                  <a:pt x="1116" y="745"/>
                </a:cubicBezTo>
                <a:cubicBezTo>
                  <a:pt x="1161" y="745"/>
                  <a:pt x="1197" y="709"/>
                  <a:pt x="1197" y="664"/>
                </a:cubicBezTo>
                <a:cubicBezTo>
                  <a:pt x="1197" y="619"/>
                  <a:pt x="1161" y="583"/>
                  <a:pt x="1116" y="583"/>
                </a:cubicBezTo>
                <a:cubicBezTo>
                  <a:pt x="1070" y="583"/>
                  <a:pt x="1034" y="619"/>
                  <a:pt x="1034" y="664"/>
                </a:cubicBezTo>
                <a:close/>
                <a:moveTo>
                  <a:pt x="1301" y="664"/>
                </a:moveTo>
                <a:cubicBezTo>
                  <a:pt x="1301" y="709"/>
                  <a:pt x="1337" y="745"/>
                  <a:pt x="1382" y="745"/>
                </a:cubicBezTo>
                <a:cubicBezTo>
                  <a:pt x="1428" y="745"/>
                  <a:pt x="1464" y="709"/>
                  <a:pt x="1464" y="664"/>
                </a:cubicBezTo>
                <a:cubicBezTo>
                  <a:pt x="1464" y="619"/>
                  <a:pt x="1428" y="583"/>
                  <a:pt x="1382" y="583"/>
                </a:cubicBezTo>
                <a:cubicBezTo>
                  <a:pt x="1337" y="583"/>
                  <a:pt x="1301" y="619"/>
                  <a:pt x="1301" y="664"/>
                </a:cubicBezTo>
                <a:close/>
                <a:moveTo>
                  <a:pt x="1345" y="149"/>
                </a:moveTo>
                <a:lnTo>
                  <a:pt x="850" y="149"/>
                </a:lnTo>
                <a:cubicBezTo>
                  <a:pt x="802" y="149"/>
                  <a:pt x="761" y="189"/>
                  <a:pt x="761" y="239"/>
                </a:cubicBezTo>
                <a:lnTo>
                  <a:pt x="761" y="367"/>
                </a:lnTo>
                <a:cubicBezTo>
                  <a:pt x="761" y="417"/>
                  <a:pt x="802" y="457"/>
                  <a:pt x="850" y="457"/>
                </a:cubicBezTo>
                <a:lnTo>
                  <a:pt x="1345" y="457"/>
                </a:lnTo>
                <a:cubicBezTo>
                  <a:pt x="1395" y="457"/>
                  <a:pt x="1435" y="417"/>
                  <a:pt x="1435" y="367"/>
                </a:cubicBezTo>
                <a:lnTo>
                  <a:pt x="1435" y="239"/>
                </a:lnTo>
                <a:cubicBezTo>
                  <a:pt x="1435" y="189"/>
                  <a:pt x="1395" y="149"/>
                  <a:pt x="1345" y="14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02" name="Freeform 234">
            <a:extLst>
              <a:ext uri="{FF2B5EF4-FFF2-40B4-BE49-F238E27FC236}">
                <a16:creationId xmlns:a16="http://schemas.microsoft.com/office/drawing/2014/main" id="{9869F897-14D4-EAF3-829A-819B3055A0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14836" y="4126301"/>
            <a:ext cx="346988" cy="275132"/>
          </a:xfrm>
          <a:custGeom>
            <a:avLst/>
            <a:gdLst>
              <a:gd name="T0" fmla="*/ 138 w 1622"/>
              <a:gd name="T1" fmla="*/ 1286 h 1287"/>
              <a:gd name="T2" fmla="*/ 0 w 1622"/>
              <a:gd name="T3" fmla="*/ 138 h 1287"/>
              <a:gd name="T4" fmla="*/ 366 w 1622"/>
              <a:gd name="T5" fmla="*/ 0 h 1287"/>
              <a:gd name="T6" fmla="*/ 505 w 1622"/>
              <a:gd name="T7" fmla="*/ 1148 h 1287"/>
              <a:gd name="T8" fmla="*/ 1489 w 1622"/>
              <a:gd name="T9" fmla="*/ 1286 h 1287"/>
              <a:gd name="T10" fmla="*/ 576 w 1622"/>
              <a:gd name="T11" fmla="*/ 1155 h 1287"/>
              <a:gd name="T12" fmla="*/ 708 w 1622"/>
              <a:gd name="T13" fmla="*/ 0 h 1287"/>
              <a:gd name="T14" fmla="*/ 1621 w 1622"/>
              <a:gd name="T15" fmla="*/ 131 h 1287"/>
              <a:gd name="T16" fmla="*/ 1489 w 1622"/>
              <a:gd name="T17" fmla="*/ 1286 h 1287"/>
              <a:gd name="T18" fmla="*/ 849 w 1622"/>
              <a:gd name="T19" fmla="*/ 1172 h 1287"/>
              <a:gd name="T20" fmla="*/ 849 w 1622"/>
              <a:gd name="T21" fmla="*/ 1009 h 1287"/>
              <a:gd name="T22" fmla="*/ 1034 w 1622"/>
              <a:gd name="T23" fmla="*/ 1090 h 1287"/>
              <a:gd name="T24" fmla="*/ 1197 w 1622"/>
              <a:gd name="T25" fmla="*/ 1090 h 1287"/>
              <a:gd name="T26" fmla="*/ 1034 w 1622"/>
              <a:gd name="T27" fmla="*/ 1090 h 1287"/>
              <a:gd name="T28" fmla="*/ 1382 w 1622"/>
              <a:gd name="T29" fmla="*/ 1172 h 1287"/>
              <a:gd name="T30" fmla="*/ 1382 w 1622"/>
              <a:gd name="T31" fmla="*/ 1009 h 1287"/>
              <a:gd name="T32" fmla="*/ 768 w 1622"/>
              <a:gd name="T33" fmla="*/ 877 h 1287"/>
              <a:gd name="T34" fmla="*/ 931 w 1622"/>
              <a:gd name="T35" fmla="*/ 877 h 1287"/>
              <a:gd name="T36" fmla="*/ 768 w 1622"/>
              <a:gd name="T37" fmla="*/ 877 h 1287"/>
              <a:gd name="T38" fmla="*/ 1116 w 1622"/>
              <a:gd name="T39" fmla="*/ 959 h 1287"/>
              <a:gd name="T40" fmla="*/ 1116 w 1622"/>
              <a:gd name="T41" fmla="*/ 795 h 1287"/>
              <a:gd name="T42" fmla="*/ 1301 w 1622"/>
              <a:gd name="T43" fmla="*/ 877 h 1287"/>
              <a:gd name="T44" fmla="*/ 1464 w 1622"/>
              <a:gd name="T45" fmla="*/ 877 h 1287"/>
              <a:gd name="T46" fmla="*/ 1301 w 1622"/>
              <a:gd name="T47" fmla="*/ 877 h 1287"/>
              <a:gd name="T48" fmla="*/ 849 w 1622"/>
              <a:gd name="T49" fmla="*/ 745 h 1287"/>
              <a:gd name="T50" fmla="*/ 849 w 1622"/>
              <a:gd name="T51" fmla="*/ 583 h 1287"/>
              <a:gd name="T52" fmla="*/ 1034 w 1622"/>
              <a:gd name="T53" fmla="*/ 664 h 1287"/>
              <a:gd name="T54" fmla="*/ 1197 w 1622"/>
              <a:gd name="T55" fmla="*/ 664 h 1287"/>
              <a:gd name="T56" fmla="*/ 1034 w 1622"/>
              <a:gd name="T57" fmla="*/ 664 h 1287"/>
              <a:gd name="T58" fmla="*/ 1382 w 1622"/>
              <a:gd name="T59" fmla="*/ 745 h 1287"/>
              <a:gd name="T60" fmla="*/ 1382 w 1622"/>
              <a:gd name="T61" fmla="*/ 583 h 1287"/>
              <a:gd name="T62" fmla="*/ 1345 w 1622"/>
              <a:gd name="T63" fmla="*/ 149 h 1287"/>
              <a:gd name="T64" fmla="*/ 761 w 1622"/>
              <a:gd name="T65" fmla="*/ 239 h 1287"/>
              <a:gd name="T66" fmla="*/ 850 w 1622"/>
              <a:gd name="T67" fmla="*/ 457 h 1287"/>
              <a:gd name="T68" fmla="*/ 1435 w 1622"/>
              <a:gd name="T69" fmla="*/ 367 h 1287"/>
              <a:gd name="T70" fmla="*/ 1345 w 1622"/>
              <a:gd name="T71" fmla="*/ 149 h 1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622" h="1287">
                <a:moveTo>
                  <a:pt x="366" y="1286"/>
                </a:moveTo>
                <a:lnTo>
                  <a:pt x="138" y="1286"/>
                </a:lnTo>
                <a:cubicBezTo>
                  <a:pt x="62" y="1286"/>
                  <a:pt x="0" y="1224"/>
                  <a:pt x="0" y="1148"/>
                </a:cubicBezTo>
                <a:lnTo>
                  <a:pt x="0" y="138"/>
                </a:lnTo>
                <a:cubicBezTo>
                  <a:pt x="0" y="62"/>
                  <a:pt x="62" y="0"/>
                  <a:pt x="138" y="0"/>
                </a:cubicBezTo>
                <a:lnTo>
                  <a:pt x="366" y="0"/>
                </a:lnTo>
                <a:cubicBezTo>
                  <a:pt x="443" y="0"/>
                  <a:pt x="505" y="62"/>
                  <a:pt x="505" y="138"/>
                </a:cubicBezTo>
                <a:lnTo>
                  <a:pt x="505" y="1148"/>
                </a:lnTo>
                <a:cubicBezTo>
                  <a:pt x="505" y="1224"/>
                  <a:pt x="443" y="1286"/>
                  <a:pt x="366" y="1286"/>
                </a:cubicBezTo>
                <a:close/>
                <a:moveTo>
                  <a:pt x="1489" y="1286"/>
                </a:moveTo>
                <a:lnTo>
                  <a:pt x="708" y="1286"/>
                </a:lnTo>
                <a:cubicBezTo>
                  <a:pt x="635" y="1286"/>
                  <a:pt x="576" y="1227"/>
                  <a:pt x="576" y="1155"/>
                </a:cubicBezTo>
                <a:lnTo>
                  <a:pt x="576" y="131"/>
                </a:lnTo>
                <a:cubicBezTo>
                  <a:pt x="576" y="59"/>
                  <a:pt x="635" y="0"/>
                  <a:pt x="708" y="0"/>
                </a:cubicBezTo>
                <a:lnTo>
                  <a:pt x="1489" y="0"/>
                </a:lnTo>
                <a:cubicBezTo>
                  <a:pt x="1562" y="0"/>
                  <a:pt x="1621" y="59"/>
                  <a:pt x="1621" y="131"/>
                </a:cubicBezTo>
                <a:lnTo>
                  <a:pt x="1621" y="1155"/>
                </a:lnTo>
                <a:cubicBezTo>
                  <a:pt x="1621" y="1227"/>
                  <a:pt x="1562" y="1286"/>
                  <a:pt x="1489" y="1286"/>
                </a:cubicBezTo>
                <a:close/>
                <a:moveTo>
                  <a:pt x="768" y="1090"/>
                </a:moveTo>
                <a:cubicBezTo>
                  <a:pt x="768" y="1136"/>
                  <a:pt x="805" y="1172"/>
                  <a:pt x="849" y="1172"/>
                </a:cubicBezTo>
                <a:cubicBezTo>
                  <a:pt x="894" y="1172"/>
                  <a:pt x="931" y="1136"/>
                  <a:pt x="931" y="1090"/>
                </a:cubicBezTo>
                <a:cubicBezTo>
                  <a:pt x="931" y="1045"/>
                  <a:pt x="894" y="1009"/>
                  <a:pt x="849" y="1009"/>
                </a:cubicBezTo>
                <a:cubicBezTo>
                  <a:pt x="805" y="1009"/>
                  <a:pt x="768" y="1045"/>
                  <a:pt x="768" y="1090"/>
                </a:cubicBezTo>
                <a:close/>
                <a:moveTo>
                  <a:pt x="1034" y="1090"/>
                </a:moveTo>
                <a:cubicBezTo>
                  <a:pt x="1034" y="1136"/>
                  <a:pt x="1070" y="1172"/>
                  <a:pt x="1116" y="1172"/>
                </a:cubicBezTo>
                <a:cubicBezTo>
                  <a:pt x="1161" y="1172"/>
                  <a:pt x="1197" y="1136"/>
                  <a:pt x="1197" y="1090"/>
                </a:cubicBezTo>
                <a:cubicBezTo>
                  <a:pt x="1197" y="1045"/>
                  <a:pt x="1161" y="1009"/>
                  <a:pt x="1116" y="1009"/>
                </a:cubicBezTo>
                <a:cubicBezTo>
                  <a:pt x="1070" y="1009"/>
                  <a:pt x="1034" y="1045"/>
                  <a:pt x="1034" y="1090"/>
                </a:cubicBezTo>
                <a:close/>
                <a:moveTo>
                  <a:pt x="1301" y="1090"/>
                </a:moveTo>
                <a:cubicBezTo>
                  <a:pt x="1301" y="1136"/>
                  <a:pt x="1337" y="1172"/>
                  <a:pt x="1382" y="1172"/>
                </a:cubicBezTo>
                <a:cubicBezTo>
                  <a:pt x="1428" y="1172"/>
                  <a:pt x="1464" y="1136"/>
                  <a:pt x="1464" y="1090"/>
                </a:cubicBezTo>
                <a:cubicBezTo>
                  <a:pt x="1464" y="1045"/>
                  <a:pt x="1428" y="1009"/>
                  <a:pt x="1382" y="1009"/>
                </a:cubicBezTo>
                <a:cubicBezTo>
                  <a:pt x="1337" y="1009"/>
                  <a:pt x="1301" y="1045"/>
                  <a:pt x="1301" y="1090"/>
                </a:cubicBezTo>
                <a:close/>
                <a:moveTo>
                  <a:pt x="768" y="877"/>
                </a:moveTo>
                <a:cubicBezTo>
                  <a:pt x="768" y="922"/>
                  <a:pt x="805" y="959"/>
                  <a:pt x="849" y="959"/>
                </a:cubicBezTo>
                <a:cubicBezTo>
                  <a:pt x="894" y="959"/>
                  <a:pt x="931" y="922"/>
                  <a:pt x="931" y="877"/>
                </a:cubicBezTo>
                <a:cubicBezTo>
                  <a:pt x="931" y="832"/>
                  <a:pt x="894" y="795"/>
                  <a:pt x="849" y="795"/>
                </a:cubicBezTo>
                <a:cubicBezTo>
                  <a:pt x="805" y="795"/>
                  <a:pt x="768" y="832"/>
                  <a:pt x="768" y="877"/>
                </a:cubicBezTo>
                <a:close/>
                <a:moveTo>
                  <a:pt x="1034" y="877"/>
                </a:moveTo>
                <a:cubicBezTo>
                  <a:pt x="1034" y="922"/>
                  <a:pt x="1070" y="959"/>
                  <a:pt x="1116" y="959"/>
                </a:cubicBezTo>
                <a:cubicBezTo>
                  <a:pt x="1161" y="959"/>
                  <a:pt x="1197" y="922"/>
                  <a:pt x="1197" y="877"/>
                </a:cubicBezTo>
                <a:cubicBezTo>
                  <a:pt x="1197" y="832"/>
                  <a:pt x="1161" y="795"/>
                  <a:pt x="1116" y="795"/>
                </a:cubicBezTo>
                <a:cubicBezTo>
                  <a:pt x="1070" y="795"/>
                  <a:pt x="1034" y="832"/>
                  <a:pt x="1034" y="877"/>
                </a:cubicBezTo>
                <a:close/>
                <a:moveTo>
                  <a:pt x="1301" y="877"/>
                </a:moveTo>
                <a:cubicBezTo>
                  <a:pt x="1301" y="922"/>
                  <a:pt x="1337" y="959"/>
                  <a:pt x="1382" y="959"/>
                </a:cubicBezTo>
                <a:cubicBezTo>
                  <a:pt x="1428" y="959"/>
                  <a:pt x="1464" y="922"/>
                  <a:pt x="1464" y="877"/>
                </a:cubicBezTo>
                <a:cubicBezTo>
                  <a:pt x="1464" y="832"/>
                  <a:pt x="1428" y="795"/>
                  <a:pt x="1382" y="795"/>
                </a:cubicBezTo>
                <a:cubicBezTo>
                  <a:pt x="1337" y="795"/>
                  <a:pt x="1301" y="832"/>
                  <a:pt x="1301" y="877"/>
                </a:cubicBezTo>
                <a:close/>
                <a:moveTo>
                  <a:pt x="768" y="664"/>
                </a:moveTo>
                <a:cubicBezTo>
                  <a:pt x="768" y="709"/>
                  <a:pt x="805" y="745"/>
                  <a:pt x="849" y="745"/>
                </a:cubicBezTo>
                <a:cubicBezTo>
                  <a:pt x="894" y="745"/>
                  <a:pt x="931" y="709"/>
                  <a:pt x="931" y="664"/>
                </a:cubicBezTo>
                <a:cubicBezTo>
                  <a:pt x="931" y="619"/>
                  <a:pt x="894" y="583"/>
                  <a:pt x="849" y="583"/>
                </a:cubicBezTo>
                <a:cubicBezTo>
                  <a:pt x="805" y="583"/>
                  <a:pt x="768" y="619"/>
                  <a:pt x="768" y="664"/>
                </a:cubicBezTo>
                <a:close/>
                <a:moveTo>
                  <a:pt x="1034" y="664"/>
                </a:moveTo>
                <a:cubicBezTo>
                  <a:pt x="1034" y="709"/>
                  <a:pt x="1070" y="745"/>
                  <a:pt x="1116" y="745"/>
                </a:cubicBezTo>
                <a:cubicBezTo>
                  <a:pt x="1161" y="745"/>
                  <a:pt x="1197" y="709"/>
                  <a:pt x="1197" y="664"/>
                </a:cubicBezTo>
                <a:cubicBezTo>
                  <a:pt x="1197" y="619"/>
                  <a:pt x="1161" y="583"/>
                  <a:pt x="1116" y="583"/>
                </a:cubicBezTo>
                <a:cubicBezTo>
                  <a:pt x="1070" y="583"/>
                  <a:pt x="1034" y="619"/>
                  <a:pt x="1034" y="664"/>
                </a:cubicBezTo>
                <a:close/>
                <a:moveTo>
                  <a:pt x="1301" y="664"/>
                </a:moveTo>
                <a:cubicBezTo>
                  <a:pt x="1301" y="709"/>
                  <a:pt x="1337" y="745"/>
                  <a:pt x="1382" y="745"/>
                </a:cubicBezTo>
                <a:cubicBezTo>
                  <a:pt x="1428" y="745"/>
                  <a:pt x="1464" y="709"/>
                  <a:pt x="1464" y="664"/>
                </a:cubicBezTo>
                <a:cubicBezTo>
                  <a:pt x="1464" y="619"/>
                  <a:pt x="1428" y="583"/>
                  <a:pt x="1382" y="583"/>
                </a:cubicBezTo>
                <a:cubicBezTo>
                  <a:pt x="1337" y="583"/>
                  <a:pt x="1301" y="619"/>
                  <a:pt x="1301" y="664"/>
                </a:cubicBezTo>
                <a:close/>
                <a:moveTo>
                  <a:pt x="1345" y="149"/>
                </a:moveTo>
                <a:lnTo>
                  <a:pt x="850" y="149"/>
                </a:lnTo>
                <a:cubicBezTo>
                  <a:pt x="802" y="149"/>
                  <a:pt x="761" y="189"/>
                  <a:pt x="761" y="239"/>
                </a:cubicBezTo>
                <a:lnTo>
                  <a:pt x="761" y="367"/>
                </a:lnTo>
                <a:cubicBezTo>
                  <a:pt x="761" y="417"/>
                  <a:pt x="802" y="457"/>
                  <a:pt x="850" y="457"/>
                </a:cubicBezTo>
                <a:lnTo>
                  <a:pt x="1345" y="457"/>
                </a:lnTo>
                <a:cubicBezTo>
                  <a:pt x="1395" y="457"/>
                  <a:pt x="1435" y="417"/>
                  <a:pt x="1435" y="367"/>
                </a:cubicBezTo>
                <a:lnTo>
                  <a:pt x="1435" y="239"/>
                </a:lnTo>
                <a:cubicBezTo>
                  <a:pt x="1435" y="189"/>
                  <a:pt x="1395" y="149"/>
                  <a:pt x="1345" y="14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B62B3003-EC34-0627-65D0-C90F6E7571C3}"/>
              </a:ext>
            </a:extLst>
          </p:cNvPr>
          <p:cNvGrpSpPr/>
          <p:nvPr/>
        </p:nvGrpSpPr>
        <p:grpSpPr>
          <a:xfrm>
            <a:off x="1116845" y="3253255"/>
            <a:ext cx="527657" cy="411433"/>
            <a:chOff x="7484361" y="3339628"/>
            <a:chExt cx="638761" cy="559119"/>
          </a:xfrm>
        </p:grpSpPr>
        <p:sp>
          <p:nvSpPr>
            <p:cNvPr id="304" name="Freeform 9">
              <a:extLst>
                <a:ext uri="{FF2B5EF4-FFF2-40B4-BE49-F238E27FC236}">
                  <a16:creationId xmlns:a16="http://schemas.microsoft.com/office/drawing/2014/main" id="{393C0E37-C2E1-8A3E-56D4-849B40CAFC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7364" y="3352631"/>
              <a:ext cx="614381" cy="533113"/>
            </a:xfrm>
            <a:custGeom>
              <a:avLst/>
              <a:gdLst>
                <a:gd name="T0" fmla="*/ 155 w 1670"/>
                <a:gd name="T1" fmla="*/ 1452 h 1453"/>
                <a:gd name="T2" fmla="*/ 0 w 1670"/>
                <a:gd name="T3" fmla="*/ 1297 h 1453"/>
                <a:gd name="T4" fmla="*/ 0 w 1670"/>
                <a:gd name="T5" fmla="*/ 155 h 1453"/>
                <a:gd name="T6" fmla="*/ 155 w 1670"/>
                <a:gd name="T7" fmla="*/ 0 h 1453"/>
                <a:gd name="T8" fmla="*/ 1514 w 1670"/>
                <a:gd name="T9" fmla="*/ 0 h 1453"/>
                <a:gd name="T10" fmla="*/ 1669 w 1670"/>
                <a:gd name="T11" fmla="*/ 155 h 1453"/>
                <a:gd name="T12" fmla="*/ 1669 w 1670"/>
                <a:gd name="T13" fmla="*/ 1297 h 1453"/>
                <a:gd name="T14" fmla="*/ 1514 w 1670"/>
                <a:gd name="T15" fmla="*/ 1452 h 1453"/>
                <a:gd name="T16" fmla="*/ 155 w 1670"/>
                <a:gd name="T17" fmla="*/ 1452 h 1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0" h="1453">
                  <a:moveTo>
                    <a:pt x="155" y="1452"/>
                  </a:moveTo>
                  <a:cubicBezTo>
                    <a:pt x="70" y="1452"/>
                    <a:pt x="0" y="1382"/>
                    <a:pt x="0" y="1297"/>
                  </a:cubicBezTo>
                  <a:lnTo>
                    <a:pt x="0" y="155"/>
                  </a:lnTo>
                  <a:cubicBezTo>
                    <a:pt x="0" y="70"/>
                    <a:pt x="70" y="0"/>
                    <a:pt x="155" y="0"/>
                  </a:cubicBezTo>
                  <a:lnTo>
                    <a:pt x="1514" y="0"/>
                  </a:lnTo>
                  <a:cubicBezTo>
                    <a:pt x="1599" y="0"/>
                    <a:pt x="1669" y="70"/>
                    <a:pt x="1669" y="155"/>
                  </a:cubicBezTo>
                  <a:lnTo>
                    <a:pt x="1669" y="1297"/>
                  </a:lnTo>
                  <a:cubicBezTo>
                    <a:pt x="1669" y="1382"/>
                    <a:pt x="1599" y="1452"/>
                    <a:pt x="1514" y="1452"/>
                  </a:cubicBezTo>
                  <a:lnTo>
                    <a:pt x="155" y="1452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05" name="Freeform 10">
              <a:extLst>
                <a:ext uri="{FF2B5EF4-FFF2-40B4-BE49-F238E27FC236}">
                  <a16:creationId xmlns:a16="http://schemas.microsoft.com/office/drawing/2014/main" id="{269E47AD-8D48-0C4C-0649-B24E5C58D3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4361" y="3339628"/>
              <a:ext cx="638761" cy="559119"/>
            </a:xfrm>
            <a:custGeom>
              <a:avLst/>
              <a:gdLst>
                <a:gd name="T0" fmla="*/ 1548 w 1738"/>
                <a:gd name="T1" fmla="*/ 0 h 1521"/>
                <a:gd name="T2" fmla="*/ 189 w 1738"/>
                <a:gd name="T3" fmla="*/ 0 h 1521"/>
                <a:gd name="T4" fmla="*/ 0 w 1738"/>
                <a:gd name="T5" fmla="*/ 189 h 1521"/>
                <a:gd name="T6" fmla="*/ 0 w 1738"/>
                <a:gd name="T7" fmla="*/ 1331 h 1521"/>
                <a:gd name="T8" fmla="*/ 189 w 1738"/>
                <a:gd name="T9" fmla="*/ 1520 h 1521"/>
                <a:gd name="T10" fmla="*/ 1548 w 1738"/>
                <a:gd name="T11" fmla="*/ 1520 h 1521"/>
                <a:gd name="T12" fmla="*/ 1737 w 1738"/>
                <a:gd name="T13" fmla="*/ 1331 h 1521"/>
                <a:gd name="T14" fmla="*/ 1737 w 1738"/>
                <a:gd name="T15" fmla="*/ 189 h 1521"/>
                <a:gd name="T16" fmla="*/ 1548 w 1738"/>
                <a:gd name="T17" fmla="*/ 0 h 1521"/>
                <a:gd name="T18" fmla="*/ 1548 w 1738"/>
                <a:gd name="T19" fmla="*/ 68 h 1521"/>
                <a:gd name="T20" fmla="*/ 1669 w 1738"/>
                <a:gd name="T21" fmla="*/ 189 h 1521"/>
                <a:gd name="T22" fmla="*/ 1669 w 1738"/>
                <a:gd name="T23" fmla="*/ 1331 h 1521"/>
                <a:gd name="T24" fmla="*/ 1548 w 1738"/>
                <a:gd name="T25" fmla="*/ 1452 h 1521"/>
                <a:gd name="T26" fmla="*/ 189 w 1738"/>
                <a:gd name="T27" fmla="*/ 1452 h 1521"/>
                <a:gd name="T28" fmla="*/ 68 w 1738"/>
                <a:gd name="T29" fmla="*/ 1331 h 1521"/>
                <a:gd name="T30" fmla="*/ 68 w 1738"/>
                <a:gd name="T31" fmla="*/ 189 h 1521"/>
                <a:gd name="T32" fmla="*/ 189 w 1738"/>
                <a:gd name="T33" fmla="*/ 68 h 1521"/>
                <a:gd name="T34" fmla="*/ 1548 w 1738"/>
                <a:gd name="T35" fmla="*/ 68 h 1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38" h="1521">
                  <a:moveTo>
                    <a:pt x="1548" y="0"/>
                  </a:moveTo>
                  <a:lnTo>
                    <a:pt x="189" y="0"/>
                  </a:lnTo>
                  <a:cubicBezTo>
                    <a:pt x="85" y="0"/>
                    <a:pt x="0" y="85"/>
                    <a:pt x="0" y="189"/>
                  </a:cubicBezTo>
                  <a:lnTo>
                    <a:pt x="0" y="1331"/>
                  </a:lnTo>
                  <a:cubicBezTo>
                    <a:pt x="0" y="1435"/>
                    <a:pt x="85" y="1520"/>
                    <a:pt x="189" y="1520"/>
                  </a:cubicBezTo>
                  <a:lnTo>
                    <a:pt x="1548" y="1520"/>
                  </a:lnTo>
                  <a:cubicBezTo>
                    <a:pt x="1652" y="1520"/>
                    <a:pt x="1737" y="1435"/>
                    <a:pt x="1737" y="1331"/>
                  </a:cubicBezTo>
                  <a:lnTo>
                    <a:pt x="1737" y="189"/>
                  </a:lnTo>
                  <a:cubicBezTo>
                    <a:pt x="1737" y="85"/>
                    <a:pt x="1652" y="0"/>
                    <a:pt x="1548" y="0"/>
                  </a:cubicBezTo>
                  <a:close/>
                  <a:moveTo>
                    <a:pt x="1548" y="68"/>
                  </a:moveTo>
                  <a:cubicBezTo>
                    <a:pt x="1615" y="68"/>
                    <a:pt x="1669" y="122"/>
                    <a:pt x="1669" y="189"/>
                  </a:cubicBezTo>
                  <a:lnTo>
                    <a:pt x="1669" y="1331"/>
                  </a:lnTo>
                  <a:cubicBezTo>
                    <a:pt x="1669" y="1398"/>
                    <a:pt x="1615" y="1452"/>
                    <a:pt x="1548" y="1452"/>
                  </a:cubicBezTo>
                  <a:lnTo>
                    <a:pt x="189" y="1452"/>
                  </a:lnTo>
                  <a:cubicBezTo>
                    <a:pt x="122" y="1452"/>
                    <a:pt x="68" y="1398"/>
                    <a:pt x="68" y="1331"/>
                  </a:cubicBezTo>
                  <a:lnTo>
                    <a:pt x="68" y="189"/>
                  </a:lnTo>
                  <a:cubicBezTo>
                    <a:pt x="68" y="122"/>
                    <a:pt x="122" y="68"/>
                    <a:pt x="189" y="68"/>
                  </a:cubicBezTo>
                  <a:lnTo>
                    <a:pt x="1548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06" name="Freeform 11">
              <a:extLst>
                <a:ext uri="{FF2B5EF4-FFF2-40B4-BE49-F238E27FC236}">
                  <a16:creationId xmlns:a16="http://schemas.microsoft.com/office/drawing/2014/main" id="{3198B8D2-F37C-09AC-088C-5D0666DC75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4472" y="3399766"/>
              <a:ext cx="35758" cy="321818"/>
            </a:xfrm>
            <a:custGeom>
              <a:avLst/>
              <a:gdLst>
                <a:gd name="T0" fmla="*/ 60 w 103"/>
                <a:gd name="T1" fmla="*/ 1 h 876"/>
                <a:gd name="T2" fmla="*/ 69 w 103"/>
                <a:gd name="T3" fmla="*/ 3 h 876"/>
                <a:gd name="T4" fmla="*/ 77 w 103"/>
                <a:gd name="T5" fmla="*/ 7 h 876"/>
                <a:gd name="T6" fmla="*/ 84 w 103"/>
                <a:gd name="T7" fmla="*/ 12 h 876"/>
                <a:gd name="T8" fmla="*/ 90 w 103"/>
                <a:gd name="T9" fmla="*/ 18 h 876"/>
                <a:gd name="T10" fmla="*/ 95 w 103"/>
                <a:gd name="T11" fmla="*/ 26 h 876"/>
                <a:gd name="T12" fmla="*/ 99 w 103"/>
                <a:gd name="T13" fmla="*/ 34 h 876"/>
                <a:gd name="T14" fmla="*/ 101 w 103"/>
                <a:gd name="T15" fmla="*/ 42 h 876"/>
                <a:gd name="T16" fmla="*/ 102 w 103"/>
                <a:gd name="T17" fmla="*/ 51 h 876"/>
                <a:gd name="T18" fmla="*/ 102 w 103"/>
                <a:gd name="T19" fmla="*/ 824 h 876"/>
                <a:gd name="T20" fmla="*/ 101 w 103"/>
                <a:gd name="T21" fmla="*/ 833 h 876"/>
                <a:gd name="T22" fmla="*/ 99 w 103"/>
                <a:gd name="T23" fmla="*/ 842 h 876"/>
                <a:gd name="T24" fmla="*/ 95 w 103"/>
                <a:gd name="T25" fmla="*/ 850 h 876"/>
                <a:gd name="T26" fmla="*/ 90 w 103"/>
                <a:gd name="T27" fmla="*/ 857 h 876"/>
                <a:gd name="T28" fmla="*/ 84 w 103"/>
                <a:gd name="T29" fmla="*/ 863 h 876"/>
                <a:gd name="T30" fmla="*/ 77 w 103"/>
                <a:gd name="T31" fmla="*/ 868 h 876"/>
                <a:gd name="T32" fmla="*/ 69 w 103"/>
                <a:gd name="T33" fmla="*/ 872 h 876"/>
                <a:gd name="T34" fmla="*/ 60 w 103"/>
                <a:gd name="T35" fmla="*/ 875 h 876"/>
                <a:gd name="T36" fmla="*/ 51 w 103"/>
                <a:gd name="T37" fmla="*/ 875 h 876"/>
                <a:gd name="T38" fmla="*/ 42 w 103"/>
                <a:gd name="T39" fmla="*/ 875 h 876"/>
                <a:gd name="T40" fmla="*/ 34 w 103"/>
                <a:gd name="T41" fmla="*/ 872 h 876"/>
                <a:gd name="T42" fmla="*/ 26 w 103"/>
                <a:gd name="T43" fmla="*/ 868 h 876"/>
                <a:gd name="T44" fmla="*/ 19 w 103"/>
                <a:gd name="T45" fmla="*/ 863 h 876"/>
                <a:gd name="T46" fmla="*/ 12 w 103"/>
                <a:gd name="T47" fmla="*/ 857 h 876"/>
                <a:gd name="T48" fmla="*/ 7 w 103"/>
                <a:gd name="T49" fmla="*/ 850 h 876"/>
                <a:gd name="T50" fmla="*/ 3 w 103"/>
                <a:gd name="T51" fmla="*/ 842 h 876"/>
                <a:gd name="T52" fmla="*/ 1 w 103"/>
                <a:gd name="T53" fmla="*/ 833 h 876"/>
                <a:gd name="T54" fmla="*/ 0 w 103"/>
                <a:gd name="T55" fmla="*/ 824 h 876"/>
                <a:gd name="T56" fmla="*/ 0 w 103"/>
                <a:gd name="T57" fmla="*/ 51 h 876"/>
                <a:gd name="T58" fmla="*/ 1 w 103"/>
                <a:gd name="T59" fmla="*/ 42 h 876"/>
                <a:gd name="T60" fmla="*/ 3 w 103"/>
                <a:gd name="T61" fmla="*/ 34 h 876"/>
                <a:gd name="T62" fmla="*/ 7 w 103"/>
                <a:gd name="T63" fmla="*/ 26 h 876"/>
                <a:gd name="T64" fmla="*/ 12 w 103"/>
                <a:gd name="T65" fmla="*/ 18 h 876"/>
                <a:gd name="T66" fmla="*/ 19 w 103"/>
                <a:gd name="T67" fmla="*/ 12 h 876"/>
                <a:gd name="T68" fmla="*/ 26 w 103"/>
                <a:gd name="T69" fmla="*/ 7 h 876"/>
                <a:gd name="T70" fmla="*/ 34 w 103"/>
                <a:gd name="T71" fmla="*/ 3 h 876"/>
                <a:gd name="T72" fmla="*/ 42 w 103"/>
                <a:gd name="T73" fmla="*/ 1 h 876"/>
                <a:gd name="T74" fmla="*/ 51 w 103"/>
                <a:gd name="T75" fmla="*/ 0 h 876"/>
                <a:gd name="T76" fmla="*/ 60 w 103"/>
                <a:gd name="T77" fmla="*/ 1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3" h="876">
                  <a:moveTo>
                    <a:pt x="60" y="1"/>
                  </a:moveTo>
                  <a:lnTo>
                    <a:pt x="69" y="3"/>
                  </a:lnTo>
                  <a:lnTo>
                    <a:pt x="77" y="7"/>
                  </a:lnTo>
                  <a:lnTo>
                    <a:pt x="84" y="12"/>
                  </a:lnTo>
                  <a:lnTo>
                    <a:pt x="90" y="18"/>
                  </a:lnTo>
                  <a:lnTo>
                    <a:pt x="95" y="26"/>
                  </a:lnTo>
                  <a:lnTo>
                    <a:pt x="99" y="34"/>
                  </a:lnTo>
                  <a:lnTo>
                    <a:pt x="101" y="42"/>
                  </a:lnTo>
                  <a:lnTo>
                    <a:pt x="102" y="51"/>
                  </a:lnTo>
                  <a:lnTo>
                    <a:pt x="102" y="824"/>
                  </a:lnTo>
                  <a:lnTo>
                    <a:pt x="101" y="833"/>
                  </a:lnTo>
                  <a:lnTo>
                    <a:pt x="99" y="842"/>
                  </a:lnTo>
                  <a:lnTo>
                    <a:pt x="95" y="850"/>
                  </a:lnTo>
                  <a:lnTo>
                    <a:pt x="90" y="857"/>
                  </a:lnTo>
                  <a:lnTo>
                    <a:pt x="84" y="863"/>
                  </a:lnTo>
                  <a:lnTo>
                    <a:pt x="77" y="868"/>
                  </a:lnTo>
                  <a:lnTo>
                    <a:pt x="69" y="872"/>
                  </a:lnTo>
                  <a:lnTo>
                    <a:pt x="60" y="875"/>
                  </a:lnTo>
                  <a:lnTo>
                    <a:pt x="51" y="875"/>
                  </a:lnTo>
                  <a:lnTo>
                    <a:pt x="42" y="875"/>
                  </a:lnTo>
                  <a:lnTo>
                    <a:pt x="34" y="872"/>
                  </a:lnTo>
                  <a:lnTo>
                    <a:pt x="26" y="868"/>
                  </a:lnTo>
                  <a:lnTo>
                    <a:pt x="19" y="863"/>
                  </a:lnTo>
                  <a:lnTo>
                    <a:pt x="12" y="857"/>
                  </a:lnTo>
                  <a:lnTo>
                    <a:pt x="7" y="850"/>
                  </a:lnTo>
                  <a:lnTo>
                    <a:pt x="3" y="842"/>
                  </a:lnTo>
                  <a:lnTo>
                    <a:pt x="1" y="833"/>
                  </a:lnTo>
                  <a:lnTo>
                    <a:pt x="0" y="824"/>
                  </a:lnTo>
                  <a:lnTo>
                    <a:pt x="0" y="51"/>
                  </a:lnTo>
                  <a:lnTo>
                    <a:pt x="1" y="42"/>
                  </a:lnTo>
                  <a:lnTo>
                    <a:pt x="3" y="34"/>
                  </a:lnTo>
                  <a:lnTo>
                    <a:pt x="7" y="26"/>
                  </a:lnTo>
                  <a:lnTo>
                    <a:pt x="12" y="18"/>
                  </a:lnTo>
                  <a:lnTo>
                    <a:pt x="19" y="12"/>
                  </a:lnTo>
                  <a:lnTo>
                    <a:pt x="26" y="7"/>
                  </a:lnTo>
                  <a:lnTo>
                    <a:pt x="34" y="3"/>
                  </a:lnTo>
                  <a:lnTo>
                    <a:pt x="42" y="1"/>
                  </a:lnTo>
                  <a:lnTo>
                    <a:pt x="51" y="0"/>
                  </a:lnTo>
                  <a:lnTo>
                    <a:pt x="60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07" name="Freeform 12">
              <a:extLst>
                <a:ext uri="{FF2B5EF4-FFF2-40B4-BE49-F238E27FC236}">
                  <a16:creationId xmlns:a16="http://schemas.microsoft.com/office/drawing/2014/main" id="{28AB0193-23EC-DA20-D481-5AC7D7985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5574" y="3399766"/>
              <a:ext cx="35758" cy="321818"/>
            </a:xfrm>
            <a:custGeom>
              <a:avLst/>
              <a:gdLst>
                <a:gd name="T0" fmla="*/ 59 w 103"/>
                <a:gd name="T1" fmla="*/ 1 h 876"/>
                <a:gd name="T2" fmla="*/ 68 w 103"/>
                <a:gd name="T3" fmla="*/ 3 h 876"/>
                <a:gd name="T4" fmla="*/ 76 w 103"/>
                <a:gd name="T5" fmla="*/ 7 h 876"/>
                <a:gd name="T6" fmla="*/ 83 w 103"/>
                <a:gd name="T7" fmla="*/ 12 h 876"/>
                <a:gd name="T8" fmla="*/ 90 w 103"/>
                <a:gd name="T9" fmla="*/ 18 h 876"/>
                <a:gd name="T10" fmla="*/ 95 w 103"/>
                <a:gd name="T11" fmla="*/ 26 h 876"/>
                <a:gd name="T12" fmla="*/ 99 w 103"/>
                <a:gd name="T13" fmla="*/ 34 h 876"/>
                <a:gd name="T14" fmla="*/ 101 w 103"/>
                <a:gd name="T15" fmla="*/ 42 h 876"/>
                <a:gd name="T16" fmla="*/ 102 w 103"/>
                <a:gd name="T17" fmla="*/ 51 h 876"/>
                <a:gd name="T18" fmla="*/ 102 w 103"/>
                <a:gd name="T19" fmla="*/ 824 h 876"/>
                <a:gd name="T20" fmla="*/ 101 w 103"/>
                <a:gd name="T21" fmla="*/ 833 h 876"/>
                <a:gd name="T22" fmla="*/ 99 w 103"/>
                <a:gd name="T23" fmla="*/ 842 h 876"/>
                <a:gd name="T24" fmla="*/ 95 w 103"/>
                <a:gd name="T25" fmla="*/ 850 h 876"/>
                <a:gd name="T26" fmla="*/ 90 w 103"/>
                <a:gd name="T27" fmla="*/ 857 h 876"/>
                <a:gd name="T28" fmla="*/ 83 w 103"/>
                <a:gd name="T29" fmla="*/ 863 h 876"/>
                <a:gd name="T30" fmla="*/ 76 w 103"/>
                <a:gd name="T31" fmla="*/ 868 h 876"/>
                <a:gd name="T32" fmla="*/ 68 w 103"/>
                <a:gd name="T33" fmla="*/ 872 h 876"/>
                <a:gd name="T34" fmla="*/ 59 w 103"/>
                <a:gd name="T35" fmla="*/ 875 h 876"/>
                <a:gd name="T36" fmla="*/ 51 w 103"/>
                <a:gd name="T37" fmla="*/ 875 h 876"/>
                <a:gd name="T38" fmla="*/ 42 w 103"/>
                <a:gd name="T39" fmla="*/ 875 h 876"/>
                <a:gd name="T40" fmla="*/ 33 w 103"/>
                <a:gd name="T41" fmla="*/ 872 h 876"/>
                <a:gd name="T42" fmla="*/ 25 w 103"/>
                <a:gd name="T43" fmla="*/ 868 h 876"/>
                <a:gd name="T44" fmla="*/ 18 w 103"/>
                <a:gd name="T45" fmla="*/ 863 h 876"/>
                <a:gd name="T46" fmla="*/ 12 w 103"/>
                <a:gd name="T47" fmla="*/ 857 h 876"/>
                <a:gd name="T48" fmla="*/ 7 w 103"/>
                <a:gd name="T49" fmla="*/ 850 h 876"/>
                <a:gd name="T50" fmla="*/ 3 w 103"/>
                <a:gd name="T51" fmla="*/ 842 h 876"/>
                <a:gd name="T52" fmla="*/ 0 w 103"/>
                <a:gd name="T53" fmla="*/ 833 h 876"/>
                <a:gd name="T54" fmla="*/ 0 w 103"/>
                <a:gd name="T55" fmla="*/ 824 h 876"/>
                <a:gd name="T56" fmla="*/ 0 w 103"/>
                <a:gd name="T57" fmla="*/ 51 h 876"/>
                <a:gd name="T58" fmla="*/ 0 w 103"/>
                <a:gd name="T59" fmla="*/ 42 h 876"/>
                <a:gd name="T60" fmla="*/ 3 w 103"/>
                <a:gd name="T61" fmla="*/ 34 h 876"/>
                <a:gd name="T62" fmla="*/ 7 w 103"/>
                <a:gd name="T63" fmla="*/ 26 h 876"/>
                <a:gd name="T64" fmla="*/ 12 w 103"/>
                <a:gd name="T65" fmla="*/ 18 h 876"/>
                <a:gd name="T66" fmla="*/ 18 w 103"/>
                <a:gd name="T67" fmla="*/ 12 h 876"/>
                <a:gd name="T68" fmla="*/ 25 w 103"/>
                <a:gd name="T69" fmla="*/ 7 h 876"/>
                <a:gd name="T70" fmla="*/ 33 w 103"/>
                <a:gd name="T71" fmla="*/ 3 h 876"/>
                <a:gd name="T72" fmla="*/ 42 w 103"/>
                <a:gd name="T73" fmla="*/ 1 h 876"/>
                <a:gd name="T74" fmla="*/ 51 w 103"/>
                <a:gd name="T75" fmla="*/ 0 h 876"/>
                <a:gd name="T76" fmla="*/ 59 w 103"/>
                <a:gd name="T77" fmla="*/ 1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3" h="876">
                  <a:moveTo>
                    <a:pt x="59" y="1"/>
                  </a:moveTo>
                  <a:lnTo>
                    <a:pt x="68" y="3"/>
                  </a:lnTo>
                  <a:lnTo>
                    <a:pt x="76" y="7"/>
                  </a:lnTo>
                  <a:lnTo>
                    <a:pt x="83" y="12"/>
                  </a:lnTo>
                  <a:lnTo>
                    <a:pt x="90" y="18"/>
                  </a:lnTo>
                  <a:lnTo>
                    <a:pt x="95" y="26"/>
                  </a:lnTo>
                  <a:lnTo>
                    <a:pt x="99" y="34"/>
                  </a:lnTo>
                  <a:lnTo>
                    <a:pt x="101" y="42"/>
                  </a:lnTo>
                  <a:lnTo>
                    <a:pt x="102" y="51"/>
                  </a:lnTo>
                  <a:lnTo>
                    <a:pt x="102" y="824"/>
                  </a:lnTo>
                  <a:lnTo>
                    <a:pt x="101" y="833"/>
                  </a:lnTo>
                  <a:lnTo>
                    <a:pt x="99" y="842"/>
                  </a:lnTo>
                  <a:lnTo>
                    <a:pt x="95" y="850"/>
                  </a:lnTo>
                  <a:lnTo>
                    <a:pt x="90" y="857"/>
                  </a:lnTo>
                  <a:lnTo>
                    <a:pt x="83" y="863"/>
                  </a:lnTo>
                  <a:lnTo>
                    <a:pt x="76" y="868"/>
                  </a:lnTo>
                  <a:lnTo>
                    <a:pt x="68" y="872"/>
                  </a:lnTo>
                  <a:lnTo>
                    <a:pt x="59" y="875"/>
                  </a:lnTo>
                  <a:lnTo>
                    <a:pt x="51" y="875"/>
                  </a:lnTo>
                  <a:lnTo>
                    <a:pt x="42" y="875"/>
                  </a:lnTo>
                  <a:lnTo>
                    <a:pt x="33" y="872"/>
                  </a:lnTo>
                  <a:lnTo>
                    <a:pt x="25" y="868"/>
                  </a:lnTo>
                  <a:lnTo>
                    <a:pt x="18" y="863"/>
                  </a:lnTo>
                  <a:lnTo>
                    <a:pt x="12" y="857"/>
                  </a:lnTo>
                  <a:lnTo>
                    <a:pt x="7" y="850"/>
                  </a:lnTo>
                  <a:lnTo>
                    <a:pt x="3" y="842"/>
                  </a:lnTo>
                  <a:lnTo>
                    <a:pt x="0" y="833"/>
                  </a:lnTo>
                  <a:lnTo>
                    <a:pt x="0" y="824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3" y="34"/>
                  </a:lnTo>
                  <a:lnTo>
                    <a:pt x="7" y="26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5" y="7"/>
                  </a:lnTo>
                  <a:lnTo>
                    <a:pt x="33" y="3"/>
                  </a:lnTo>
                  <a:lnTo>
                    <a:pt x="42" y="1"/>
                  </a:lnTo>
                  <a:lnTo>
                    <a:pt x="51" y="0"/>
                  </a:lnTo>
                  <a:lnTo>
                    <a:pt x="59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08" name="Freeform 13">
              <a:extLst>
                <a:ext uri="{FF2B5EF4-FFF2-40B4-BE49-F238E27FC236}">
                  <a16:creationId xmlns:a16="http://schemas.microsoft.com/office/drawing/2014/main" id="{A3797C02-A9CE-9534-C066-48B80646F8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6675" y="3399766"/>
              <a:ext cx="35758" cy="321818"/>
            </a:xfrm>
            <a:custGeom>
              <a:avLst/>
              <a:gdLst>
                <a:gd name="T0" fmla="*/ 59 w 102"/>
                <a:gd name="T1" fmla="*/ 1 h 876"/>
                <a:gd name="T2" fmla="*/ 67 w 102"/>
                <a:gd name="T3" fmla="*/ 3 h 876"/>
                <a:gd name="T4" fmla="*/ 75 w 102"/>
                <a:gd name="T5" fmla="*/ 7 h 876"/>
                <a:gd name="T6" fmla="*/ 83 w 102"/>
                <a:gd name="T7" fmla="*/ 12 h 876"/>
                <a:gd name="T8" fmla="*/ 89 w 102"/>
                <a:gd name="T9" fmla="*/ 18 h 876"/>
                <a:gd name="T10" fmla="*/ 94 w 102"/>
                <a:gd name="T11" fmla="*/ 26 h 876"/>
                <a:gd name="T12" fmla="*/ 98 w 102"/>
                <a:gd name="T13" fmla="*/ 34 h 876"/>
                <a:gd name="T14" fmla="*/ 100 w 102"/>
                <a:gd name="T15" fmla="*/ 42 h 876"/>
                <a:gd name="T16" fmla="*/ 101 w 102"/>
                <a:gd name="T17" fmla="*/ 51 h 876"/>
                <a:gd name="T18" fmla="*/ 101 w 102"/>
                <a:gd name="T19" fmla="*/ 824 h 876"/>
                <a:gd name="T20" fmla="*/ 100 w 102"/>
                <a:gd name="T21" fmla="*/ 833 h 876"/>
                <a:gd name="T22" fmla="*/ 98 w 102"/>
                <a:gd name="T23" fmla="*/ 842 h 876"/>
                <a:gd name="T24" fmla="*/ 94 w 102"/>
                <a:gd name="T25" fmla="*/ 850 h 876"/>
                <a:gd name="T26" fmla="*/ 89 w 102"/>
                <a:gd name="T27" fmla="*/ 857 h 876"/>
                <a:gd name="T28" fmla="*/ 83 w 102"/>
                <a:gd name="T29" fmla="*/ 863 h 876"/>
                <a:gd name="T30" fmla="*/ 75 w 102"/>
                <a:gd name="T31" fmla="*/ 868 h 876"/>
                <a:gd name="T32" fmla="*/ 67 w 102"/>
                <a:gd name="T33" fmla="*/ 872 h 876"/>
                <a:gd name="T34" fmla="*/ 59 w 102"/>
                <a:gd name="T35" fmla="*/ 875 h 876"/>
                <a:gd name="T36" fmla="*/ 51 w 102"/>
                <a:gd name="T37" fmla="*/ 875 h 876"/>
                <a:gd name="T38" fmla="*/ 42 w 102"/>
                <a:gd name="T39" fmla="*/ 875 h 876"/>
                <a:gd name="T40" fmla="*/ 34 w 102"/>
                <a:gd name="T41" fmla="*/ 872 h 876"/>
                <a:gd name="T42" fmla="*/ 26 w 102"/>
                <a:gd name="T43" fmla="*/ 868 h 876"/>
                <a:gd name="T44" fmla="*/ 18 w 102"/>
                <a:gd name="T45" fmla="*/ 863 h 876"/>
                <a:gd name="T46" fmla="*/ 12 w 102"/>
                <a:gd name="T47" fmla="*/ 857 h 876"/>
                <a:gd name="T48" fmla="*/ 7 w 102"/>
                <a:gd name="T49" fmla="*/ 850 h 876"/>
                <a:gd name="T50" fmla="*/ 3 w 102"/>
                <a:gd name="T51" fmla="*/ 842 h 876"/>
                <a:gd name="T52" fmla="*/ 1 w 102"/>
                <a:gd name="T53" fmla="*/ 833 h 876"/>
                <a:gd name="T54" fmla="*/ 0 w 102"/>
                <a:gd name="T55" fmla="*/ 824 h 876"/>
                <a:gd name="T56" fmla="*/ 0 w 102"/>
                <a:gd name="T57" fmla="*/ 51 h 876"/>
                <a:gd name="T58" fmla="*/ 1 w 102"/>
                <a:gd name="T59" fmla="*/ 42 h 876"/>
                <a:gd name="T60" fmla="*/ 3 w 102"/>
                <a:gd name="T61" fmla="*/ 34 h 876"/>
                <a:gd name="T62" fmla="*/ 7 w 102"/>
                <a:gd name="T63" fmla="*/ 26 h 876"/>
                <a:gd name="T64" fmla="*/ 12 w 102"/>
                <a:gd name="T65" fmla="*/ 18 h 876"/>
                <a:gd name="T66" fmla="*/ 18 w 102"/>
                <a:gd name="T67" fmla="*/ 12 h 876"/>
                <a:gd name="T68" fmla="*/ 26 w 102"/>
                <a:gd name="T69" fmla="*/ 7 h 876"/>
                <a:gd name="T70" fmla="*/ 34 w 102"/>
                <a:gd name="T71" fmla="*/ 3 h 876"/>
                <a:gd name="T72" fmla="*/ 42 w 102"/>
                <a:gd name="T73" fmla="*/ 1 h 876"/>
                <a:gd name="T74" fmla="*/ 51 w 102"/>
                <a:gd name="T75" fmla="*/ 0 h 876"/>
                <a:gd name="T76" fmla="*/ 59 w 102"/>
                <a:gd name="T77" fmla="*/ 1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2" h="876">
                  <a:moveTo>
                    <a:pt x="59" y="1"/>
                  </a:moveTo>
                  <a:lnTo>
                    <a:pt x="67" y="3"/>
                  </a:lnTo>
                  <a:lnTo>
                    <a:pt x="75" y="7"/>
                  </a:lnTo>
                  <a:lnTo>
                    <a:pt x="83" y="12"/>
                  </a:lnTo>
                  <a:lnTo>
                    <a:pt x="89" y="18"/>
                  </a:lnTo>
                  <a:lnTo>
                    <a:pt x="94" y="26"/>
                  </a:lnTo>
                  <a:lnTo>
                    <a:pt x="98" y="34"/>
                  </a:lnTo>
                  <a:lnTo>
                    <a:pt x="100" y="42"/>
                  </a:lnTo>
                  <a:lnTo>
                    <a:pt x="101" y="51"/>
                  </a:lnTo>
                  <a:lnTo>
                    <a:pt x="101" y="824"/>
                  </a:lnTo>
                  <a:lnTo>
                    <a:pt x="100" y="833"/>
                  </a:lnTo>
                  <a:lnTo>
                    <a:pt x="98" y="842"/>
                  </a:lnTo>
                  <a:lnTo>
                    <a:pt x="94" y="850"/>
                  </a:lnTo>
                  <a:lnTo>
                    <a:pt x="89" y="857"/>
                  </a:lnTo>
                  <a:lnTo>
                    <a:pt x="83" y="863"/>
                  </a:lnTo>
                  <a:lnTo>
                    <a:pt x="75" y="868"/>
                  </a:lnTo>
                  <a:lnTo>
                    <a:pt x="67" y="872"/>
                  </a:lnTo>
                  <a:lnTo>
                    <a:pt x="59" y="875"/>
                  </a:lnTo>
                  <a:lnTo>
                    <a:pt x="51" y="875"/>
                  </a:lnTo>
                  <a:lnTo>
                    <a:pt x="42" y="875"/>
                  </a:lnTo>
                  <a:lnTo>
                    <a:pt x="34" y="872"/>
                  </a:lnTo>
                  <a:lnTo>
                    <a:pt x="26" y="868"/>
                  </a:lnTo>
                  <a:lnTo>
                    <a:pt x="18" y="863"/>
                  </a:lnTo>
                  <a:lnTo>
                    <a:pt x="12" y="857"/>
                  </a:lnTo>
                  <a:lnTo>
                    <a:pt x="7" y="850"/>
                  </a:lnTo>
                  <a:lnTo>
                    <a:pt x="3" y="842"/>
                  </a:lnTo>
                  <a:lnTo>
                    <a:pt x="1" y="833"/>
                  </a:lnTo>
                  <a:lnTo>
                    <a:pt x="0" y="824"/>
                  </a:lnTo>
                  <a:lnTo>
                    <a:pt x="0" y="51"/>
                  </a:lnTo>
                  <a:lnTo>
                    <a:pt x="1" y="42"/>
                  </a:lnTo>
                  <a:lnTo>
                    <a:pt x="3" y="34"/>
                  </a:lnTo>
                  <a:lnTo>
                    <a:pt x="7" y="26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6" y="7"/>
                  </a:lnTo>
                  <a:lnTo>
                    <a:pt x="34" y="3"/>
                  </a:lnTo>
                  <a:lnTo>
                    <a:pt x="42" y="1"/>
                  </a:lnTo>
                  <a:lnTo>
                    <a:pt x="51" y="0"/>
                  </a:lnTo>
                  <a:lnTo>
                    <a:pt x="59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09" name="Freeform 14">
              <a:extLst>
                <a:ext uri="{FF2B5EF4-FFF2-40B4-BE49-F238E27FC236}">
                  <a16:creationId xmlns:a16="http://schemas.microsoft.com/office/drawing/2014/main" id="{C237A509-216A-591B-F5A2-218C0AC9C5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7777" y="3399766"/>
              <a:ext cx="35758" cy="321818"/>
            </a:xfrm>
            <a:custGeom>
              <a:avLst/>
              <a:gdLst>
                <a:gd name="T0" fmla="*/ 60 w 103"/>
                <a:gd name="T1" fmla="*/ 1 h 876"/>
                <a:gd name="T2" fmla="*/ 69 w 103"/>
                <a:gd name="T3" fmla="*/ 3 h 876"/>
                <a:gd name="T4" fmla="*/ 77 w 103"/>
                <a:gd name="T5" fmla="*/ 7 h 876"/>
                <a:gd name="T6" fmla="*/ 84 w 103"/>
                <a:gd name="T7" fmla="*/ 12 h 876"/>
                <a:gd name="T8" fmla="*/ 90 w 103"/>
                <a:gd name="T9" fmla="*/ 18 h 876"/>
                <a:gd name="T10" fmla="*/ 95 w 103"/>
                <a:gd name="T11" fmla="*/ 26 h 876"/>
                <a:gd name="T12" fmla="*/ 99 w 103"/>
                <a:gd name="T13" fmla="*/ 34 h 876"/>
                <a:gd name="T14" fmla="*/ 101 w 103"/>
                <a:gd name="T15" fmla="*/ 42 h 876"/>
                <a:gd name="T16" fmla="*/ 102 w 103"/>
                <a:gd name="T17" fmla="*/ 51 h 876"/>
                <a:gd name="T18" fmla="*/ 102 w 103"/>
                <a:gd name="T19" fmla="*/ 824 h 876"/>
                <a:gd name="T20" fmla="*/ 101 w 103"/>
                <a:gd name="T21" fmla="*/ 833 h 876"/>
                <a:gd name="T22" fmla="*/ 99 w 103"/>
                <a:gd name="T23" fmla="*/ 842 h 876"/>
                <a:gd name="T24" fmla="*/ 95 w 103"/>
                <a:gd name="T25" fmla="*/ 850 h 876"/>
                <a:gd name="T26" fmla="*/ 90 w 103"/>
                <a:gd name="T27" fmla="*/ 857 h 876"/>
                <a:gd name="T28" fmla="*/ 84 w 103"/>
                <a:gd name="T29" fmla="*/ 863 h 876"/>
                <a:gd name="T30" fmla="*/ 77 w 103"/>
                <a:gd name="T31" fmla="*/ 868 h 876"/>
                <a:gd name="T32" fmla="*/ 69 w 103"/>
                <a:gd name="T33" fmla="*/ 872 h 876"/>
                <a:gd name="T34" fmla="*/ 60 w 103"/>
                <a:gd name="T35" fmla="*/ 875 h 876"/>
                <a:gd name="T36" fmla="*/ 51 w 103"/>
                <a:gd name="T37" fmla="*/ 875 h 876"/>
                <a:gd name="T38" fmla="*/ 42 w 103"/>
                <a:gd name="T39" fmla="*/ 875 h 876"/>
                <a:gd name="T40" fmla="*/ 34 w 103"/>
                <a:gd name="T41" fmla="*/ 872 h 876"/>
                <a:gd name="T42" fmla="*/ 26 w 103"/>
                <a:gd name="T43" fmla="*/ 868 h 876"/>
                <a:gd name="T44" fmla="*/ 19 w 103"/>
                <a:gd name="T45" fmla="*/ 863 h 876"/>
                <a:gd name="T46" fmla="*/ 12 w 103"/>
                <a:gd name="T47" fmla="*/ 857 h 876"/>
                <a:gd name="T48" fmla="*/ 7 w 103"/>
                <a:gd name="T49" fmla="*/ 850 h 876"/>
                <a:gd name="T50" fmla="*/ 3 w 103"/>
                <a:gd name="T51" fmla="*/ 842 h 876"/>
                <a:gd name="T52" fmla="*/ 1 w 103"/>
                <a:gd name="T53" fmla="*/ 833 h 876"/>
                <a:gd name="T54" fmla="*/ 0 w 103"/>
                <a:gd name="T55" fmla="*/ 824 h 876"/>
                <a:gd name="T56" fmla="*/ 0 w 103"/>
                <a:gd name="T57" fmla="*/ 51 h 876"/>
                <a:gd name="T58" fmla="*/ 1 w 103"/>
                <a:gd name="T59" fmla="*/ 42 h 876"/>
                <a:gd name="T60" fmla="*/ 3 w 103"/>
                <a:gd name="T61" fmla="*/ 34 h 876"/>
                <a:gd name="T62" fmla="*/ 7 w 103"/>
                <a:gd name="T63" fmla="*/ 26 h 876"/>
                <a:gd name="T64" fmla="*/ 12 w 103"/>
                <a:gd name="T65" fmla="*/ 18 h 876"/>
                <a:gd name="T66" fmla="*/ 19 w 103"/>
                <a:gd name="T67" fmla="*/ 12 h 876"/>
                <a:gd name="T68" fmla="*/ 26 w 103"/>
                <a:gd name="T69" fmla="*/ 7 h 876"/>
                <a:gd name="T70" fmla="*/ 34 w 103"/>
                <a:gd name="T71" fmla="*/ 3 h 876"/>
                <a:gd name="T72" fmla="*/ 42 w 103"/>
                <a:gd name="T73" fmla="*/ 1 h 876"/>
                <a:gd name="T74" fmla="*/ 51 w 103"/>
                <a:gd name="T75" fmla="*/ 0 h 876"/>
                <a:gd name="T76" fmla="*/ 60 w 103"/>
                <a:gd name="T77" fmla="*/ 1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3" h="876">
                  <a:moveTo>
                    <a:pt x="60" y="1"/>
                  </a:moveTo>
                  <a:lnTo>
                    <a:pt x="69" y="3"/>
                  </a:lnTo>
                  <a:lnTo>
                    <a:pt x="77" y="7"/>
                  </a:lnTo>
                  <a:lnTo>
                    <a:pt x="84" y="12"/>
                  </a:lnTo>
                  <a:lnTo>
                    <a:pt x="90" y="18"/>
                  </a:lnTo>
                  <a:lnTo>
                    <a:pt x="95" y="26"/>
                  </a:lnTo>
                  <a:lnTo>
                    <a:pt x="99" y="34"/>
                  </a:lnTo>
                  <a:lnTo>
                    <a:pt x="101" y="42"/>
                  </a:lnTo>
                  <a:lnTo>
                    <a:pt x="102" y="51"/>
                  </a:lnTo>
                  <a:lnTo>
                    <a:pt x="102" y="824"/>
                  </a:lnTo>
                  <a:lnTo>
                    <a:pt x="101" y="833"/>
                  </a:lnTo>
                  <a:lnTo>
                    <a:pt x="99" y="842"/>
                  </a:lnTo>
                  <a:lnTo>
                    <a:pt x="95" y="850"/>
                  </a:lnTo>
                  <a:lnTo>
                    <a:pt x="90" y="857"/>
                  </a:lnTo>
                  <a:lnTo>
                    <a:pt x="84" y="863"/>
                  </a:lnTo>
                  <a:lnTo>
                    <a:pt x="77" y="868"/>
                  </a:lnTo>
                  <a:lnTo>
                    <a:pt x="69" y="872"/>
                  </a:lnTo>
                  <a:lnTo>
                    <a:pt x="60" y="875"/>
                  </a:lnTo>
                  <a:lnTo>
                    <a:pt x="51" y="875"/>
                  </a:lnTo>
                  <a:lnTo>
                    <a:pt x="42" y="875"/>
                  </a:lnTo>
                  <a:lnTo>
                    <a:pt x="34" y="872"/>
                  </a:lnTo>
                  <a:lnTo>
                    <a:pt x="26" y="868"/>
                  </a:lnTo>
                  <a:lnTo>
                    <a:pt x="19" y="863"/>
                  </a:lnTo>
                  <a:lnTo>
                    <a:pt x="12" y="857"/>
                  </a:lnTo>
                  <a:lnTo>
                    <a:pt x="7" y="850"/>
                  </a:lnTo>
                  <a:lnTo>
                    <a:pt x="3" y="842"/>
                  </a:lnTo>
                  <a:lnTo>
                    <a:pt x="1" y="833"/>
                  </a:lnTo>
                  <a:lnTo>
                    <a:pt x="0" y="824"/>
                  </a:lnTo>
                  <a:lnTo>
                    <a:pt x="0" y="51"/>
                  </a:lnTo>
                  <a:lnTo>
                    <a:pt x="1" y="42"/>
                  </a:lnTo>
                  <a:lnTo>
                    <a:pt x="3" y="34"/>
                  </a:lnTo>
                  <a:lnTo>
                    <a:pt x="7" y="26"/>
                  </a:lnTo>
                  <a:lnTo>
                    <a:pt x="12" y="18"/>
                  </a:lnTo>
                  <a:lnTo>
                    <a:pt x="19" y="12"/>
                  </a:lnTo>
                  <a:lnTo>
                    <a:pt x="26" y="7"/>
                  </a:lnTo>
                  <a:lnTo>
                    <a:pt x="34" y="3"/>
                  </a:lnTo>
                  <a:lnTo>
                    <a:pt x="42" y="1"/>
                  </a:lnTo>
                  <a:lnTo>
                    <a:pt x="51" y="0"/>
                  </a:lnTo>
                  <a:lnTo>
                    <a:pt x="60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10" name="Freeform 15">
              <a:extLst>
                <a:ext uri="{FF2B5EF4-FFF2-40B4-BE49-F238E27FC236}">
                  <a16:creationId xmlns:a16="http://schemas.microsoft.com/office/drawing/2014/main" id="{8C97F585-5DD2-3923-F442-CA317B64BD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8879" y="3399766"/>
              <a:ext cx="35758" cy="321818"/>
            </a:xfrm>
            <a:custGeom>
              <a:avLst/>
              <a:gdLst>
                <a:gd name="T0" fmla="*/ 59 w 103"/>
                <a:gd name="T1" fmla="*/ 1 h 876"/>
                <a:gd name="T2" fmla="*/ 68 w 103"/>
                <a:gd name="T3" fmla="*/ 3 h 876"/>
                <a:gd name="T4" fmla="*/ 76 w 103"/>
                <a:gd name="T5" fmla="*/ 7 h 876"/>
                <a:gd name="T6" fmla="*/ 83 w 103"/>
                <a:gd name="T7" fmla="*/ 12 h 876"/>
                <a:gd name="T8" fmla="*/ 90 w 103"/>
                <a:gd name="T9" fmla="*/ 18 h 876"/>
                <a:gd name="T10" fmla="*/ 95 w 103"/>
                <a:gd name="T11" fmla="*/ 26 h 876"/>
                <a:gd name="T12" fmla="*/ 98 w 103"/>
                <a:gd name="T13" fmla="*/ 34 h 876"/>
                <a:gd name="T14" fmla="*/ 101 w 103"/>
                <a:gd name="T15" fmla="*/ 42 h 876"/>
                <a:gd name="T16" fmla="*/ 102 w 103"/>
                <a:gd name="T17" fmla="*/ 51 h 876"/>
                <a:gd name="T18" fmla="*/ 102 w 103"/>
                <a:gd name="T19" fmla="*/ 824 h 876"/>
                <a:gd name="T20" fmla="*/ 101 w 103"/>
                <a:gd name="T21" fmla="*/ 833 h 876"/>
                <a:gd name="T22" fmla="*/ 98 w 103"/>
                <a:gd name="T23" fmla="*/ 842 h 876"/>
                <a:gd name="T24" fmla="*/ 95 w 103"/>
                <a:gd name="T25" fmla="*/ 850 h 876"/>
                <a:gd name="T26" fmla="*/ 90 w 103"/>
                <a:gd name="T27" fmla="*/ 857 h 876"/>
                <a:gd name="T28" fmla="*/ 83 w 103"/>
                <a:gd name="T29" fmla="*/ 863 h 876"/>
                <a:gd name="T30" fmla="*/ 76 w 103"/>
                <a:gd name="T31" fmla="*/ 868 h 876"/>
                <a:gd name="T32" fmla="*/ 68 w 103"/>
                <a:gd name="T33" fmla="*/ 872 h 876"/>
                <a:gd name="T34" fmla="*/ 59 w 103"/>
                <a:gd name="T35" fmla="*/ 875 h 876"/>
                <a:gd name="T36" fmla="*/ 51 w 103"/>
                <a:gd name="T37" fmla="*/ 875 h 876"/>
                <a:gd name="T38" fmla="*/ 42 w 103"/>
                <a:gd name="T39" fmla="*/ 875 h 876"/>
                <a:gd name="T40" fmla="*/ 33 w 103"/>
                <a:gd name="T41" fmla="*/ 872 h 876"/>
                <a:gd name="T42" fmla="*/ 25 w 103"/>
                <a:gd name="T43" fmla="*/ 868 h 876"/>
                <a:gd name="T44" fmla="*/ 18 w 103"/>
                <a:gd name="T45" fmla="*/ 863 h 876"/>
                <a:gd name="T46" fmla="*/ 12 w 103"/>
                <a:gd name="T47" fmla="*/ 857 h 876"/>
                <a:gd name="T48" fmla="*/ 7 w 103"/>
                <a:gd name="T49" fmla="*/ 850 h 876"/>
                <a:gd name="T50" fmla="*/ 3 w 103"/>
                <a:gd name="T51" fmla="*/ 842 h 876"/>
                <a:gd name="T52" fmla="*/ 0 w 103"/>
                <a:gd name="T53" fmla="*/ 833 h 876"/>
                <a:gd name="T54" fmla="*/ 0 w 103"/>
                <a:gd name="T55" fmla="*/ 824 h 876"/>
                <a:gd name="T56" fmla="*/ 0 w 103"/>
                <a:gd name="T57" fmla="*/ 51 h 876"/>
                <a:gd name="T58" fmla="*/ 0 w 103"/>
                <a:gd name="T59" fmla="*/ 42 h 876"/>
                <a:gd name="T60" fmla="*/ 3 w 103"/>
                <a:gd name="T61" fmla="*/ 34 h 876"/>
                <a:gd name="T62" fmla="*/ 7 w 103"/>
                <a:gd name="T63" fmla="*/ 26 h 876"/>
                <a:gd name="T64" fmla="*/ 12 w 103"/>
                <a:gd name="T65" fmla="*/ 18 h 876"/>
                <a:gd name="T66" fmla="*/ 18 w 103"/>
                <a:gd name="T67" fmla="*/ 12 h 876"/>
                <a:gd name="T68" fmla="*/ 25 w 103"/>
                <a:gd name="T69" fmla="*/ 7 h 876"/>
                <a:gd name="T70" fmla="*/ 33 w 103"/>
                <a:gd name="T71" fmla="*/ 3 h 876"/>
                <a:gd name="T72" fmla="*/ 42 w 103"/>
                <a:gd name="T73" fmla="*/ 1 h 876"/>
                <a:gd name="T74" fmla="*/ 51 w 103"/>
                <a:gd name="T75" fmla="*/ 0 h 876"/>
                <a:gd name="T76" fmla="*/ 59 w 103"/>
                <a:gd name="T77" fmla="*/ 1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3" h="876">
                  <a:moveTo>
                    <a:pt x="59" y="1"/>
                  </a:moveTo>
                  <a:lnTo>
                    <a:pt x="68" y="3"/>
                  </a:lnTo>
                  <a:lnTo>
                    <a:pt x="76" y="7"/>
                  </a:lnTo>
                  <a:lnTo>
                    <a:pt x="83" y="12"/>
                  </a:lnTo>
                  <a:lnTo>
                    <a:pt x="90" y="18"/>
                  </a:lnTo>
                  <a:lnTo>
                    <a:pt x="95" y="26"/>
                  </a:lnTo>
                  <a:lnTo>
                    <a:pt x="98" y="34"/>
                  </a:lnTo>
                  <a:lnTo>
                    <a:pt x="101" y="42"/>
                  </a:lnTo>
                  <a:lnTo>
                    <a:pt x="102" y="51"/>
                  </a:lnTo>
                  <a:lnTo>
                    <a:pt x="102" y="824"/>
                  </a:lnTo>
                  <a:lnTo>
                    <a:pt x="101" y="833"/>
                  </a:lnTo>
                  <a:lnTo>
                    <a:pt x="98" y="842"/>
                  </a:lnTo>
                  <a:lnTo>
                    <a:pt x="95" y="850"/>
                  </a:lnTo>
                  <a:lnTo>
                    <a:pt x="90" y="857"/>
                  </a:lnTo>
                  <a:lnTo>
                    <a:pt x="83" y="863"/>
                  </a:lnTo>
                  <a:lnTo>
                    <a:pt x="76" y="868"/>
                  </a:lnTo>
                  <a:lnTo>
                    <a:pt x="68" y="872"/>
                  </a:lnTo>
                  <a:lnTo>
                    <a:pt x="59" y="875"/>
                  </a:lnTo>
                  <a:lnTo>
                    <a:pt x="51" y="875"/>
                  </a:lnTo>
                  <a:lnTo>
                    <a:pt x="42" y="875"/>
                  </a:lnTo>
                  <a:lnTo>
                    <a:pt x="33" y="872"/>
                  </a:lnTo>
                  <a:lnTo>
                    <a:pt x="25" y="868"/>
                  </a:lnTo>
                  <a:lnTo>
                    <a:pt x="18" y="863"/>
                  </a:lnTo>
                  <a:lnTo>
                    <a:pt x="12" y="857"/>
                  </a:lnTo>
                  <a:lnTo>
                    <a:pt x="7" y="850"/>
                  </a:lnTo>
                  <a:lnTo>
                    <a:pt x="3" y="842"/>
                  </a:lnTo>
                  <a:lnTo>
                    <a:pt x="0" y="833"/>
                  </a:lnTo>
                  <a:lnTo>
                    <a:pt x="0" y="824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3" y="34"/>
                  </a:lnTo>
                  <a:lnTo>
                    <a:pt x="7" y="26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5" y="7"/>
                  </a:lnTo>
                  <a:lnTo>
                    <a:pt x="33" y="3"/>
                  </a:lnTo>
                  <a:lnTo>
                    <a:pt x="42" y="1"/>
                  </a:lnTo>
                  <a:lnTo>
                    <a:pt x="51" y="0"/>
                  </a:lnTo>
                  <a:lnTo>
                    <a:pt x="59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11" name="Freeform 16">
              <a:extLst>
                <a:ext uri="{FF2B5EF4-FFF2-40B4-BE49-F238E27FC236}">
                  <a16:creationId xmlns:a16="http://schemas.microsoft.com/office/drawing/2014/main" id="{73C4AC15-1245-AC82-DAF9-597CF78924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0725" y="3801226"/>
              <a:ext cx="35758" cy="45510"/>
            </a:xfrm>
            <a:custGeom>
              <a:avLst/>
              <a:gdLst>
                <a:gd name="T0" fmla="*/ 56 w 103"/>
                <a:gd name="T1" fmla="*/ 0 h 130"/>
                <a:gd name="T2" fmla="*/ 61 w 103"/>
                <a:gd name="T3" fmla="*/ 1 h 130"/>
                <a:gd name="T4" fmla="*/ 66 w 103"/>
                <a:gd name="T5" fmla="*/ 2 h 130"/>
                <a:gd name="T6" fmla="*/ 71 w 103"/>
                <a:gd name="T7" fmla="*/ 4 h 130"/>
                <a:gd name="T8" fmla="*/ 76 w 103"/>
                <a:gd name="T9" fmla="*/ 6 h 130"/>
                <a:gd name="T10" fmla="*/ 80 w 103"/>
                <a:gd name="T11" fmla="*/ 9 h 130"/>
                <a:gd name="T12" fmla="*/ 84 w 103"/>
                <a:gd name="T13" fmla="*/ 12 h 130"/>
                <a:gd name="T14" fmla="*/ 88 w 103"/>
                <a:gd name="T15" fmla="*/ 16 h 130"/>
                <a:gd name="T16" fmla="*/ 91 w 103"/>
                <a:gd name="T17" fmla="*/ 20 h 130"/>
                <a:gd name="T18" fmla="*/ 94 w 103"/>
                <a:gd name="T19" fmla="*/ 24 h 130"/>
                <a:gd name="T20" fmla="*/ 97 w 103"/>
                <a:gd name="T21" fmla="*/ 29 h 130"/>
                <a:gd name="T22" fmla="*/ 99 w 103"/>
                <a:gd name="T23" fmla="*/ 33 h 130"/>
                <a:gd name="T24" fmla="*/ 100 w 103"/>
                <a:gd name="T25" fmla="*/ 38 h 130"/>
                <a:gd name="T26" fmla="*/ 101 w 103"/>
                <a:gd name="T27" fmla="*/ 43 h 130"/>
                <a:gd name="T28" fmla="*/ 102 w 103"/>
                <a:gd name="T29" fmla="*/ 49 h 130"/>
                <a:gd name="T30" fmla="*/ 102 w 103"/>
                <a:gd name="T31" fmla="*/ 80 h 130"/>
                <a:gd name="T32" fmla="*/ 101 w 103"/>
                <a:gd name="T33" fmla="*/ 85 h 130"/>
                <a:gd name="T34" fmla="*/ 100 w 103"/>
                <a:gd name="T35" fmla="*/ 90 h 130"/>
                <a:gd name="T36" fmla="*/ 99 w 103"/>
                <a:gd name="T37" fmla="*/ 95 h 130"/>
                <a:gd name="T38" fmla="*/ 97 w 103"/>
                <a:gd name="T39" fmla="*/ 100 h 130"/>
                <a:gd name="T40" fmla="*/ 94 w 103"/>
                <a:gd name="T41" fmla="*/ 105 h 130"/>
                <a:gd name="T42" fmla="*/ 91 w 103"/>
                <a:gd name="T43" fmla="*/ 109 h 130"/>
                <a:gd name="T44" fmla="*/ 88 w 103"/>
                <a:gd name="T45" fmla="*/ 113 h 130"/>
                <a:gd name="T46" fmla="*/ 84 w 103"/>
                <a:gd name="T47" fmla="*/ 116 h 130"/>
                <a:gd name="T48" fmla="*/ 80 w 103"/>
                <a:gd name="T49" fmla="*/ 120 h 130"/>
                <a:gd name="T50" fmla="*/ 76 w 103"/>
                <a:gd name="T51" fmla="*/ 122 h 130"/>
                <a:gd name="T52" fmla="*/ 71 w 103"/>
                <a:gd name="T53" fmla="*/ 125 h 130"/>
                <a:gd name="T54" fmla="*/ 66 w 103"/>
                <a:gd name="T55" fmla="*/ 127 h 130"/>
                <a:gd name="T56" fmla="*/ 61 w 103"/>
                <a:gd name="T57" fmla="*/ 128 h 130"/>
                <a:gd name="T58" fmla="*/ 56 w 103"/>
                <a:gd name="T59" fmla="*/ 129 h 130"/>
                <a:gd name="T60" fmla="*/ 51 w 103"/>
                <a:gd name="T61" fmla="*/ 129 h 130"/>
                <a:gd name="T62" fmla="*/ 46 w 103"/>
                <a:gd name="T63" fmla="*/ 129 h 130"/>
                <a:gd name="T64" fmla="*/ 41 w 103"/>
                <a:gd name="T65" fmla="*/ 128 h 130"/>
                <a:gd name="T66" fmla="*/ 36 w 103"/>
                <a:gd name="T67" fmla="*/ 127 h 130"/>
                <a:gd name="T68" fmla="*/ 31 w 103"/>
                <a:gd name="T69" fmla="*/ 125 h 130"/>
                <a:gd name="T70" fmla="*/ 26 w 103"/>
                <a:gd name="T71" fmla="*/ 122 h 130"/>
                <a:gd name="T72" fmla="*/ 22 w 103"/>
                <a:gd name="T73" fmla="*/ 120 h 130"/>
                <a:gd name="T74" fmla="*/ 18 w 103"/>
                <a:gd name="T75" fmla="*/ 116 h 130"/>
                <a:gd name="T76" fmla="*/ 14 w 103"/>
                <a:gd name="T77" fmla="*/ 113 h 130"/>
                <a:gd name="T78" fmla="*/ 11 w 103"/>
                <a:gd name="T79" fmla="*/ 109 h 130"/>
                <a:gd name="T80" fmla="*/ 8 w 103"/>
                <a:gd name="T81" fmla="*/ 105 h 130"/>
                <a:gd name="T82" fmla="*/ 5 w 103"/>
                <a:gd name="T83" fmla="*/ 100 h 130"/>
                <a:gd name="T84" fmla="*/ 3 w 103"/>
                <a:gd name="T85" fmla="*/ 95 h 130"/>
                <a:gd name="T86" fmla="*/ 2 w 103"/>
                <a:gd name="T87" fmla="*/ 90 h 130"/>
                <a:gd name="T88" fmla="*/ 1 w 103"/>
                <a:gd name="T89" fmla="*/ 85 h 130"/>
                <a:gd name="T90" fmla="*/ 0 w 103"/>
                <a:gd name="T91" fmla="*/ 80 h 130"/>
                <a:gd name="T92" fmla="*/ 0 w 103"/>
                <a:gd name="T93" fmla="*/ 49 h 130"/>
                <a:gd name="T94" fmla="*/ 1 w 103"/>
                <a:gd name="T95" fmla="*/ 43 h 130"/>
                <a:gd name="T96" fmla="*/ 2 w 103"/>
                <a:gd name="T97" fmla="*/ 38 h 130"/>
                <a:gd name="T98" fmla="*/ 3 w 103"/>
                <a:gd name="T99" fmla="*/ 33 h 130"/>
                <a:gd name="T100" fmla="*/ 5 w 103"/>
                <a:gd name="T101" fmla="*/ 29 h 130"/>
                <a:gd name="T102" fmla="*/ 8 w 103"/>
                <a:gd name="T103" fmla="*/ 24 h 130"/>
                <a:gd name="T104" fmla="*/ 11 w 103"/>
                <a:gd name="T105" fmla="*/ 20 h 130"/>
                <a:gd name="T106" fmla="*/ 14 w 103"/>
                <a:gd name="T107" fmla="*/ 16 h 130"/>
                <a:gd name="T108" fmla="*/ 18 w 103"/>
                <a:gd name="T109" fmla="*/ 12 h 130"/>
                <a:gd name="T110" fmla="*/ 22 w 103"/>
                <a:gd name="T111" fmla="*/ 9 h 130"/>
                <a:gd name="T112" fmla="*/ 26 w 103"/>
                <a:gd name="T113" fmla="*/ 6 h 130"/>
                <a:gd name="T114" fmla="*/ 31 w 103"/>
                <a:gd name="T115" fmla="*/ 4 h 130"/>
                <a:gd name="T116" fmla="*/ 36 w 103"/>
                <a:gd name="T117" fmla="*/ 2 h 130"/>
                <a:gd name="T118" fmla="*/ 41 w 103"/>
                <a:gd name="T119" fmla="*/ 1 h 130"/>
                <a:gd name="T120" fmla="*/ 46 w 103"/>
                <a:gd name="T121" fmla="*/ 0 h 130"/>
                <a:gd name="T122" fmla="*/ 51 w 103"/>
                <a:gd name="T12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3" h="130">
                  <a:moveTo>
                    <a:pt x="52" y="0"/>
                  </a:moveTo>
                  <a:lnTo>
                    <a:pt x="52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6" y="0"/>
                  </a:lnTo>
                  <a:lnTo>
                    <a:pt x="57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9" y="0"/>
                  </a:lnTo>
                  <a:lnTo>
                    <a:pt x="60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2" y="1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4" y="2"/>
                  </a:lnTo>
                  <a:lnTo>
                    <a:pt x="65" y="2"/>
                  </a:lnTo>
                  <a:lnTo>
                    <a:pt x="66" y="2"/>
                  </a:lnTo>
                  <a:lnTo>
                    <a:pt x="66" y="2"/>
                  </a:lnTo>
                  <a:lnTo>
                    <a:pt x="67" y="2"/>
                  </a:lnTo>
                  <a:lnTo>
                    <a:pt x="68" y="3"/>
                  </a:lnTo>
                  <a:lnTo>
                    <a:pt x="68" y="3"/>
                  </a:lnTo>
                  <a:lnTo>
                    <a:pt x="69" y="3"/>
                  </a:lnTo>
                  <a:lnTo>
                    <a:pt x="70" y="3"/>
                  </a:lnTo>
                  <a:lnTo>
                    <a:pt x="70" y="4"/>
                  </a:lnTo>
                  <a:lnTo>
                    <a:pt x="71" y="4"/>
                  </a:lnTo>
                  <a:lnTo>
                    <a:pt x="72" y="4"/>
                  </a:lnTo>
                  <a:lnTo>
                    <a:pt x="72" y="5"/>
                  </a:lnTo>
                  <a:lnTo>
                    <a:pt x="73" y="5"/>
                  </a:lnTo>
                  <a:lnTo>
                    <a:pt x="74" y="5"/>
                  </a:lnTo>
                  <a:lnTo>
                    <a:pt x="74" y="6"/>
                  </a:lnTo>
                  <a:lnTo>
                    <a:pt x="75" y="6"/>
                  </a:lnTo>
                  <a:lnTo>
                    <a:pt x="76" y="6"/>
                  </a:lnTo>
                  <a:lnTo>
                    <a:pt x="76" y="7"/>
                  </a:lnTo>
                  <a:lnTo>
                    <a:pt x="77" y="7"/>
                  </a:lnTo>
                  <a:lnTo>
                    <a:pt x="78" y="7"/>
                  </a:lnTo>
                  <a:lnTo>
                    <a:pt x="78" y="8"/>
                  </a:lnTo>
                  <a:lnTo>
                    <a:pt x="79" y="8"/>
                  </a:lnTo>
                  <a:lnTo>
                    <a:pt x="80" y="9"/>
                  </a:lnTo>
                  <a:lnTo>
                    <a:pt x="80" y="9"/>
                  </a:lnTo>
                  <a:lnTo>
                    <a:pt x="81" y="9"/>
                  </a:lnTo>
                  <a:lnTo>
                    <a:pt x="81" y="10"/>
                  </a:lnTo>
                  <a:lnTo>
                    <a:pt x="82" y="10"/>
                  </a:lnTo>
                  <a:lnTo>
                    <a:pt x="83" y="11"/>
                  </a:lnTo>
                  <a:lnTo>
                    <a:pt x="83" y="11"/>
                  </a:lnTo>
                  <a:lnTo>
                    <a:pt x="84" y="12"/>
                  </a:lnTo>
                  <a:lnTo>
                    <a:pt x="84" y="12"/>
                  </a:lnTo>
                  <a:lnTo>
                    <a:pt x="85" y="13"/>
                  </a:lnTo>
                  <a:lnTo>
                    <a:pt x="85" y="13"/>
                  </a:lnTo>
                  <a:lnTo>
                    <a:pt x="86" y="14"/>
                  </a:lnTo>
                  <a:lnTo>
                    <a:pt x="86" y="14"/>
                  </a:lnTo>
                  <a:lnTo>
                    <a:pt x="87" y="15"/>
                  </a:lnTo>
                  <a:lnTo>
                    <a:pt x="87" y="15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89" y="17"/>
                  </a:lnTo>
                  <a:lnTo>
                    <a:pt x="89" y="17"/>
                  </a:lnTo>
                  <a:lnTo>
                    <a:pt x="90" y="18"/>
                  </a:lnTo>
                  <a:lnTo>
                    <a:pt x="90" y="19"/>
                  </a:lnTo>
                  <a:lnTo>
                    <a:pt x="91" y="19"/>
                  </a:lnTo>
                  <a:lnTo>
                    <a:pt x="91" y="20"/>
                  </a:lnTo>
                  <a:lnTo>
                    <a:pt x="92" y="20"/>
                  </a:lnTo>
                  <a:lnTo>
                    <a:pt x="92" y="21"/>
                  </a:lnTo>
                  <a:lnTo>
                    <a:pt x="93" y="22"/>
                  </a:lnTo>
                  <a:lnTo>
                    <a:pt x="93" y="22"/>
                  </a:lnTo>
                  <a:lnTo>
                    <a:pt x="93" y="23"/>
                  </a:lnTo>
                  <a:lnTo>
                    <a:pt x="94" y="23"/>
                  </a:lnTo>
                  <a:lnTo>
                    <a:pt x="94" y="24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95" y="26"/>
                  </a:lnTo>
                  <a:lnTo>
                    <a:pt x="96" y="27"/>
                  </a:lnTo>
                  <a:lnTo>
                    <a:pt x="96" y="27"/>
                  </a:lnTo>
                  <a:lnTo>
                    <a:pt x="96" y="28"/>
                  </a:lnTo>
                  <a:lnTo>
                    <a:pt x="97" y="29"/>
                  </a:lnTo>
                  <a:lnTo>
                    <a:pt x="97" y="29"/>
                  </a:lnTo>
                  <a:lnTo>
                    <a:pt x="97" y="30"/>
                  </a:lnTo>
                  <a:lnTo>
                    <a:pt x="98" y="31"/>
                  </a:lnTo>
                  <a:lnTo>
                    <a:pt x="98" y="31"/>
                  </a:lnTo>
                  <a:lnTo>
                    <a:pt x="98" y="32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4"/>
                  </a:lnTo>
                  <a:lnTo>
                    <a:pt x="99" y="35"/>
                  </a:lnTo>
                  <a:lnTo>
                    <a:pt x="99" y="35"/>
                  </a:lnTo>
                  <a:lnTo>
                    <a:pt x="100" y="36"/>
                  </a:lnTo>
                  <a:lnTo>
                    <a:pt x="100" y="37"/>
                  </a:lnTo>
                  <a:lnTo>
                    <a:pt x="100" y="38"/>
                  </a:lnTo>
                  <a:lnTo>
                    <a:pt x="100" y="38"/>
                  </a:lnTo>
                  <a:lnTo>
                    <a:pt x="100" y="39"/>
                  </a:lnTo>
                  <a:lnTo>
                    <a:pt x="101" y="40"/>
                  </a:lnTo>
                  <a:lnTo>
                    <a:pt x="101" y="40"/>
                  </a:lnTo>
                  <a:lnTo>
                    <a:pt x="101" y="41"/>
                  </a:lnTo>
                  <a:lnTo>
                    <a:pt x="101" y="42"/>
                  </a:lnTo>
                  <a:lnTo>
                    <a:pt x="101" y="43"/>
                  </a:lnTo>
                  <a:lnTo>
                    <a:pt x="101" y="43"/>
                  </a:lnTo>
                  <a:lnTo>
                    <a:pt x="101" y="44"/>
                  </a:lnTo>
                  <a:lnTo>
                    <a:pt x="102" y="45"/>
                  </a:lnTo>
                  <a:lnTo>
                    <a:pt x="102" y="46"/>
                  </a:lnTo>
                  <a:lnTo>
                    <a:pt x="102" y="46"/>
                  </a:lnTo>
                  <a:lnTo>
                    <a:pt x="102" y="47"/>
                  </a:lnTo>
                  <a:lnTo>
                    <a:pt x="102" y="48"/>
                  </a:lnTo>
                  <a:lnTo>
                    <a:pt x="102" y="49"/>
                  </a:lnTo>
                  <a:lnTo>
                    <a:pt x="102" y="49"/>
                  </a:lnTo>
                  <a:lnTo>
                    <a:pt x="102" y="50"/>
                  </a:lnTo>
                  <a:lnTo>
                    <a:pt x="102" y="51"/>
                  </a:lnTo>
                  <a:lnTo>
                    <a:pt x="102" y="78"/>
                  </a:lnTo>
                  <a:lnTo>
                    <a:pt x="102" y="79"/>
                  </a:lnTo>
                  <a:lnTo>
                    <a:pt x="102" y="79"/>
                  </a:lnTo>
                  <a:lnTo>
                    <a:pt x="102" y="80"/>
                  </a:lnTo>
                  <a:lnTo>
                    <a:pt x="102" y="81"/>
                  </a:lnTo>
                  <a:lnTo>
                    <a:pt x="102" y="82"/>
                  </a:lnTo>
                  <a:lnTo>
                    <a:pt x="102" y="82"/>
                  </a:lnTo>
                  <a:lnTo>
                    <a:pt x="102" y="83"/>
                  </a:lnTo>
                  <a:lnTo>
                    <a:pt x="102" y="84"/>
                  </a:lnTo>
                  <a:lnTo>
                    <a:pt x="101" y="85"/>
                  </a:lnTo>
                  <a:lnTo>
                    <a:pt x="101" y="85"/>
                  </a:lnTo>
                  <a:lnTo>
                    <a:pt x="101" y="86"/>
                  </a:lnTo>
                  <a:lnTo>
                    <a:pt x="101" y="87"/>
                  </a:lnTo>
                  <a:lnTo>
                    <a:pt x="101" y="88"/>
                  </a:lnTo>
                  <a:lnTo>
                    <a:pt x="101" y="88"/>
                  </a:lnTo>
                  <a:lnTo>
                    <a:pt x="101" y="89"/>
                  </a:lnTo>
                  <a:lnTo>
                    <a:pt x="100" y="90"/>
                  </a:lnTo>
                  <a:lnTo>
                    <a:pt x="100" y="90"/>
                  </a:lnTo>
                  <a:lnTo>
                    <a:pt x="100" y="91"/>
                  </a:lnTo>
                  <a:lnTo>
                    <a:pt x="100" y="92"/>
                  </a:lnTo>
                  <a:lnTo>
                    <a:pt x="100" y="93"/>
                  </a:lnTo>
                  <a:lnTo>
                    <a:pt x="99" y="93"/>
                  </a:lnTo>
                  <a:lnTo>
                    <a:pt x="99" y="94"/>
                  </a:lnTo>
                  <a:lnTo>
                    <a:pt x="99" y="95"/>
                  </a:lnTo>
                  <a:lnTo>
                    <a:pt x="99" y="95"/>
                  </a:lnTo>
                  <a:lnTo>
                    <a:pt x="99" y="96"/>
                  </a:lnTo>
                  <a:lnTo>
                    <a:pt x="98" y="97"/>
                  </a:lnTo>
                  <a:lnTo>
                    <a:pt x="98" y="97"/>
                  </a:lnTo>
                  <a:lnTo>
                    <a:pt x="98" y="98"/>
                  </a:lnTo>
                  <a:lnTo>
                    <a:pt x="97" y="99"/>
                  </a:lnTo>
                  <a:lnTo>
                    <a:pt x="97" y="99"/>
                  </a:lnTo>
                  <a:lnTo>
                    <a:pt x="97" y="100"/>
                  </a:lnTo>
                  <a:lnTo>
                    <a:pt x="96" y="101"/>
                  </a:lnTo>
                  <a:lnTo>
                    <a:pt x="96" y="101"/>
                  </a:lnTo>
                  <a:lnTo>
                    <a:pt x="96" y="102"/>
                  </a:lnTo>
                  <a:lnTo>
                    <a:pt x="95" y="103"/>
                  </a:lnTo>
                  <a:lnTo>
                    <a:pt x="95" y="103"/>
                  </a:lnTo>
                  <a:lnTo>
                    <a:pt x="95" y="104"/>
                  </a:lnTo>
                  <a:lnTo>
                    <a:pt x="94" y="105"/>
                  </a:lnTo>
                  <a:lnTo>
                    <a:pt x="94" y="105"/>
                  </a:lnTo>
                  <a:lnTo>
                    <a:pt x="93" y="106"/>
                  </a:lnTo>
                  <a:lnTo>
                    <a:pt x="93" y="107"/>
                  </a:lnTo>
                  <a:lnTo>
                    <a:pt x="93" y="107"/>
                  </a:lnTo>
                  <a:lnTo>
                    <a:pt x="92" y="108"/>
                  </a:lnTo>
                  <a:lnTo>
                    <a:pt x="92" y="108"/>
                  </a:lnTo>
                  <a:lnTo>
                    <a:pt x="91" y="109"/>
                  </a:lnTo>
                  <a:lnTo>
                    <a:pt x="91" y="110"/>
                  </a:lnTo>
                  <a:lnTo>
                    <a:pt x="90" y="110"/>
                  </a:lnTo>
                  <a:lnTo>
                    <a:pt x="90" y="111"/>
                  </a:lnTo>
                  <a:lnTo>
                    <a:pt x="89" y="111"/>
                  </a:lnTo>
                  <a:lnTo>
                    <a:pt x="89" y="112"/>
                  </a:lnTo>
                  <a:lnTo>
                    <a:pt x="88" y="112"/>
                  </a:lnTo>
                  <a:lnTo>
                    <a:pt x="88" y="113"/>
                  </a:lnTo>
                  <a:lnTo>
                    <a:pt x="87" y="113"/>
                  </a:lnTo>
                  <a:lnTo>
                    <a:pt x="87" y="114"/>
                  </a:lnTo>
                  <a:lnTo>
                    <a:pt x="86" y="114"/>
                  </a:lnTo>
                  <a:lnTo>
                    <a:pt x="86" y="115"/>
                  </a:lnTo>
                  <a:lnTo>
                    <a:pt x="85" y="115"/>
                  </a:lnTo>
                  <a:lnTo>
                    <a:pt x="85" y="116"/>
                  </a:lnTo>
                  <a:lnTo>
                    <a:pt x="84" y="116"/>
                  </a:lnTo>
                  <a:lnTo>
                    <a:pt x="84" y="117"/>
                  </a:lnTo>
                  <a:lnTo>
                    <a:pt x="83" y="117"/>
                  </a:lnTo>
                  <a:lnTo>
                    <a:pt x="83" y="118"/>
                  </a:lnTo>
                  <a:lnTo>
                    <a:pt x="82" y="118"/>
                  </a:lnTo>
                  <a:lnTo>
                    <a:pt x="81" y="119"/>
                  </a:lnTo>
                  <a:lnTo>
                    <a:pt x="81" y="119"/>
                  </a:lnTo>
                  <a:lnTo>
                    <a:pt x="80" y="120"/>
                  </a:lnTo>
                  <a:lnTo>
                    <a:pt x="80" y="120"/>
                  </a:lnTo>
                  <a:lnTo>
                    <a:pt x="79" y="120"/>
                  </a:lnTo>
                  <a:lnTo>
                    <a:pt x="78" y="121"/>
                  </a:lnTo>
                  <a:lnTo>
                    <a:pt x="78" y="121"/>
                  </a:lnTo>
                  <a:lnTo>
                    <a:pt x="77" y="122"/>
                  </a:lnTo>
                  <a:lnTo>
                    <a:pt x="76" y="122"/>
                  </a:lnTo>
                  <a:lnTo>
                    <a:pt x="76" y="122"/>
                  </a:lnTo>
                  <a:lnTo>
                    <a:pt x="75" y="123"/>
                  </a:lnTo>
                  <a:lnTo>
                    <a:pt x="74" y="123"/>
                  </a:lnTo>
                  <a:lnTo>
                    <a:pt x="74" y="123"/>
                  </a:lnTo>
                  <a:lnTo>
                    <a:pt x="73" y="124"/>
                  </a:lnTo>
                  <a:lnTo>
                    <a:pt x="72" y="124"/>
                  </a:lnTo>
                  <a:lnTo>
                    <a:pt x="72" y="124"/>
                  </a:lnTo>
                  <a:lnTo>
                    <a:pt x="71" y="125"/>
                  </a:lnTo>
                  <a:lnTo>
                    <a:pt x="70" y="125"/>
                  </a:lnTo>
                  <a:lnTo>
                    <a:pt x="70" y="125"/>
                  </a:lnTo>
                  <a:lnTo>
                    <a:pt x="69" y="126"/>
                  </a:lnTo>
                  <a:lnTo>
                    <a:pt x="68" y="126"/>
                  </a:lnTo>
                  <a:lnTo>
                    <a:pt x="68" y="126"/>
                  </a:lnTo>
                  <a:lnTo>
                    <a:pt x="67" y="126"/>
                  </a:lnTo>
                  <a:lnTo>
                    <a:pt x="66" y="127"/>
                  </a:lnTo>
                  <a:lnTo>
                    <a:pt x="66" y="127"/>
                  </a:lnTo>
                  <a:lnTo>
                    <a:pt x="65" y="127"/>
                  </a:lnTo>
                  <a:lnTo>
                    <a:pt x="64" y="127"/>
                  </a:lnTo>
                  <a:lnTo>
                    <a:pt x="63" y="127"/>
                  </a:lnTo>
                  <a:lnTo>
                    <a:pt x="63" y="128"/>
                  </a:lnTo>
                  <a:lnTo>
                    <a:pt x="62" y="128"/>
                  </a:lnTo>
                  <a:lnTo>
                    <a:pt x="61" y="128"/>
                  </a:lnTo>
                  <a:lnTo>
                    <a:pt x="61" y="128"/>
                  </a:lnTo>
                  <a:lnTo>
                    <a:pt x="60" y="128"/>
                  </a:lnTo>
                  <a:lnTo>
                    <a:pt x="59" y="128"/>
                  </a:lnTo>
                  <a:lnTo>
                    <a:pt x="58" y="128"/>
                  </a:lnTo>
                  <a:lnTo>
                    <a:pt x="58" y="128"/>
                  </a:lnTo>
                  <a:lnTo>
                    <a:pt x="57" y="129"/>
                  </a:lnTo>
                  <a:lnTo>
                    <a:pt x="56" y="129"/>
                  </a:lnTo>
                  <a:lnTo>
                    <a:pt x="55" y="129"/>
                  </a:lnTo>
                  <a:lnTo>
                    <a:pt x="55" y="129"/>
                  </a:lnTo>
                  <a:lnTo>
                    <a:pt x="54" y="129"/>
                  </a:lnTo>
                  <a:lnTo>
                    <a:pt x="53" y="129"/>
                  </a:lnTo>
                  <a:lnTo>
                    <a:pt x="52" y="129"/>
                  </a:lnTo>
                  <a:lnTo>
                    <a:pt x="52" y="129"/>
                  </a:lnTo>
                  <a:lnTo>
                    <a:pt x="51" y="129"/>
                  </a:lnTo>
                  <a:lnTo>
                    <a:pt x="50" y="129"/>
                  </a:lnTo>
                  <a:lnTo>
                    <a:pt x="49" y="129"/>
                  </a:lnTo>
                  <a:lnTo>
                    <a:pt x="49" y="129"/>
                  </a:lnTo>
                  <a:lnTo>
                    <a:pt x="48" y="129"/>
                  </a:lnTo>
                  <a:lnTo>
                    <a:pt x="47" y="129"/>
                  </a:lnTo>
                  <a:lnTo>
                    <a:pt x="46" y="129"/>
                  </a:lnTo>
                  <a:lnTo>
                    <a:pt x="46" y="129"/>
                  </a:lnTo>
                  <a:lnTo>
                    <a:pt x="45" y="129"/>
                  </a:lnTo>
                  <a:lnTo>
                    <a:pt x="44" y="128"/>
                  </a:lnTo>
                  <a:lnTo>
                    <a:pt x="44" y="128"/>
                  </a:lnTo>
                  <a:lnTo>
                    <a:pt x="43" y="128"/>
                  </a:lnTo>
                  <a:lnTo>
                    <a:pt x="42" y="128"/>
                  </a:lnTo>
                  <a:lnTo>
                    <a:pt x="41" y="128"/>
                  </a:lnTo>
                  <a:lnTo>
                    <a:pt x="41" y="128"/>
                  </a:lnTo>
                  <a:lnTo>
                    <a:pt x="40" y="128"/>
                  </a:lnTo>
                  <a:lnTo>
                    <a:pt x="39" y="128"/>
                  </a:lnTo>
                  <a:lnTo>
                    <a:pt x="38" y="127"/>
                  </a:lnTo>
                  <a:lnTo>
                    <a:pt x="38" y="127"/>
                  </a:lnTo>
                  <a:lnTo>
                    <a:pt x="37" y="127"/>
                  </a:lnTo>
                  <a:lnTo>
                    <a:pt x="36" y="127"/>
                  </a:lnTo>
                  <a:lnTo>
                    <a:pt x="36" y="127"/>
                  </a:lnTo>
                  <a:lnTo>
                    <a:pt x="35" y="126"/>
                  </a:lnTo>
                  <a:lnTo>
                    <a:pt x="34" y="126"/>
                  </a:lnTo>
                  <a:lnTo>
                    <a:pt x="34" y="126"/>
                  </a:lnTo>
                  <a:lnTo>
                    <a:pt x="33" y="126"/>
                  </a:lnTo>
                  <a:lnTo>
                    <a:pt x="32" y="125"/>
                  </a:lnTo>
                  <a:lnTo>
                    <a:pt x="31" y="125"/>
                  </a:lnTo>
                  <a:lnTo>
                    <a:pt x="31" y="125"/>
                  </a:lnTo>
                  <a:lnTo>
                    <a:pt x="30" y="124"/>
                  </a:lnTo>
                  <a:lnTo>
                    <a:pt x="29" y="124"/>
                  </a:lnTo>
                  <a:lnTo>
                    <a:pt x="29" y="124"/>
                  </a:lnTo>
                  <a:lnTo>
                    <a:pt x="28" y="123"/>
                  </a:lnTo>
                  <a:lnTo>
                    <a:pt x="27" y="123"/>
                  </a:lnTo>
                  <a:lnTo>
                    <a:pt x="27" y="123"/>
                  </a:lnTo>
                  <a:lnTo>
                    <a:pt x="26" y="122"/>
                  </a:lnTo>
                  <a:lnTo>
                    <a:pt x="25" y="122"/>
                  </a:lnTo>
                  <a:lnTo>
                    <a:pt x="25" y="122"/>
                  </a:lnTo>
                  <a:lnTo>
                    <a:pt x="24" y="121"/>
                  </a:lnTo>
                  <a:lnTo>
                    <a:pt x="24" y="121"/>
                  </a:lnTo>
                  <a:lnTo>
                    <a:pt x="23" y="120"/>
                  </a:lnTo>
                  <a:lnTo>
                    <a:pt x="22" y="120"/>
                  </a:lnTo>
                  <a:lnTo>
                    <a:pt x="22" y="120"/>
                  </a:lnTo>
                  <a:lnTo>
                    <a:pt x="21" y="119"/>
                  </a:lnTo>
                  <a:lnTo>
                    <a:pt x="21" y="119"/>
                  </a:lnTo>
                  <a:lnTo>
                    <a:pt x="20" y="118"/>
                  </a:lnTo>
                  <a:lnTo>
                    <a:pt x="19" y="118"/>
                  </a:lnTo>
                  <a:lnTo>
                    <a:pt x="19" y="117"/>
                  </a:lnTo>
                  <a:lnTo>
                    <a:pt x="18" y="117"/>
                  </a:lnTo>
                  <a:lnTo>
                    <a:pt x="18" y="116"/>
                  </a:lnTo>
                  <a:lnTo>
                    <a:pt x="17" y="116"/>
                  </a:lnTo>
                  <a:lnTo>
                    <a:pt x="17" y="115"/>
                  </a:lnTo>
                  <a:lnTo>
                    <a:pt x="16" y="115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4" y="113"/>
                  </a:lnTo>
                  <a:lnTo>
                    <a:pt x="14" y="113"/>
                  </a:lnTo>
                  <a:lnTo>
                    <a:pt x="13" y="112"/>
                  </a:lnTo>
                  <a:lnTo>
                    <a:pt x="13" y="112"/>
                  </a:lnTo>
                  <a:lnTo>
                    <a:pt x="12" y="111"/>
                  </a:lnTo>
                  <a:lnTo>
                    <a:pt x="12" y="111"/>
                  </a:lnTo>
                  <a:lnTo>
                    <a:pt x="11" y="110"/>
                  </a:lnTo>
                  <a:lnTo>
                    <a:pt x="11" y="110"/>
                  </a:lnTo>
                  <a:lnTo>
                    <a:pt x="11" y="109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9" y="107"/>
                  </a:lnTo>
                  <a:lnTo>
                    <a:pt x="9" y="107"/>
                  </a:lnTo>
                  <a:lnTo>
                    <a:pt x="8" y="106"/>
                  </a:lnTo>
                  <a:lnTo>
                    <a:pt x="8" y="105"/>
                  </a:lnTo>
                  <a:lnTo>
                    <a:pt x="8" y="105"/>
                  </a:lnTo>
                  <a:lnTo>
                    <a:pt x="7" y="104"/>
                  </a:lnTo>
                  <a:lnTo>
                    <a:pt x="7" y="103"/>
                  </a:lnTo>
                  <a:lnTo>
                    <a:pt x="6" y="103"/>
                  </a:lnTo>
                  <a:lnTo>
                    <a:pt x="6" y="102"/>
                  </a:lnTo>
                  <a:lnTo>
                    <a:pt x="6" y="101"/>
                  </a:lnTo>
                  <a:lnTo>
                    <a:pt x="5" y="101"/>
                  </a:lnTo>
                  <a:lnTo>
                    <a:pt x="5" y="100"/>
                  </a:lnTo>
                  <a:lnTo>
                    <a:pt x="5" y="99"/>
                  </a:lnTo>
                  <a:lnTo>
                    <a:pt x="4" y="99"/>
                  </a:lnTo>
                  <a:lnTo>
                    <a:pt x="4" y="98"/>
                  </a:lnTo>
                  <a:lnTo>
                    <a:pt x="4" y="97"/>
                  </a:lnTo>
                  <a:lnTo>
                    <a:pt x="4" y="97"/>
                  </a:lnTo>
                  <a:lnTo>
                    <a:pt x="3" y="96"/>
                  </a:lnTo>
                  <a:lnTo>
                    <a:pt x="3" y="95"/>
                  </a:lnTo>
                  <a:lnTo>
                    <a:pt x="3" y="95"/>
                  </a:lnTo>
                  <a:lnTo>
                    <a:pt x="3" y="94"/>
                  </a:lnTo>
                  <a:lnTo>
                    <a:pt x="2" y="93"/>
                  </a:lnTo>
                  <a:lnTo>
                    <a:pt x="2" y="93"/>
                  </a:lnTo>
                  <a:lnTo>
                    <a:pt x="2" y="92"/>
                  </a:lnTo>
                  <a:lnTo>
                    <a:pt x="2" y="91"/>
                  </a:lnTo>
                  <a:lnTo>
                    <a:pt x="2" y="90"/>
                  </a:lnTo>
                  <a:lnTo>
                    <a:pt x="1" y="90"/>
                  </a:lnTo>
                  <a:lnTo>
                    <a:pt x="1" y="89"/>
                  </a:lnTo>
                  <a:lnTo>
                    <a:pt x="1" y="88"/>
                  </a:lnTo>
                  <a:lnTo>
                    <a:pt x="1" y="88"/>
                  </a:lnTo>
                  <a:lnTo>
                    <a:pt x="1" y="87"/>
                  </a:lnTo>
                  <a:lnTo>
                    <a:pt x="1" y="86"/>
                  </a:lnTo>
                  <a:lnTo>
                    <a:pt x="1" y="85"/>
                  </a:lnTo>
                  <a:lnTo>
                    <a:pt x="0" y="85"/>
                  </a:lnTo>
                  <a:lnTo>
                    <a:pt x="0" y="84"/>
                  </a:lnTo>
                  <a:lnTo>
                    <a:pt x="0" y="83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81"/>
                  </a:lnTo>
                  <a:lnTo>
                    <a:pt x="0" y="80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78"/>
                  </a:lnTo>
                  <a:lnTo>
                    <a:pt x="0" y="51"/>
                  </a:lnTo>
                  <a:lnTo>
                    <a:pt x="0" y="50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" y="42"/>
                  </a:lnTo>
                  <a:lnTo>
                    <a:pt x="1" y="41"/>
                  </a:lnTo>
                  <a:lnTo>
                    <a:pt x="1" y="40"/>
                  </a:lnTo>
                  <a:lnTo>
                    <a:pt x="1" y="40"/>
                  </a:lnTo>
                  <a:lnTo>
                    <a:pt x="1" y="39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7"/>
                  </a:lnTo>
                  <a:lnTo>
                    <a:pt x="2" y="36"/>
                  </a:lnTo>
                  <a:lnTo>
                    <a:pt x="2" y="35"/>
                  </a:lnTo>
                  <a:lnTo>
                    <a:pt x="3" y="35"/>
                  </a:lnTo>
                  <a:lnTo>
                    <a:pt x="3" y="34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4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4" y="30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5" y="28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8" y="24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10" y="21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2" y="18"/>
                  </a:lnTo>
                  <a:lnTo>
                    <a:pt x="12" y="17"/>
                  </a:lnTo>
                  <a:lnTo>
                    <a:pt x="13" y="17"/>
                  </a:lnTo>
                  <a:lnTo>
                    <a:pt x="13" y="16"/>
                  </a:lnTo>
                  <a:lnTo>
                    <a:pt x="14" y="16"/>
                  </a:lnTo>
                  <a:lnTo>
                    <a:pt x="14" y="15"/>
                  </a:lnTo>
                  <a:lnTo>
                    <a:pt x="15" y="15"/>
                  </a:lnTo>
                  <a:lnTo>
                    <a:pt x="15" y="14"/>
                  </a:lnTo>
                  <a:lnTo>
                    <a:pt x="16" y="14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20" y="10"/>
                  </a:lnTo>
                  <a:lnTo>
                    <a:pt x="21" y="10"/>
                  </a:lnTo>
                  <a:lnTo>
                    <a:pt x="21" y="9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3" y="8"/>
                  </a:lnTo>
                  <a:lnTo>
                    <a:pt x="24" y="8"/>
                  </a:lnTo>
                  <a:lnTo>
                    <a:pt x="24" y="7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6" y="6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8" y="5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30" y="4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5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7" y="2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39" y="1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2" y="1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2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12" name="Freeform 17">
              <a:extLst>
                <a:ext uri="{FF2B5EF4-FFF2-40B4-BE49-F238E27FC236}">
                  <a16:creationId xmlns:a16="http://schemas.microsoft.com/office/drawing/2014/main" id="{8585164B-3FBF-8194-79CB-E136C303E1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3700" y="3801226"/>
              <a:ext cx="35758" cy="45510"/>
            </a:xfrm>
            <a:custGeom>
              <a:avLst/>
              <a:gdLst>
                <a:gd name="T0" fmla="*/ 56 w 103"/>
                <a:gd name="T1" fmla="*/ 0 h 130"/>
                <a:gd name="T2" fmla="*/ 61 w 103"/>
                <a:gd name="T3" fmla="*/ 1 h 130"/>
                <a:gd name="T4" fmla="*/ 66 w 103"/>
                <a:gd name="T5" fmla="*/ 2 h 130"/>
                <a:gd name="T6" fmla="*/ 71 w 103"/>
                <a:gd name="T7" fmla="*/ 4 h 130"/>
                <a:gd name="T8" fmla="*/ 76 w 103"/>
                <a:gd name="T9" fmla="*/ 6 h 130"/>
                <a:gd name="T10" fmla="*/ 80 w 103"/>
                <a:gd name="T11" fmla="*/ 9 h 130"/>
                <a:gd name="T12" fmla="*/ 84 w 103"/>
                <a:gd name="T13" fmla="*/ 12 h 130"/>
                <a:gd name="T14" fmla="*/ 88 w 103"/>
                <a:gd name="T15" fmla="*/ 16 h 130"/>
                <a:gd name="T16" fmla="*/ 91 w 103"/>
                <a:gd name="T17" fmla="*/ 20 h 130"/>
                <a:gd name="T18" fmla="*/ 94 w 103"/>
                <a:gd name="T19" fmla="*/ 24 h 130"/>
                <a:gd name="T20" fmla="*/ 97 w 103"/>
                <a:gd name="T21" fmla="*/ 29 h 130"/>
                <a:gd name="T22" fmla="*/ 99 w 103"/>
                <a:gd name="T23" fmla="*/ 33 h 130"/>
                <a:gd name="T24" fmla="*/ 100 w 103"/>
                <a:gd name="T25" fmla="*/ 38 h 130"/>
                <a:gd name="T26" fmla="*/ 101 w 103"/>
                <a:gd name="T27" fmla="*/ 43 h 130"/>
                <a:gd name="T28" fmla="*/ 102 w 103"/>
                <a:gd name="T29" fmla="*/ 49 h 130"/>
                <a:gd name="T30" fmla="*/ 102 w 103"/>
                <a:gd name="T31" fmla="*/ 80 h 130"/>
                <a:gd name="T32" fmla="*/ 101 w 103"/>
                <a:gd name="T33" fmla="*/ 85 h 130"/>
                <a:gd name="T34" fmla="*/ 100 w 103"/>
                <a:gd name="T35" fmla="*/ 90 h 130"/>
                <a:gd name="T36" fmla="*/ 99 w 103"/>
                <a:gd name="T37" fmla="*/ 95 h 130"/>
                <a:gd name="T38" fmla="*/ 97 w 103"/>
                <a:gd name="T39" fmla="*/ 100 h 130"/>
                <a:gd name="T40" fmla="*/ 94 w 103"/>
                <a:gd name="T41" fmla="*/ 105 h 130"/>
                <a:gd name="T42" fmla="*/ 91 w 103"/>
                <a:gd name="T43" fmla="*/ 109 h 130"/>
                <a:gd name="T44" fmla="*/ 88 w 103"/>
                <a:gd name="T45" fmla="*/ 113 h 130"/>
                <a:gd name="T46" fmla="*/ 84 w 103"/>
                <a:gd name="T47" fmla="*/ 116 h 130"/>
                <a:gd name="T48" fmla="*/ 80 w 103"/>
                <a:gd name="T49" fmla="*/ 120 h 130"/>
                <a:gd name="T50" fmla="*/ 76 w 103"/>
                <a:gd name="T51" fmla="*/ 122 h 130"/>
                <a:gd name="T52" fmla="*/ 71 w 103"/>
                <a:gd name="T53" fmla="*/ 125 h 130"/>
                <a:gd name="T54" fmla="*/ 66 w 103"/>
                <a:gd name="T55" fmla="*/ 127 h 130"/>
                <a:gd name="T56" fmla="*/ 61 w 103"/>
                <a:gd name="T57" fmla="*/ 128 h 130"/>
                <a:gd name="T58" fmla="*/ 56 w 103"/>
                <a:gd name="T59" fmla="*/ 129 h 130"/>
                <a:gd name="T60" fmla="*/ 51 w 103"/>
                <a:gd name="T61" fmla="*/ 129 h 130"/>
                <a:gd name="T62" fmla="*/ 46 w 103"/>
                <a:gd name="T63" fmla="*/ 129 h 130"/>
                <a:gd name="T64" fmla="*/ 41 w 103"/>
                <a:gd name="T65" fmla="*/ 128 h 130"/>
                <a:gd name="T66" fmla="*/ 36 w 103"/>
                <a:gd name="T67" fmla="*/ 127 h 130"/>
                <a:gd name="T68" fmla="*/ 31 w 103"/>
                <a:gd name="T69" fmla="*/ 125 h 130"/>
                <a:gd name="T70" fmla="*/ 26 w 103"/>
                <a:gd name="T71" fmla="*/ 122 h 130"/>
                <a:gd name="T72" fmla="*/ 22 w 103"/>
                <a:gd name="T73" fmla="*/ 120 h 130"/>
                <a:gd name="T74" fmla="*/ 18 w 103"/>
                <a:gd name="T75" fmla="*/ 116 h 130"/>
                <a:gd name="T76" fmla="*/ 14 w 103"/>
                <a:gd name="T77" fmla="*/ 113 h 130"/>
                <a:gd name="T78" fmla="*/ 11 w 103"/>
                <a:gd name="T79" fmla="*/ 109 h 130"/>
                <a:gd name="T80" fmla="*/ 8 w 103"/>
                <a:gd name="T81" fmla="*/ 105 h 130"/>
                <a:gd name="T82" fmla="*/ 5 w 103"/>
                <a:gd name="T83" fmla="*/ 100 h 130"/>
                <a:gd name="T84" fmla="*/ 3 w 103"/>
                <a:gd name="T85" fmla="*/ 95 h 130"/>
                <a:gd name="T86" fmla="*/ 2 w 103"/>
                <a:gd name="T87" fmla="*/ 90 h 130"/>
                <a:gd name="T88" fmla="*/ 1 w 103"/>
                <a:gd name="T89" fmla="*/ 85 h 130"/>
                <a:gd name="T90" fmla="*/ 0 w 103"/>
                <a:gd name="T91" fmla="*/ 80 h 130"/>
                <a:gd name="T92" fmla="*/ 0 w 103"/>
                <a:gd name="T93" fmla="*/ 49 h 130"/>
                <a:gd name="T94" fmla="*/ 1 w 103"/>
                <a:gd name="T95" fmla="*/ 43 h 130"/>
                <a:gd name="T96" fmla="*/ 2 w 103"/>
                <a:gd name="T97" fmla="*/ 38 h 130"/>
                <a:gd name="T98" fmla="*/ 3 w 103"/>
                <a:gd name="T99" fmla="*/ 33 h 130"/>
                <a:gd name="T100" fmla="*/ 5 w 103"/>
                <a:gd name="T101" fmla="*/ 29 h 130"/>
                <a:gd name="T102" fmla="*/ 8 w 103"/>
                <a:gd name="T103" fmla="*/ 24 h 130"/>
                <a:gd name="T104" fmla="*/ 11 w 103"/>
                <a:gd name="T105" fmla="*/ 20 h 130"/>
                <a:gd name="T106" fmla="*/ 14 w 103"/>
                <a:gd name="T107" fmla="*/ 16 h 130"/>
                <a:gd name="T108" fmla="*/ 18 w 103"/>
                <a:gd name="T109" fmla="*/ 12 h 130"/>
                <a:gd name="T110" fmla="*/ 22 w 103"/>
                <a:gd name="T111" fmla="*/ 9 h 130"/>
                <a:gd name="T112" fmla="*/ 26 w 103"/>
                <a:gd name="T113" fmla="*/ 6 h 130"/>
                <a:gd name="T114" fmla="*/ 31 w 103"/>
                <a:gd name="T115" fmla="*/ 4 h 130"/>
                <a:gd name="T116" fmla="*/ 36 w 103"/>
                <a:gd name="T117" fmla="*/ 2 h 130"/>
                <a:gd name="T118" fmla="*/ 41 w 103"/>
                <a:gd name="T119" fmla="*/ 1 h 130"/>
                <a:gd name="T120" fmla="*/ 46 w 103"/>
                <a:gd name="T121" fmla="*/ 0 h 130"/>
                <a:gd name="T122" fmla="*/ 51 w 103"/>
                <a:gd name="T12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3" h="130">
                  <a:moveTo>
                    <a:pt x="52" y="0"/>
                  </a:moveTo>
                  <a:lnTo>
                    <a:pt x="52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6" y="0"/>
                  </a:lnTo>
                  <a:lnTo>
                    <a:pt x="57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9" y="0"/>
                  </a:lnTo>
                  <a:lnTo>
                    <a:pt x="60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2" y="1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4" y="2"/>
                  </a:lnTo>
                  <a:lnTo>
                    <a:pt x="65" y="2"/>
                  </a:lnTo>
                  <a:lnTo>
                    <a:pt x="66" y="2"/>
                  </a:lnTo>
                  <a:lnTo>
                    <a:pt x="66" y="2"/>
                  </a:lnTo>
                  <a:lnTo>
                    <a:pt x="67" y="2"/>
                  </a:lnTo>
                  <a:lnTo>
                    <a:pt x="68" y="3"/>
                  </a:lnTo>
                  <a:lnTo>
                    <a:pt x="68" y="3"/>
                  </a:lnTo>
                  <a:lnTo>
                    <a:pt x="69" y="3"/>
                  </a:lnTo>
                  <a:lnTo>
                    <a:pt x="70" y="3"/>
                  </a:lnTo>
                  <a:lnTo>
                    <a:pt x="70" y="4"/>
                  </a:lnTo>
                  <a:lnTo>
                    <a:pt x="71" y="4"/>
                  </a:lnTo>
                  <a:lnTo>
                    <a:pt x="72" y="4"/>
                  </a:lnTo>
                  <a:lnTo>
                    <a:pt x="72" y="5"/>
                  </a:lnTo>
                  <a:lnTo>
                    <a:pt x="73" y="5"/>
                  </a:lnTo>
                  <a:lnTo>
                    <a:pt x="74" y="5"/>
                  </a:lnTo>
                  <a:lnTo>
                    <a:pt x="74" y="6"/>
                  </a:lnTo>
                  <a:lnTo>
                    <a:pt x="75" y="6"/>
                  </a:lnTo>
                  <a:lnTo>
                    <a:pt x="76" y="6"/>
                  </a:lnTo>
                  <a:lnTo>
                    <a:pt x="76" y="7"/>
                  </a:lnTo>
                  <a:lnTo>
                    <a:pt x="77" y="7"/>
                  </a:lnTo>
                  <a:lnTo>
                    <a:pt x="78" y="7"/>
                  </a:lnTo>
                  <a:lnTo>
                    <a:pt x="78" y="8"/>
                  </a:lnTo>
                  <a:lnTo>
                    <a:pt x="79" y="8"/>
                  </a:lnTo>
                  <a:lnTo>
                    <a:pt x="80" y="9"/>
                  </a:lnTo>
                  <a:lnTo>
                    <a:pt x="80" y="9"/>
                  </a:lnTo>
                  <a:lnTo>
                    <a:pt x="81" y="9"/>
                  </a:lnTo>
                  <a:lnTo>
                    <a:pt x="81" y="10"/>
                  </a:lnTo>
                  <a:lnTo>
                    <a:pt x="82" y="10"/>
                  </a:lnTo>
                  <a:lnTo>
                    <a:pt x="83" y="11"/>
                  </a:lnTo>
                  <a:lnTo>
                    <a:pt x="83" y="11"/>
                  </a:lnTo>
                  <a:lnTo>
                    <a:pt x="84" y="12"/>
                  </a:lnTo>
                  <a:lnTo>
                    <a:pt x="84" y="12"/>
                  </a:lnTo>
                  <a:lnTo>
                    <a:pt x="85" y="13"/>
                  </a:lnTo>
                  <a:lnTo>
                    <a:pt x="85" y="13"/>
                  </a:lnTo>
                  <a:lnTo>
                    <a:pt x="86" y="14"/>
                  </a:lnTo>
                  <a:lnTo>
                    <a:pt x="86" y="14"/>
                  </a:lnTo>
                  <a:lnTo>
                    <a:pt x="87" y="15"/>
                  </a:lnTo>
                  <a:lnTo>
                    <a:pt x="87" y="15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89" y="17"/>
                  </a:lnTo>
                  <a:lnTo>
                    <a:pt x="89" y="17"/>
                  </a:lnTo>
                  <a:lnTo>
                    <a:pt x="90" y="18"/>
                  </a:lnTo>
                  <a:lnTo>
                    <a:pt x="90" y="19"/>
                  </a:lnTo>
                  <a:lnTo>
                    <a:pt x="91" y="19"/>
                  </a:lnTo>
                  <a:lnTo>
                    <a:pt x="91" y="20"/>
                  </a:lnTo>
                  <a:lnTo>
                    <a:pt x="92" y="20"/>
                  </a:lnTo>
                  <a:lnTo>
                    <a:pt x="92" y="21"/>
                  </a:lnTo>
                  <a:lnTo>
                    <a:pt x="93" y="22"/>
                  </a:lnTo>
                  <a:lnTo>
                    <a:pt x="93" y="22"/>
                  </a:lnTo>
                  <a:lnTo>
                    <a:pt x="93" y="23"/>
                  </a:lnTo>
                  <a:lnTo>
                    <a:pt x="94" y="23"/>
                  </a:lnTo>
                  <a:lnTo>
                    <a:pt x="94" y="24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95" y="26"/>
                  </a:lnTo>
                  <a:lnTo>
                    <a:pt x="96" y="27"/>
                  </a:lnTo>
                  <a:lnTo>
                    <a:pt x="96" y="27"/>
                  </a:lnTo>
                  <a:lnTo>
                    <a:pt x="96" y="28"/>
                  </a:lnTo>
                  <a:lnTo>
                    <a:pt x="97" y="29"/>
                  </a:lnTo>
                  <a:lnTo>
                    <a:pt x="97" y="29"/>
                  </a:lnTo>
                  <a:lnTo>
                    <a:pt x="97" y="30"/>
                  </a:lnTo>
                  <a:lnTo>
                    <a:pt x="98" y="31"/>
                  </a:lnTo>
                  <a:lnTo>
                    <a:pt x="98" y="31"/>
                  </a:lnTo>
                  <a:lnTo>
                    <a:pt x="98" y="32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4"/>
                  </a:lnTo>
                  <a:lnTo>
                    <a:pt x="99" y="35"/>
                  </a:lnTo>
                  <a:lnTo>
                    <a:pt x="100" y="35"/>
                  </a:lnTo>
                  <a:lnTo>
                    <a:pt x="100" y="36"/>
                  </a:lnTo>
                  <a:lnTo>
                    <a:pt x="100" y="37"/>
                  </a:lnTo>
                  <a:lnTo>
                    <a:pt x="100" y="38"/>
                  </a:lnTo>
                  <a:lnTo>
                    <a:pt x="100" y="38"/>
                  </a:lnTo>
                  <a:lnTo>
                    <a:pt x="101" y="39"/>
                  </a:lnTo>
                  <a:lnTo>
                    <a:pt x="101" y="40"/>
                  </a:lnTo>
                  <a:lnTo>
                    <a:pt x="101" y="40"/>
                  </a:lnTo>
                  <a:lnTo>
                    <a:pt x="101" y="41"/>
                  </a:lnTo>
                  <a:lnTo>
                    <a:pt x="101" y="42"/>
                  </a:lnTo>
                  <a:lnTo>
                    <a:pt x="101" y="43"/>
                  </a:lnTo>
                  <a:lnTo>
                    <a:pt x="101" y="43"/>
                  </a:lnTo>
                  <a:lnTo>
                    <a:pt x="101" y="44"/>
                  </a:lnTo>
                  <a:lnTo>
                    <a:pt x="102" y="45"/>
                  </a:lnTo>
                  <a:lnTo>
                    <a:pt x="102" y="46"/>
                  </a:lnTo>
                  <a:lnTo>
                    <a:pt x="102" y="46"/>
                  </a:lnTo>
                  <a:lnTo>
                    <a:pt x="102" y="47"/>
                  </a:lnTo>
                  <a:lnTo>
                    <a:pt x="102" y="48"/>
                  </a:lnTo>
                  <a:lnTo>
                    <a:pt x="102" y="49"/>
                  </a:lnTo>
                  <a:lnTo>
                    <a:pt x="102" y="49"/>
                  </a:lnTo>
                  <a:lnTo>
                    <a:pt x="102" y="50"/>
                  </a:lnTo>
                  <a:lnTo>
                    <a:pt x="102" y="51"/>
                  </a:lnTo>
                  <a:lnTo>
                    <a:pt x="102" y="78"/>
                  </a:lnTo>
                  <a:lnTo>
                    <a:pt x="102" y="79"/>
                  </a:lnTo>
                  <a:lnTo>
                    <a:pt x="102" y="79"/>
                  </a:lnTo>
                  <a:lnTo>
                    <a:pt x="102" y="80"/>
                  </a:lnTo>
                  <a:lnTo>
                    <a:pt x="102" y="81"/>
                  </a:lnTo>
                  <a:lnTo>
                    <a:pt x="102" y="82"/>
                  </a:lnTo>
                  <a:lnTo>
                    <a:pt x="102" y="82"/>
                  </a:lnTo>
                  <a:lnTo>
                    <a:pt x="102" y="83"/>
                  </a:lnTo>
                  <a:lnTo>
                    <a:pt x="102" y="84"/>
                  </a:lnTo>
                  <a:lnTo>
                    <a:pt x="101" y="85"/>
                  </a:lnTo>
                  <a:lnTo>
                    <a:pt x="101" y="85"/>
                  </a:lnTo>
                  <a:lnTo>
                    <a:pt x="101" y="86"/>
                  </a:lnTo>
                  <a:lnTo>
                    <a:pt x="101" y="87"/>
                  </a:lnTo>
                  <a:lnTo>
                    <a:pt x="101" y="88"/>
                  </a:lnTo>
                  <a:lnTo>
                    <a:pt x="101" y="88"/>
                  </a:lnTo>
                  <a:lnTo>
                    <a:pt x="101" y="89"/>
                  </a:lnTo>
                  <a:lnTo>
                    <a:pt x="101" y="90"/>
                  </a:lnTo>
                  <a:lnTo>
                    <a:pt x="100" y="90"/>
                  </a:lnTo>
                  <a:lnTo>
                    <a:pt x="100" y="91"/>
                  </a:lnTo>
                  <a:lnTo>
                    <a:pt x="100" y="92"/>
                  </a:lnTo>
                  <a:lnTo>
                    <a:pt x="100" y="93"/>
                  </a:lnTo>
                  <a:lnTo>
                    <a:pt x="100" y="93"/>
                  </a:lnTo>
                  <a:lnTo>
                    <a:pt x="99" y="94"/>
                  </a:lnTo>
                  <a:lnTo>
                    <a:pt x="99" y="95"/>
                  </a:lnTo>
                  <a:lnTo>
                    <a:pt x="99" y="95"/>
                  </a:lnTo>
                  <a:lnTo>
                    <a:pt x="99" y="96"/>
                  </a:lnTo>
                  <a:lnTo>
                    <a:pt x="98" y="97"/>
                  </a:lnTo>
                  <a:lnTo>
                    <a:pt x="98" y="97"/>
                  </a:lnTo>
                  <a:lnTo>
                    <a:pt x="98" y="98"/>
                  </a:lnTo>
                  <a:lnTo>
                    <a:pt x="97" y="99"/>
                  </a:lnTo>
                  <a:lnTo>
                    <a:pt x="97" y="99"/>
                  </a:lnTo>
                  <a:lnTo>
                    <a:pt x="97" y="100"/>
                  </a:lnTo>
                  <a:lnTo>
                    <a:pt x="96" y="101"/>
                  </a:lnTo>
                  <a:lnTo>
                    <a:pt x="96" y="101"/>
                  </a:lnTo>
                  <a:lnTo>
                    <a:pt x="96" y="102"/>
                  </a:lnTo>
                  <a:lnTo>
                    <a:pt x="95" y="103"/>
                  </a:lnTo>
                  <a:lnTo>
                    <a:pt x="95" y="103"/>
                  </a:lnTo>
                  <a:lnTo>
                    <a:pt x="95" y="104"/>
                  </a:lnTo>
                  <a:lnTo>
                    <a:pt x="94" y="105"/>
                  </a:lnTo>
                  <a:lnTo>
                    <a:pt x="94" y="105"/>
                  </a:lnTo>
                  <a:lnTo>
                    <a:pt x="93" y="106"/>
                  </a:lnTo>
                  <a:lnTo>
                    <a:pt x="93" y="107"/>
                  </a:lnTo>
                  <a:lnTo>
                    <a:pt x="93" y="107"/>
                  </a:lnTo>
                  <a:lnTo>
                    <a:pt x="92" y="108"/>
                  </a:lnTo>
                  <a:lnTo>
                    <a:pt x="92" y="108"/>
                  </a:lnTo>
                  <a:lnTo>
                    <a:pt x="91" y="109"/>
                  </a:lnTo>
                  <a:lnTo>
                    <a:pt x="91" y="110"/>
                  </a:lnTo>
                  <a:lnTo>
                    <a:pt x="90" y="110"/>
                  </a:lnTo>
                  <a:lnTo>
                    <a:pt x="90" y="111"/>
                  </a:lnTo>
                  <a:lnTo>
                    <a:pt x="89" y="111"/>
                  </a:lnTo>
                  <a:lnTo>
                    <a:pt x="89" y="112"/>
                  </a:lnTo>
                  <a:lnTo>
                    <a:pt x="88" y="112"/>
                  </a:lnTo>
                  <a:lnTo>
                    <a:pt x="88" y="113"/>
                  </a:lnTo>
                  <a:lnTo>
                    <a:pt x="87" y="113"/>
                  </a:lnTo>
                  <a:lnTo>
                    <a:pt x="87" y="114"/>
                  </a:lnTo>
                  <a:lnTo>
                    <a:pt x="86" y="114"/>
                  </a:lnTo>
                  <a:lnTo>
                    <a:pt x="86" y="115"/>
                  </a:lnTo>
                  <a:lnTo>
                    <a:pt x="85" y="115"/>
                  </a:lnTo>
                  <a:lnTo>
                    <a:pt x="85" y="116"/>
                  </a:lnTo>
                  <a:lnTo>
                    <a:pt x="84" y="116"/>
                  </a:lnTo>
                  <a:lnTo>
                    <a:pt x="84" y="117"/>
                  </a:lnTo>
                  <a:lnTo>
                    <a:pt x="83" y="117"/>
                  </a:lnTo>
                  <a:lnTo>
                    <a:pt x="83" y="118"/>
                  </a:lnTo>
                  <a:lnTo>
                    <a:pt x="82" y="118"/>
                  </a:lnTo>
                  <a:lnTo>
                    <a:pt x="81" y="119"/>
                  </a:lnTo>
                  <a:lnTo>
                    <a:pt x="81" y="119"/>
                  </a:lnTo>
                  <a:lnTo>
                    <a:pt x="80" y="120"/>
                  </a:lnTo>
                  <a:lnTo>
                    <a:pt x="80" y="120"/>
                  </a:lnTo>
                  <a:lnTo>
                    <a:pt x="79" y="120"/>
                  </a:lnTo>
                  <a:lnTo>
                    <a:pt x="78" y="121"/>
                  </a:lnTo>
                  <a:lnTo>
                    <a:pt x="78" y="121"/>
                  </a:lnTo>
                  <a:lnTo>
                    <a:pt x="77" y="122"/>
                  </a:lnTo>
                  <a:lnTo>
                    <a:pt x="76" y="122"/>
                  </a:lnTo>
                  <a:lnTo>
                    <a:pt x="76" y="122"/>
                  </a:lnTo>
                  <a:lnTo>
                    <a:pt x="75" y="123"/>
                  </a:lnTo>
                  <a:lnTo>
                    <a:pt x="74" y="123"/>
                  </a:lnTo>
                  <a:lnTo>
                    <a:pt x="74" y="123"/>
                  </a:lnTo>
                  <a:lnTo>
                    <a:pt x="73" y="124"/>
                  </a:lnTo>
                  <a:lnTo>
                    <a:pt x="72" y="124"/>
                  </a:lnTo>
                  <a:lnTo>
                    <a:pt x="72" y="124"/>
                  </a:lnTo>
                  <a:lnTo>
                    <a:pt x="71" y="125"/>
                  </a:lnTo>
                  <a:lnTo>
                    <a:pt x="70" y="125"/>
                  </a:lnTo>
                  <a:lnTo>
                    <a:pt x="70" y="125"/>
                  </a:lnTo>
                  <a:lnTo>
                    <a:pt x="69" y="126"/>
                  </a:lnTo>
                  <a:lnTo>
                    <a:pt x="68" y="126"/>
                  </a:lnTo>
                  <a:lnTo>
                    <a:pt x="68" y="126"/>
                  </a:lnTo>
                  <a:lnTo>
                    <a:pt x="67" y="126"/>
                  </a:lnTo>
                  <a:lnTo>
                    <a:pt x="66" y="127"/>
                  </a:lnTo>
                  <a:lnTo>
                    <a:pt x="66" y="127"/>
                  </a:lnTo>
                  <a:lnTo>
                    <a:pt x="65" y="127"/>
                  </a:lnTo>
                  <a:lnTo>
                    <a:pt x="64" y="127"/>
                  </a:lnTo>
                  <a:lnTo>
                    <a:pt x="63" y="127"/>
                  </a:lnTo>
                  <a:lnTo>
                    <a:pt x="63" y="128"/>
                  </a:lnTo>
                  <a:lnTo>
                    <a:pt x="62" y="128"/>
                  </a:lnTo>
                  <a:lnTo>
                    <a:pt x="61" y="128"/>
                  </a:lnTo>
                  <a:lnTo>
                    <a:pt x="61" y="128"/>
                  </a:lnTo>
                  <a:lnTo>
                    <a:pt x="60" y="128"/>
                  </a:lnTo>
                  <a:lnTo>
                    <a:pt x="59" y="128"/>
                  </a:lnTo>
                  <a:lnTo>
                    <a:pt x="58" y="128"/>
                  </a:lnTo>
                  <a:lnTo>
                    <a:pt x="58" y="128"/>
                  </a:lnTo>
                  <a:lnTo>
                    <a:pt x="57" y="129"/>
                  </a:lnTo>
                  <a:lnTo>
                    <a:pt x="56" y="129"/>
                  </a:lnTo>
                  <a:lnTo>
                    <a:pt x="55" y="129"/>
                  </a:lnTo>
                  <a:lnTo>
                    <a:pt x="55" y="129"/>
                  </a:lnTo>
                  <a:lnTo>
                    <a:pt x="54" y="129"/>
                  </a:lnTo>
                  <a:lnTo>
                    <a:pt x="53" y="129"/>
                  </a:lnTo>
                  <a:lnTo>
                    <a:pt x="52" y="129"/>
                  </a:lnTo>
                  <a:lnTo>
                    <a:pt x="52" y="129"/>
                  </a:lnTo>
                  <a:lnTo>
                    <a:pt x="51" y="129"/>
                  </a:lnTo>
                  <a:lnTo>
                    <a:pt x="50" y="129"/>
                  </a:lnTo>
                  <a:lnTo>
                    <a:pt x="49" y="129"/>
                  </a:lnTo>
                  <a:lnTo>
                    <a:pt x="49" y="129"/>
                  </a:lnTo>
                  <a:lnTo>
                    <a:pt x="48" y="129"/>
                  </a:lnTo>
                  <a:lnTo>
                    <a:pt x="47" y="129"/>
                  </a:lnTo>
                  <a:lnTo>
                    <a:pt x="47" y="129"/>
                  </a:lnTo>
                  <a:lnTo>
                    <a:pt x="46" y="129"/>
                  </a:lnTo>
                  <a:lnTo>
                    <a:pt x="45" y="129"/>
                  </a:lnTo>
                  <a:lnTo>
                    <a:pt x="44" y="128"/>
                  </a:lnTo>
                  <a:lnTo>
                    <a:pt x="44" y="128"/>
                  </a:lnTo>
                  <a:lnTo>
                    <a:pt x="43" y="128"/>
                  </a:lnTo>
                  <a:lnTo>
                    <a:pt x="42" y="128"/>
                  </a:lnTo>
                  <a:lnTo>
                    <a:pt x="41" y="128"/>
                  </a:lnTo>
                  <a:lnTo>
                    <a:pt x="41" y="128"/>
                  </a:lnTo>
                  <a:lnTo>
                    <a:pt x="40" y="128"/>
                  </a:lnTo>
                  <a:lnTo>
                    <a:pt x="39" y="128"/>
                  </a:lnTo>
                  <a:lnTo>
                    <a:pt x="38" y="127"/>
                  </a:lnTo>
                  <a:lnTo>
                    <a:pt x="38" y="127"/>
                  </a:lnTo>
                  <a:lnTo>
                    <a:pt x="37" y="127"/>
                  </a:lnTo>
                  <a:lnTo>
                    <a:pt x="36" y="127"/>
                  </a:lnTo>
                  <a:lnTo>
                    <a:pt x="36" y="127"/>
                  </a:lnTo>
                  <a:lnTo>
                    <a:pt x="35" y="126"/>
                  </a:lnTo>
                  <a:lnTo>
                    <a:pt x="34" y="126"/>
                  </a:lnTo>
                  <a:lnTo>
                    <a:pt x="34" y="126"/>
                  </a:lnTo>
                  <a:lnTo>
                    <a:pt x="33" y="126"/>
                  </a:lnTo>
                  <a:lnTo>
                    <a:pt x="32" y="125"/>
                  </a:lnTo>
                  <a:lnTo>
                    <a:pt x="31" y="125"/>
                  </a:lnTo>
                  <a:lnTo>
                    <a:pt x="31" y="125"/>
                  </a:lnTo>
                  <a:lnTo>
                    <a:pt x="30" y="124"/>
                  </a:lnTo>
                  <a:lnTo>
                    <a:pt x="29" y="124"/>
                  </a:lnTo>
                  <a:lnTo>
                    <a:pt x="29" y="124"/>
                  </a:lnTo>
                  <a:lnTo>
                    <a:pt x="28" y="123"/>
                  </a:lnTo>
                  <a:lnTo>
                    <a:pt x="27" y="123"/>
                  </a:lnTo>
                  <a:lnTo>
                    <a:pt x="27" y="123"/>
                  </a:lnTo>
                  <a:lnTo>
                    <a:pt x="26" y="122"/>
                  </a:lnTo>
                  <a:lnTo>
                    <a:pt x="25" y="122"/>
                  </a:lnTo>
                  <a:lnTo>
                    <a:pt x="25" y="122"/>
                  </a:lnTo>
                  <a:lnTo>
                    <a:pt x="24" y="121"/>
                  </a:lnTo>
                  <a:lnTo>
                    <a:pt x="24" y="121"/>
                  </a:lnTo>
                  <a:lnTo>
                    <a:pt x="23" y="120"/>
                  </a:lnTo>
                  <a:lnTo>
                    <a:pt x="22" y="120"/>
                  </a:lnTo>
                  <a:lnTo>
                    <a:pt x="22" y="120"/>
                  </a:lnTo>
                  <a:lnTo>
                    <a:pt x="21" y="119"/>
                  </a:lnTo>
                  <a:lnTo>
                    <a:pt x="21" y="119"/>
                  </a:lnTo>
                  <a:lnTo>
                    <a:pt x="20" y="118"/>
                  </a:lnTo>
                  <a:lnTo>
                    <a:pt x="19" y="118"/>
                  </a:lnTo>
                  <a:lnTo>
                    <a:pt x="19" y="117"/>
                  </a:lnTo>
                  <a:lnTo>
                    <a:pt x="18" y="117"/>
                  </a:lnTo>
                  <a:lnTo>
                    <a:pt x="18" y="116"/>
                  </a:lnTo>
                  <a:lnTo>
                    <a:pt x="17" y="116"/>
                  </a:lnTo>
                  <a:lnTo>
                    <a:pt x="17" y="115"/>
                  </a:lnTo>
                  <a:lnTo>
                    <a:pt x="16" y="115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4" y="113"/>
                  </a:lnTo>
                  <a:lnTo>
                    <a:pt x="14" y="113"/>
                  </a:lnTo>
                  <a:lnTo>
                    <a:pt x="13" y="112"/>
                  </a:lnTo>
                  <a:lnTo>
                    <a:pt x="13" y="112"/>
                  </a:lnTo>
                  <a:lnTo>
                    <a:pt x="12" y="111"/>
                  </a:lnTo>
                  <a:lnTo>
                    <a:pt x="12" y="111"/>
                  </a:lnTo>
                  <a:lnTo>
                    <a:pt x="11" y="110"/>
                  </a:lnTo>
                  <a:lnTo>
                    <a:pt x="11" y="110"/>
                  </a:lnTo>
                  <a:lnTo>
                    <a:pt x="11" y="109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9" y="107"/>
                  </a:lnTo>
                  <a:lnTo>
                    <a:pt x="9" y="107"/>
                  </a:lnTo>
                  <a:lnTo>
                    <a:pt x="8" y="106"/>
                  </a:lnTo>
                  <a:lnTo>
                    <a:pt x="8" y="105"/>
                  </a:lnTo>
                  <a:lnTo>
                    <a:pt x="8" y="105"/>
                  </a:lnTo>
                  <a:lnTo>
                    <a:pt x="7" y="104"/>
                  </a:lnTo>
                  <a:lnTo>
                    <a:pt x="7" y="103"/>
                  </a:lnTo>
                  <a:lnTo>
                    <a:pt x="6" y="103"/>
                  </a:lnTo>
                  <a:lnTo>
                    <a:pt x="6" y="102"/>
                  </a:lnTo>
                  <a:lnTo>
                    <a:pt x="6" y="101"/>
                  </a:lnTo>
                  <a:lnTo>
                    <a:pt x="5" y="101"/>
                  </a:lnTo>
                  <a:lnTo>
                    <a:pt x="5" y="100"/>
                  </a:lnTo>
                  <a:lnTo>
                    <a:pt x="5" y="99"/>
                  </a:lnTo>
                  <a:lnTo>
                    <a:pt x="4" y="99"/>
                  </a:lnTo>
                  <a:lnTo>
                    <a:pt x="4" y="98"/>
                  </a:lnTo>
                  <a:lnTo>
                    <a:pt x="4" y="97"/>
                  </a:lnTo>
                  <a:lnTo>
                    <a:pt x="4" y="97"/>
                  </a:lnTo>
                  <a:lnTo>
                    <a:pt x="3" y="96"/>
                  </a:lnTo>
                  <a:lnTo>
                    <a:pt x="3" y="95"/>
                  </a:lnTo>
                  <a:lnTo>
                    <a:pt x="3" y="95"/>
                  </a:lnTo>
                  <a:lnTo>
                    <a:pt x="3" y="94"/>
                  </a:lnTo>
                  <a:lnTo>
                    <a:pt x="2" y="93"/>
                  </a:lnTo>
                  <a:lnTo>
                    <a:pt x="2" y="93"/>
                  </a:lnTo>
                  <a:lnTo>
                    <a:pt x="2" y="92"/>
                  </a:lnTo>
                  <a:lnTo>
                    <a:pt x="2" y="91"/>
                  </a:lnTo>
                  <a:lnTo>
                    <a:pt x="2" y="90"/>
                  </a:lnTo>
                  <a:lnTo>
                    <a:pt x="1" y="90"/>
                  </a:lnTo>
                  <a:lnTo>
                    <a:pt x="1" y="89"/>
                  </a:lnTo>
                  <a:lnTo>
                    <a:pt x="1" y="88"/>
                  </a:lnTo>
                  <a:lnTo>
                    <a:pt x="1" y="88"/>
                  </a:lnTo>
                  <a:lnTo>
                    <a:pt x="1" y="87"/>
                  </a:lnTo>
                  <a:lnTo>
                    <a:pt x="1" y="86"/>
                  </a:lnTo>
                  <a:lnTo>
                    <a:pt x="1" y="85"/>
                  </a:lnTo>
                  <a:lnTo>
                    <a:pt x="0" y="85"/>
                  </a:lnTo>
                  <a:lnTo>
                    <a:pt x="0" y="84"/>
                  </a:lnTo>
                  <a:lnTo>
                    <a:pt x="0" y="83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81"/>
                  </a:lnTo>
                  <a:lnTo>
                    <a:pt x="0" y="80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78"/>
                  </a:lnTo>
                  <a:lnTo>
                    <a:pt x="0" y="51"/>
                  </a:lnTo>
                  <a:lnTo>
                    <a:pt x="0" y="50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" y="42"/>
                  </a:lnTo>
                  <a:lnTo>
                    <a:pt x="1" y="41"/>
                  </a:lnTo>
                  <a:lnTo>
                    <a:pt x="1" y="40"/>
                  </a:lnTo>
                  <a:lnTo>
                    <a:pt x="1" y="40"/>
                  </a:lnTo>
                  <a:lnTo>
                    <a:pt x="1" y="39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7"/>
                  </a:lnTo>
                  <a:lnTo>
                    <a:pt x="2" y="36"/>
                  </a:lnTo>
                  <a:lnTo>
                    <a:pt x="2" y="35"/>
                  </a:lnTo>
                  <a:lnTo>
                    <a:pt x="3" y="35"/>
                  </a:lnTo>
                  <a:lnTo>
                    <a:pt x="3" y="34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4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4" y="30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5" y="28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8" y="24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10" y="21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2" y="18"/>
                  </a:lnTo>
                  <a:lnTo>
                    <a:pt x="12" y="17"/>
                  </a:lnTo>
                  <a:lnTo>
                    <a:pt x="13" y="17"/>
                  </a:lnTo>
                  <a:lnTo>
                    <a:pt x="13" y="16"/>
                  </a:lnTo>
                  <a:lnTo>
                    <a:pt x="14" y="16"/>
                  </a:lnTo>
                  <a:lnTo>
                    <a:pt x="14" y="15"/>
                  </a:lnTo>
                  <a:lnTo>
                    <a:pt x="15" y="15"/>
                  </a:lnTo>
                  <a:lnTo>
                    <a:pt x="15" y="14"/>
                  </a:lnTo>
                  <a:lnTo>
                    <a:pt x="16" y="14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20" y="10"/>
                  </a:lnTo>
                  <a:lnTo>
                    <a:pt x="21" y="10"/>
                  </a:lnTo>
                  <a:lnTo>
                    <a:pt x="21" y="9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3" y="8"/>
                  </a:lnTo>
                  <a:lnTo>
                    <a:pt x="24" y="8"/>
                  </a:lnTo>
                  <a:lnTo>
                    <a:pt x="24" y="7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6" y="6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8" y="5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30" y="4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5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7" y="2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39" y="1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2" y="1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2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13" name="Freeform 18">
              <a:extLst>
                <a:ext uri="{FF2B5EF4-FFF2-40B4-BE49-F238E27FC236}">
                  <a16:creationId xmlns:a16="http://schemas.microsoft.com/office/drawing/2014/main" id="{36379B25-5BF9-5648-E42E-408E74F033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6675" y="3801226"/>
              <a:ext cx="35758" cy="45510"/>
            </a:xfrm>
            <a:custGeom>
              <a:avLst/>
              <a:gdLst>
                <a:gd name="T0" fmla="*/ 55 w 102"/>
                <a:gd name="T1" fmla="*/ 0 h 130"/>
                <a:gd name="T2" fmla="*/ 60 w 102"/>
                <a:gd name="T3" fmla="*/ 1 h 130"/>
                <a:gd name="T4" fmla="*/ 65 w 102"/>
                <a:gd name="T5" fmla="*/ 2 h 130"/>
                <a:gd name="T6" fmla="*/ 70 w 102"/>
                <a:gd name="T7" fmla="*/ 4 h 130"/>
                <a:gd name="T8" fmla="*/ 75 w 102"/>
                <a:gd name="T9" fmla="*/ 6 h 130"/>
                <a:gd name="T10" fmla="*/ 79 w 102"/>
                <a:gd name="T11" fmla="*/ 9 h 130"/>
                <a:gd name="T12" fmla="*/ 83 w 102"/>
                <a:gd name="T13" fmla="*/ 12 h 130"/>
                <a:gd name="T14" fmla="*/ 87 w 102"/>
                <a:gd name="T15" fmla="*/ 16 h 130"/>
                <a:gd name="T16" fmla="*/ 90 w 102"/>
                <a:gd name="T17" fmla="*/ 20 h 130"/>
                <a:gd name="T18" fmla="*/ 93 w 102"/>
                <a:gd name="T19" fmla="*/ 24 h 130"/>
                <a:gd name="T20" fmla="*/ 96 w 102"/>
                <a:gd name="T21" fmla="*/ 29 h 130"/>
                <a:gd name="T22" fmla="*/ 98 w 102"/>
                <a:gd name="T23" fmla="*/ 33 h 130"/>
                <a:gd name="T24" fmla="*/ 99 w 102"/>
                <a:gd name="T25" fmla="*/ 38 h 130"/>
                <a:gd name="T26" fmla="*/ 100 w 102"/>
                <a:gd name="T27" fmla="*/ 43 h 130"/>
                <a:gd name="T28" fmla="*/ 101 w 102"/>
                <a:gd name="T29" fmla="*/ 49 h 130"/>
                <a:gd name="T30" fmla="*/ 101 w 102"/>
                <a:gd name="T31" fmla="*/ 80 h 130"/>
                <a:gd name="T32" fmla="*/ 100 w 102"/>
                <a:gd name="T33" fmla="*/ 85 h 130"/>
                <a:gd name="T34" fmla="*/ 99 w 102"/>
                <a:gd name="T35" fmla="*/ 90 h 130"/>
                <a:gd name="T36" fmla="*/ 98 w 102"/>
                <a:gd name="T37" fmla="*/ 95 h 130"/>
                <a:gd name="T38" fmla="*/ 96 w 102"/>
                <a:gd name="T39" fmla="*/ 100 h 130"/>
                <a:gd name="T40" fmla="*/ 93 w 102"/>
                <a:gd name="T41" fmla="*/ 105 h 130"/>
                <a:gd name="T42" fmla="*/ 90 w 102"/>
                <a:gd name="T43" fmla="*/ 109 h 130"/>
                <a:gd name="T44" fmla="*/ 87 w 102"/>
                <a:gd name="T45" fmla="*/ 113 h 130"/>
                <a:gd name="T46" fmla="*/ 83 w 102"/>
                <a:gd name="T47" fmla="*/ 116 h 130"/>
                <a:gd name="T48" fmla="*/ 79 w 102"/>
                <a:gd name="T49" fmla="*/ 120 h 130"/>
                <a:gd name="T50" fmla="*/ 75 w 102"/>
                <a:gd name="T51" fmla="*/ 122 h 130"/>
                <a:gd name="T52" fmla="*/ 70 w 102"/>
                <a:gd name="T53" fmla="*/ 125 h 130"/>
                <a:gd name="T54" fmla="*/ 65 w 102"/>
                <a:gd name="T55" fmla="*/ 127 h 130"/>
                <a:gd name="T56" fmla="*/ 60 w 102"/>
                <a:gd name="T57" fmla="*/ 128 h 130"/>
                <a:gd name="T58" fmla="*/ 55 w 102"/>
                <a:gd name="T59" fmla="*/ 129 h 130"/>
                <a:gd name="T60" fmla="*/ 51 w 102"/>
                <a:gd name="T61" fmla="*/ 129 h 130"/>
                <a:gd name="T62" fmla="*/ 46 w 102"/>
                <a:gd name="T63" fmla="*/ 129 h 130"/>
                <a:gd name="T64" fmla="*/ 41 w 102"/>
                <a:gd name="T65" fmla="*/ 128 h 130"/>
                <a:gd name="T66" fmla="*/ 36 w 102"/>
                <a:gd name="T67" fmla="*/ 127 h 130"/>
                <a:gd name="T68" fmla="*/ 31 w 102"/>
                <a:gd name="T69" fmla="*/ 125 h 130"/>
                <a:gd name="T70" fmla="*/ 26 w 102"/>
                <a:gd name="T71" fmla="*/ 122 h 130"/>
                <a:gd name="T72" fmla="*/ 22 w 102"/>
                <a:gd name="T73" fmla="*/ 120 h 130"/>
                <a:gd name="T74" fmla="*/ 18 w 102"/>
                <a:gd name="T75" fmla="*/ 116 h 130"/>
                <a:gd name="T76" fmla="*/ 14 w 102"/>
                <a:gd name="T77" fmla="*/ 113 h 130"/>
                <a:gd name="T78" fmla="*/ 11 w 102"/>
                <a:gd name="T79" fmla="*/ 109 h 130"/>
                <a:gd name="T80" fmla="*/ 8 w 102"/>
                <a:gd name="T81" fmla="*/ 105 h 130"/>
                <a:gd name="T82" fmla="*/ 5 w 102"/>
                <a:gd name="T83" fmla="*/ 100 h 130"/>
                <a:gd name="T84" fmla="*/ 3 w 102"/>
                <a:gd name="T85" fmla="*/ 95 h 130"/>
                <a:gd name="T86" fmla="*/ 2 w 102"/>
                <a:gd name="T87" fmla="*/ 90 h 130"/>
                <a:gd name="T88" fmla="*/ 1 w 102"/>
                <a:gd name="T89" fmla="*/ 85 h 130"/>
                <a:gd name="T90" fmla="*/ 0 w 102"/>
                <a:gd name="T91" fmla="*/ 80 h 130"/>
                <a:gd name="T92" fmla="*/ 0 w 102"/>
                <a:gd name="T93" fmla="*/ 49 h 130"/>
                <a:gd name="T94" fmla="*/ 1 w 102"/>
                <a:gd name="T95" fmla="*/ 43 h 130"/>
                <a:gd name="T96" fmla="*/ 2 w 102"/>
                <a:gd name="T97" fmla="*/ 38 h 130"/>
                <a:gd name="T98" fmla="*/ 3 w 102"/>
                <a:gd name="T99" fmla="*/ 33 h 130"/>
                <a:gd name="T100" fmla="*/ 5 w 102"/>
                <a:gd name="T101" fmla="*/ 29 h 130"/>
                <a:gd name="T102" fmla="*/ 8 w 102"/>
                <a:gd name="T103" fmla="*/ 24 h 130"/>
                <a:gd name="T104" fmla="*/ 11 w 102"/>
                <a:gd name="T105" fmla="*/ 20 h 130"/>
                <a:gd name="T106" fmla="*/ 14 w 102"/>
                <a:gd name="T107" fmla="*/ 16 h 130"/>
                <a:gd name="T108" fmla="*/ 18 w 102"/>
                <a:gd name="T109" fmla="*/ 12 h 130"/>
                <a:gd name="T110" fmla="*/ 22 w 102"/>
                <a:gd name="T111" fmla="*/ 9 h 130"/>
                <a:gd name="T112" fmla="*/ 26 w 102"/>
                <a:gd name="T113" fmla="*/ 6 h 130"/>
                <a:gd name="T114" fmla="*/ 31 w 102"/>
                <a:gd name="T115" fmla="*/ 4 h 130"/>
                <a:gd name="T116" fmla="*/ 36 w 102"/>
                <a:gd name="T117" fmla="*/ 2 h 130"/>
                <a:gd name="T118" fmla="*/ 41 w 102"/>
                <a:gd name="T119" fmla="*/ 1 h 130"/>
                <a:gd name="T120" fmla="*/ 46 w 102"/>
                <a:gd name="T121" fmla="*/ 0 h 130"/>
                <a:gd name="T122" fmla="*/ 51 w 102"/>
                <a:gd name="T12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2" h="130">
                  <a:moveTo>
                    <a:pt x="51" y="0"/>
                  </a:moveTo>
                  <a:lnTo>
                    <a:pt x="51" y="0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5" y="0"/>
                  </a:lnTo>
                  <a:lnTo>
                    <a:pt x="56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8" y="0"/>
                  </a:lnTo>
                  <a:lnTo>
                    <a:pt x="59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1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3" y="2"/>
                  </a:lnTo>
                  <a:lnTo>
                    <a:pt x="64" y="2"/>
                  </a:lnTo>
                  <a:lnTo>
                    <a:pt x="65" y="2"/>
                  </a:lnTo>
                  <a:lnTo>
                    <a:pt x="65" y="2"/>
                  </a:lnTo>
                  <a:lnTo>
                    <a:pt x="66" y="2"/>
                  </a:lnTo>
                  <a:lnTo>
                    <a:pt x="67" y="3"/>
                  </a:lnTo>
                  <a:lnTo>
                    <a:pt x="67" y="3"/>
                  </a:lnTo>
                  <a:lnTo>
                    <a:pt x="68" y="3"/>
                  </a:lnTo>
                  <a:lnTo>
                    <a:pt x="69" y="3"/>
                  </a:lnTo>
                  <a:lnTo>
                    <a:pt x="69" y="4"/>
                  </a:lnTo>
                  <a:lnTo>
                    <a:pt x="70" y="4"/>
                  </a:lnTo>
                  <a:lnTo>
                    <a:pt x="71" y="4"/>
                  </a:lnTo>
                  <a:lnTo>
                    <a:pt x="71" y="5"/>
                  </a:lnTo>
                  <a:lnTo>
                    <a:pt x="72" y="5"/>
                  </a:lnTo>
                  <a:lnTo>
                    <a:pt x="73" y="5"/>
                  </a:lnTo>
                  <a:lnTo>
                    <a:pt x="73" y="6"/>
                  </a:lnTo>
                  <a:lnTo>
                    <a:pt x="74" y="6"/>
                  </a:lnTo>
                  <a:lnTo>
                    <a:pt x="75" y="6"/>
                  </a:lnTo>
                  <a:lnTo>
                    <a:pt x="75" y="7"/>
                  </a:lnTo>
                  <a:lnTo>
                    <a:pt x="76" y="7"/>
                  </a:lnTo>
                  <a:lnTo>
                    <a:pt x="77" y="7"/>
                  </a:lnTo>
                  <a:lnTo>
                    <a:pt x="77" y="8"/>
                  </a:lnTo>
                  <a:lnTo>
                    <a:pt x="78" y="8"/>
                  </a:lnTo>
                  <a:lnTo>
                    <a:pt x="79" y="9"/>
                  </a:lnTo>
                  <a:lnTo>
                    <a:pt x="79" y="9"/>
                  </a:lnTo>
                  <a:lnTo>
                    <a:pt x="80" y="9"/>
                  </a:lnTo>
                  <a:lnTo>
                    <a:pt x="80" y="10"/>
                  </a:lnTo>
                  <a:lnTo>
                    <a:pt x="81" y="10"/>
                  </a:lnTo>
                  <a:lnTo>
                    <a:pt x="82" y="11"/>
                  </a:lnTo>
                  <a:lnTo>
                    <a:pt x="82" y="11"/>
                  </a:lnTo>
                  <a:lnTo>
                    <a:pt x="83" y="12"/>
                  </a:lnTo>
                  <a:lnTo>
                    <a:pt x="83" y="12"/>
                  </a:lnTo>
                  <a:lnTo>
                    <a:pt x="84" y="13"/>
                  </a:lnTo>
                  <a:lnTo>
                    <a:pt x="84" y="13"/>
                  </a:lnTo>
                  <a:lnTo>
                    <a:pt x="85" y="14"/>
                  </a:lnTo>
                  <a:lnTo>
                    <a:pt x="85" y="14"/>
                  </a:lnTo>
                  <a:lnTo>
                    <a:pt x="86" y="15"/>
                  </a:lnTo>
                  <a:lnTo>
                    <a:pt x="87" y="15"/>
                  </a:lnTo>
                  <a:lnTo>
                    <a:pt x="87" y="16"/>
                  </a:lnTo>
                  <a:lnTo>
                    <a:pt x="88" y="16"/>
                  </a:lnTo>
                  <a:lnTo>
                    <a:pt x="88" y="17"/>
                  </a:lnTo>
                  <a:lnTo>
                    <a:pt x="89" y="17"/>
                  </a:lnTo>
                  <a:lnTo>
                    <a:pt x="89" y="18"/>
                  </a:lnTo>
                  <a:lnTo>
                    <a:pt x="89" y="19"/>
                  </a:lnTo>
                  <a:lnTo>
                    <a:pt x="90" y="19"/>
                  </a:lnTo>
                  <a:lnTo>
                    <a:pt x="90" y="20"/>
                  </a:lnTo>
                  <a:lnTo>
                    <a:pt x="91" y="20"/>
                  </a:lnTo>
                  <a:lnTo>
                    <a:pt x="91" y="21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3" y="23"/>
                  </a:lnTo>
                  <a:lnTo>
                    <a:pt x="93" y="23"/>
                  </a:lnTo>
                  <a:lnTo>
                    <a:pt x="93" y="24"/>
                  </a:lnTo>
                  <a:lnTo>
                    <a:pt x="94" y="25"/>
                  </a:lnTo>
                  <a:lnTo>
                    <a:pt x="94" y="25"/>
                  </a:lnTo>
                  <a:lnTo>
                    <a:pt x="94" y="26"/>
                  </a:lnTo>
                  <a:lnTo>
                    <a:pt x="95" y="27"/>
                  </a:lnTo>
                  <a:lnTo>
                    <a:pt x="95" y="27"/>
                  </a:lnTo>
                  <a:lnTo>
                    <a:pt x="95" y="28"/>
                  </a:lnTo>
                  <a:lnTo>
                    <a:pt x="96" y="29"/>
                  </a:lnTo>
                  <a:lnTo>
                    <a:pt x="96" y="29"/>
                  </a:lnTo>
                  <a:lnTo>
                    <a:pt x="96" y="30"/>
                  </a:lnTo>
                  <a:lnTo>
                    <a:pt x="97" y="31"/>
                  </a:lnTo>
                  <a:lnTo>
                    <a:pt x="97" y="31"/>
                  </a:lnTo>
                  <a:lnTo>
                    <a:pt x="97" y="32"/>
                  </a:lnTo>
                  <a:lnTo>
                    <a:pt x="98" y="33"/>
                  </a:lnTo>
                  <a:lnTo>
                    <a:pt x="98" y="33"/>
                  </a:lnTo>
                  <a:lnTo>
                    <a:pt x="98" y="34"/>
                  </a:lnTo>
                  <a:lnTo>
                    <a:pt x="98" y="35"/>
                  </a:lnTo>
                  <a:lnTo>
                    <a:pt x="99" y="35"/>
                  </a:lnTo>
                  <a:lnTo>
                    <a:pt x="99" y="36"/>
                  </a:lnTo>
                  <a:lnTo>
                    <a:pt x="99" y="37"/>
                  </a:lnTo>
                  <a:lnTo>
                    <a:pt x="99" y="38"/>
                  </a:lnTo>
                  <a:lnTo>
                    <a:pt x="99" y="38"/>
                  </a:lnTo>
                  <a:lnTo>
                    <a:pt x="100" y="39"/>
                  </a:lnTo>
                  <a:lnTo>
                    <a:pt x="100" y="40"/>
                  </a:lnTo>
                  <a:lnTo>
                    <a:pt x="100" y="40"/>
                  </a:lnTo>
                  <a:lnTo>
                    <a:pt x="100" y="41"/>
                  </a:lnTo>
                  <a:lnTo>
                    <a:pt x="100" y="42"/>
                  </a:lnTo>
                  <a:lnTo>
                    <a:pt x="100" y="43"/>
                  </a:lnTo>
                  <a:lnTo>
                    <a:pt x="100" y="43"/>
                  </a:lnTo>
                  <a:lnTo>
                    <a:pt x="100" y="44"/>
                  </a:lnTo>
                  <a:lnTo>
                    <a:pt x="101" y="45"/>
                  </a:lnTo>
                  <a:lnTo>
                    <a:pt x="101" y="46"/>
                  </a:lnTo>
                  <a:lnTo>
                    <a:pt x="101" y="46"/>
                  </a:lnTo>
                  <a:lnTo>
                    <a:pt x="101" y="47"/>
                  </a:lnTo>
                  <a:lnTo>
                    <a:pt x="101" y="48"/>
                  </a:lnTo>
                  <a:lnTo>
                    <a:pt x="101" y="49"/>
                  </a:lnTo>
                  <a:lnTo>
                    <a:pt x="101" y="49"/>
                  </a:lnTo>
                  <a:lnTo>
                    <a:pt x="101" y="50"/>
                  </a:lnTo>
                  <a:lnTo>
                    <a:pt x="101" y="51"/>
                  </a:lnTo>
                  <a:lnTo>
                    <a:pt x="101" y="78"/>
                  </a:lnTo>
                  <a:lnTo>
                    <a:pt x="101" y="79"/>
                  </a:lnTo>
                  <a:lnTo>
                    <a:pt x="101" y="79"/>
                  </a:lnTo>
                  <a:lnTo>
                    <a:pt x="101" y="80"/>
                  </a:lnTo>
                  <a:lnTo>
                    <a:pt x="101" y="81"/>
                  </a:lnTo>
                  <a:lnTo>
                    <a:pt x="101" y="82"/>
                  </a:lnTo>
                  <a:lnTo>
                    <a:pt x="101" y="82"/>
                  </a:lnTo>
                  <a:lnTo>
                    <a:pt x="101" y="83"/>
                  </a:lnTo>
                  <a:lnTo>
                    <a:pt x="101" y="84"/>
                  </a:lnTo>
                  <a:lnTo>
                    <a:pt x="100" y="85"/>
                  </a:lnTo>
                  <a:lnTo>
                    <a:pt x="100" y="85"/>
                  </a:lnTo>
                  <a:lnTo>
                    <a:pt x="100" y="86"/>
                  </a:lnTo>
                  <a:lnTo>
                    <a:pt x="100" y="87"/>
                  </a:lnTo>
                  <a:lnTo>
                    <a:pt x="100" y="88"/>
                  </a:lnTo>
                  <a:lnTo>
                    <a:pt x="100" y="88"/>
                  </a:lnTo>
                  <a:lnTo>
                    <a:pt x="100" y="89"/>
                  </a:lnTo>
                  <a:lnTo>
                    <a:pt x="100" y="90"/>
                  </a:lnTo>
                  <a:lnTo>
                    <a:pt x="99" y="90"/>
                  </a:lnTo>
                  <a:lnTo>
                    <a:pt x="99" y="91"/>
                  </a:lnTo>
                  <a:lnTo>
                    <a:pt x="99" y="92"/>
                  </a:lnTo>
                  <a:lnTo>
                    <a:pt x="99" y="93"/>
                  </a:lnTo>
                  <a:lnTo>
                    <a:pt x="99" y="93"/>
                  </a:lnTo>
                  <a:lnTo>
                    <a:pt x="98" y="94"/>
                  </a:lnTo>
                  <a:lnTo>
                    <a:pt x="98" y="95"/>
                  </a:lnTo>
                  <a:lnTo>
                    <a:pt x="98" y="95"/>
                  </a:lnTo>
                  <a:lnTo>
                    <a:pt x="98" y="96"/>
                  </a:lnTo>
                  <a:lnTo>
                    <a:pt x="97" y="97"/>
                  </a:lnTo>
                  <a:lnTo>
                    <a:pt x="97" y="97"/>
                  </a:lnTo>
                  <a:lnTo>
                    <a:pt x="97" y="98"/>
                  </a:lnTo>
                  <a:lnTo>
                    <a:pt x="96" y="99"/>
                  </a:lnTo>
                  <a:lnTo>
                    <a:pt x="96" y="99"/>
                  </a:lnTo>
                  <a:lnTo>
                    <a:pt x="96" y="100"/>
                  </a:lnTo>
                  <a:lnTo>
                    <a:pt x="95" y="101"/>
                  </a:lnTo>
                  <a:lnTo>
                    <a:pt x="95" y="101"/>
                  </a:lnTo>
                  <a:lnTo>
                    <a:pt x="95" y="102"/>
                  </a:lnTo>
                  <a:lnTo>
                    <a:pt x="94" y="103"/>
                  </a:lnTo>
                  <a:lnTo>
                    <a:pt x="94" y="103"/>
                  </a:lnTo>
                  <a:lnTo>
                    <a:pt x="94" y="104"/>
                  </a:lnTo>
                  <a:lnTo>
                    <a:pt x="93" y="105"/>
                  </a:lnTo>
                  <a:lnTo>
                    <a:pt x="93" y="105"/>
                  </a:lnTo>
                  <a:lnTo>
                    <a:pt x="93" y="106"/>
                  </a:lnTo>
                  <a:lnTo>
                    <a:pt x="92" y="107"/>
                  </a:lnTo>
                  <a:lnTo>
                    <a:pt x="92" y="107"/>
                  </a:lnTo>
                  <a:lnTo>
                    <a:pt x="91" y="108"/>
                  </a:lnTo>
                  <a:lnTo>
                    <a:pt x="91" y="108"/>
                  </a:lnTo>
                  <a:lnTo>
                    <a:pt x="90" y="109"/>
                  </a:lnTo>
                  <a:lnTo>
                    <a:pt x="90" y="110"/>
                  </a:lnTo>
                  <a:lnTo>
                    <a:pt x="89" y="110"/>
                  </a:lnTo>
                  <a:lnTo>
                    <a:pt x="89" y="111"/>
                  </a:lnTo>
                  <a:lnTo>
                    <a:pt x="89" y="111"/>
                  </a:lnTo>
                  <a:lnTo>
                    <a:pt x="88" y="112"/>
                  </a:lnTo>
                  <a:lnTo>
                    <a:pt x="88" y="112"/>
                  </a:lnTo>
                  <a:lnTo>
                    <a:pt x="87" y="113"/>
                  </a:lnTo>
                  <a:lnTo>
                    <a:pt x="87" y="113"/>
                  </a:lnTo>
                  <a:lnTo>
                    <a:pt x="86" y="114"/>
                  </a:lnTo>
                  <a:lnTo>
                    <a:pt x="85" y="114"/>
                  </a:lnTo>
                  <a:lnTo>
                    <a:pt x="85" y="115"/>
                  </a:lnTo>
                  <a:lnTo>
                    <a:pt x="84" y="115"/>
                  </a:lnTo>
                  <a:lnTo>
                    <a:pt x="84" y="116"/>
                  </a:lnTo>
                  <a:lnTo>
                    <a:pt x="83" y="116"/>
                  </a:lnTo>
                  <a:lnTo>
                    <a:pt x="83" y="117"/>
                  </a:lnTo>
                  <a:lnTo>
                    <a:pt x="82" y="117"/>
                  </a:lnTo>
                  <a:lnTo>
                    <a:pt x="82" y="118"/>
                  </a:lnTo>
                  <a:lnTo>
                    <a:pt x="81" y="118"/>
                  </a:lnTo>
                  <a:lnTo>
                    <a:pt x="80" y="119"/>
                  </a:lnTo>
                  <a:lnTo>
                    <a:pt x="80" y="119"/>
                  </a:lnTo>
                  <a:lnTo>
                    <a:pt x="79" y="120"/>
                  </a:lnTo>
                  <a:lnTo>
                    <a:pt x="79" y="120"/>
                  </a:lnTo>
                  <a:lnTo>
                    <a:pt x="78" y="120"/>
                  </a:lnTo>
                  <a:lnTo>
                    <a:pt x="77" y="121"/>
                  </a:lnTo>
                  <a:lnTo>
                    <a:pt x="77" y="121"/>
                  </a:lnTo>
                  <a:lnTo>
                    <a:pt x="76" y="122"/>
                  </a:lnTo>
                  <a:lnTo>
                    <a:pt x="75" y="122"/>
                  </a:lnTo>
                  <a:lnTo>
                    <a:pt x="75" y="122"/>
                  </a:lnTo>
                  <a:lnTo>
                    <a:pt x="74" y="123"/>
                  </a:lnTo>
                  <a:lnTo>
                    <a:pt x="73" y="123"/>
                  </a:lnTo>
                  <a:lnTo>
                    <a:pt x="73" y="123"/>
                  </a:lnTo>
                  <a:lnTo>
                    <a:pt x="72" y="124"/>
                  </a:lnTo>
                  <a:lnTo>
                    <a:pt x="71" y="124"/>
                  </a:lnTo>
                  <a:lnTo>
                    <a:pt x="71" y="124"/>
                  </a:lnTo>
                  <a:lnTo>
                    <a:pt x="70" y="125"/>
                  </a:lnTo>
                  <a:lnTo>
                    <a:pt x="69" y="125"/>
                  </a:lnTo>
                  <a:lnTo>
                    <a:pt x="69" y="125"/>
                  </a:lnTo>
                  <a:lnTo>
                    <a:pt x="68" y="126"/>
                  </a:lnTo>
                  <a:lnTo>
                    <a:pt x="67" y="126"/>
                  </a:lnTo>
                  <a:lnTo>
                    <a:pt x="67" y="126"/>
                  </a:lnTo>
                  <a:lnTo>
                    <a:pt x="66" y="126"/>
                  </a:lnTo>
                  <a:lnTo>
                    <a:pt x="65" y="127"/>
                  </a:lnTo>
                  <a:lnTo>
                    <a:pt x="65" y="127"/>
                  </a:lnTo>
                  <a:lnTo>
                    <a:pt x="64" y="127"/>
                  </a:lnTo>
                  <a:lnTo>
                    <a:pt x="63" y="127"/>
                  </a:lnTo>
                  <a:lnTo>
                    <a:pt x="62" y="127"/>
                  </a:lnTo>
                  <a:lnTo>
                    <a:pt x="62" y="128"/>
                  </a:lnTo>
                  <a:lnTo>
                    <a:pt x="61" y="128"/>
                  </a:lnTo>
                  <a:lnTo>
                    <a:pt x="60" y="128"/>
                  </a:lnTo>
                  <a:lnTo>
                    <a:pt x="60" y="128"/>
                  </a:lnTo>
                  <a:lnTo>
                    <a:pt x="59" y="128"/>
                  </a:lnTo>
                  <a:lnTo>
                    <a:pt x="58" y="128"/>
                  </a:lnTo>
                  <a:lnTo>
                    <a:pt x="57" y="128"/>
                  </a:lnTo>
                  <a:lnTo>
                    <a:pt x="57" y="128"/>
                  </a:lnTo>
                  <a:lnTo>
                    <a:pt x="56" y="129"/>
                  </a:lnTo>
                  <a:lnTo>
                    <a:pt x="55" y="129"/>
                  </a:lnTo>
                  <a:lnTo>
                    <a:pt x="54" y="129"/>
                  </a:lnTo>
                  <a:lnTo>
                    <a:pt x="54" y="129"/>
                  </a:lnTo>
                  <a:lnTo>
                    <a:pt x="53" y="129"/>
                  </a:lnTo>
                  <a:lnTo>
                    <a:pt x="52" y="129"/>
                  </a:lnTo>
                  <a:lnTo>
                    <a:pt x="51" y="129"/>
                  </a:lnTo>
                  <a:lnTo>
                    <a:pt x="51" y="129"/>
                  </a:lnTo>
                  <a:lnTo>
                    <a:pt x="51" y="129"/>
                  </a:lnTo>
                  <a:lnTo>
                    <a:pt x="50" y="129"/>
                  </a:lnTo>
                  <a:lnTo>
                    <a:pt x="49" y="129"/>
                  </a:lnTo>
                  <a:lnTo>
                    <a:pt x="49" y="129"/>
                  </a:lnTo>
                  <a:lnTo>
                    <a:pt x="48" y="129"/>
                  </a:lnTo>
                  <a:lnTo>
                    <a:pt x="47" y="129"/>
                  </a:lnTo>
                  <a:lnTo>
                    <a:pt x="47" y="129"/>
                  </a:lnTo>
                  <a:lnTo>
                    <a:pt x="46" y="129"/>
                  </a:lnTo>
                  <a:lnTo>
                    <a:pt x="45" y="129"/>
                  </a:lnTo>
                  <a:lnTo>
                    <a:pt x="44" y="128"/>
                  </a:lnTo>
                  <a:lnTo>
                    <a:pt x="44" y="128"/>
                  </a:lnTo>
                  <a:lnTo>
                    <a:pt x="43" y="128"/>
                  </a:lnTo>
                  <a:lnTo>
                    <a:pt x="42" y="128"/>
                  </a:lnTo>
                  <a:lnTo>
                    <a:pt x="41" y="128"/>
                  </a:lnTo>
                  <a:lnTo>
                    <a:pt x="41" y="128"/>
                  </a:lnTo>
                  <a:lnTo>
                    <a:pt x="40" y="128"/>
                  </a:lnTo>
                  <a:lnTo>
                    <a:pt x="39" y="128"/>
                  </a:lnTo>
                  <a:lnTo>
                    <a:pt x="39" y="127"/>
                  </a:lnTo>
                  <a:lnTo>
                    <a:pt x="38" y="127"/>
                  </a:lnTo>
                  <a:lnTo>
                    <a:pt x="37" y="127"/>
                  </a:lnTo>
                  <a:lnTo>
                    <a:pt x="36" y="127"/>
                  </a:lnTo>
                  <a:lnTo>
                    <a:pt x="36" y="127"/>
                  </a:lnTo>
                  <a:lnTo>
                    <a:pt x="35" y="126"/>
                  </a:lnTo>
                  <a:lnTo>
                    <a:pt x="34" y="126"/>
                  </a:lnTo>
                  <a:lnTo>
                    <a:pt x="34" y="126"/>
                  </a:lnTo>
                  <a:lnTo>
                    <a:pt x="33" y="126"/>
                  </a:lnTo>
                  <a:lnTo>
                    <a:pt x="32" y="125"/>
                  </a:lnTo>
                  <a:lnTo>
                    <a:pt x="31" y="125"/>
                  </a:lnTo>
                  <a:lnTo>
                    <a:pt x="31" y="125"/>
                  </a:lnTo>
                  <a:lnTo>
                    <a:pt x="30" y="124"/>
                  </a:lnTo>
                  <a:lnTo>
                    <a:pt x="29" y="124"/>
                  </a:lnTo>
                  <a:lnTo>
                    <a:pt x="29" y="124"/>
                  </a:lnTo>
                  <a:lnTo>
                    <a:pt x="28" y="123"/>
                  </a:lnTo>
                  <a:lnTo>
                    <a:pt x="27" y="123"/>
                  </a:lnTo>
                  <a:lnTo>
                    <a:pt x="27" y="123"/>
                  </a:lnTo>
                  <a:lnTo>
                    <a:pt x="26" y="122"/>
                  </a:lnTo>
                  <a:lnTo>
                    <a:pt x="26" y="122"/>
                  </a:lnTo>
                  <a:lnTo>
                    <a:pt x="25" y="122"/>
                  </a:lnTo>
                  <a:lnTo>
                    <a:pt x="24" y="121"/>
                  </a:lnTo>
                  <a:lnTo>
                    <a:pt x="24" y="121"/>
                  </a:lnTo>
                  <a:lnTo>
                    <a:pt x="23" y="120"/>
                  </a:lnTo>
                  <a:lnTo>
                    <a:pt x="22" y="120"/>
                  </a:lnTo>
                  <a:lnTo>
                    <a:pt x="22" y="120"/>
                  </a:lnTo>
                  <a:lnTo>
                    <a:pt x="21" y="119"/>
                  </a:lnTo>
                  <a:lnTo>
                    <a:pt x="21" y="119"/>
                  </a:lnTo>
                  <a:lnTo>
                    <a:pt x="20" y="118"/>
                  </a:lnTo>
                  <a:lnTo>
                    <a:pt x="19" y="118"/>
                  </a:lnTo>
                  <a:lnTo>
                    <a:pt x="19" y="117"/>
                  </a:lnTo>
                  <a:lnTo>
                    <a:pt x="18" y="117"/>
                  </a:lnTo>
                  <a:lnTo>
                    <a:pt x="18" y="116"/>
                  </a:lnTo>
                  <a:lnTo>
                    <a:pt x="17" y="116"/>
                  </a:lnTo>
                  <a:lnTo>
                    <a:pt x="17" y="115"/>
                  </a:lnTo>
                  <a:lnTo>
                    <a:pt x="16" y="115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4" y="113"/>
                  </a:lnTo>
                  <a:lnTo>
                    <a:pt x="14" y="113"/>
                  </a:lnTo>
                  <a:lnTo>
                    <a:pt x="13" y="112"/>
                  </a:lnTo>
                  <a:lnTo>
                    <a:pt x="13" y="112"/>
                  </a:lnTo>
                  <a:lnTo>
                    <a:pt x="12" y="111"/>
                  </a:lnTo>
                  <a:lnTo>
                    <a:pt x="12" y="111"/>
                  </a:lnTo>
                  <a:lnTo>
                    <a:pt x="11" y="110"/>
                  </a:lnTo>
                  <a:lnTo>
                    <a:pt x="11" y="110"/>
                  </a:lnTo>
                  <a:lnTo>
                    <a:pt x="11" y="109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9" y="107"/>
                  </a:lnTo>
                  <a:lnTo>
                    <a:pt x="9" y="107"/>
                  </a:lnTo>
                  <a:lnTo>
                    <a:pt x="8" y="106"/>
                  </a:lnTo>
                  <a:lnTo>
                    <a:pt x="8" y="105"/>
                  </a:lnTo>
                  <a:lnTo>
                    <a:pt x="8" y="105"/>
                  </a:lnTo>
                  <a:lnTo>
                    <a:pt x="7" y="104"/>
                  </a:lnTo>
                  <a:lnTo>
                    <a:pt x="7" y="103"/>
                  </a:lnTo>
                  <a:lnTo>
                    <a:pt x="6" y="103"/>
                  </a:lnTo>
                  <a:lnTo>
                    <a:pt x="6" y="102"/>
                  </a:lnTo>
                  <a:lnTo>
                    <a:pt x="6" y="101"/>
                  </a:lnTo>
                  <a:lnTo>
                    <a:pt x="5" y="101"/>
                  </a:lnTo>
                  <a:lnTo>
                    <a:pt x="5" y="100"/>
                  </a:lnTo>
                  <a:lnTo>
                    <a:pt x="5" y="99"/>
                  </a:lnTo>
                  <a:lnTo>
                    <a:pt x="5" y="99"/>
                  </a:lnTo>
                  <a:lnTo>
                    <a:pt x="4" y="98"/>
                  </a:lnTo>
                  <a:lnTo>
                    <a:pt x="4" y="97"/>
                  </a:lnTo>
                  <a:lnTo>
                    <a:pt x="4" y="97"/>
                  </a:lnTo>
                  <a:lnTo>
                    <a:pt x="3" y="96"/>
                  </a:lnTo>
                  <a:lnTo>
                    <a:pt x="3" y="95"/>
                  </a:lnTo>
                  <a:lnTo>
                    <a:pt x="3" y="95"/>
                  </a:lnTo>
                  <a:lnTo>
                    <a:pt x="3" y="94"/>
                  </a:lnTo>
                  <a:lnTo>
                    <a:pt x="2" y="93"/>
                  </a:lnTo>
                  <a:lnTo>
                    <a:pt x="2" y="93"/>
                  </a:lnTo>
                  <a:lnTo>
                    <a:pt x="2" y="92"/>
                  </a:lnTo>
                  <a:lnTo>
                    <a:pt x="2" y="91"/>
                  </a:lnTo>
                  <a:lnTo>
                    <a:pt x="2" y="90"/>
                  </a:lnTo>
                  <a:lnTo>
                    <a:pt x="1" y="90"/>
                  </a:lnTo>
                  <a:lnTo>
                    <a:pt x="1" y="89"/>
                  </a:lnTo>
                  <a:lnTo>
                    <a:pt x="1" y="88"/>
                  </a:lnTo>
                  <a:lnTo>
                    <a:pt x="1" y="88"/>
                  </a:lnTo>
                  <a:lnTo>
                    <a:pt x="1" y="87"/>
                  </a:lnTo>
                  <a:lnTo>
                    <a:pt x="1" y="86"/>
                  </a:lnTo>
                  <a:lnTo>
                    <a:pt x="1" y="85"/>
                  </a:lnTo>
                  <a:lnTo>
                    <a:pt x="0" y="85"/>
                  </a:lnTo>
                  <a:lnTo>
                    <a:pt x="0" y="84"/>
                  </a:lnTo>
                  <a:lnTo>
                    <a:pt x="0" y="83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81"/>
                  </a:lnTo>
                  <a:lnTo>
                    <a:pt x="0" y="80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78"/>
                  </a:lnTo>
                  <a:lnTo>
                    <a:pt x="0" y="51"/>
                  </a:lnTo>
                  <a:lnTo>
                    <a:pt x="0" y="50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" y="42"/>
                  </a:lnTo>
                  <a:lnTo>
                    <a:pt x="1" y="41"/>
                  </a:lnTo>
                  <a:lnTo>
                    <a:pt x="1" y="40"/>
                  </a:lnTo>
                  <a:lnTo>
                    <a:pt x="1" y="40"/>
                  </a:lnTo>
                  <a:lnTo>
                    <a:pt x="1" y="39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7"/>
                  </a:lnTo>
                  <a:lnTo>
                    <a:pt x="2" y="36"/>
                  </a:lnTo>
                  <a:lnTo>
                    <a:pt x="2" y="35"/>
                  </a:lnTo>
                  <a:lnTo>
                    <a:pt x="3" y="35"/>
                  </a:lnTo>
                  <a:lnTo>
                    <a:pt x="3" y="34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4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5" y="30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5" y="28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8" y="24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10" y="21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2" y="18"/>
                  </a:lnTo>
                  <a:lnTo>
                    <a:pt x="12" y="17"/>
                  </a:lnTo>
                  <a:lnTo>
                    <a:pt x="13" y="17"/>
                  </a:lnTo>
                  <a:lnTo>
                    <a:pt x="13" y="16"/>
                  </a:lnTo>
                  <a:lnTo>
                    <a:pt x="14" y="16"/>
                  </a:lnTo>
                  <a:lnTo>
                    <a:pt x="14" y="15"/>
                  </a:lnTo>
                  <a:lnTo>
                    <a:pt x="15" y="15"/>
                  </a:lnTo>
                  <a:lnTo>
                    <a:pt x="15" y="14"/>
                  </a:lnTo>
                  <a:lnTo>
                    <a:pt x="16" y="14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20" y="10"/>
                  </a:lnTo>
                  <a:lnTo>
                    <a:pt x="21" y="10"/>
                  </a:lnTo>
                  <a:lnTo>
                    <a:pt x="21" y="9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3" y="8"/>
                  </a:lnTo>
                  <a:lnTo>
                    <a:pt x="24" y="8"/>
                  </a:lnTo>
                  <a:lnTo>
                    <a:pt x="24" y="7"/>
                  </a:lnTo>
                  <a:lnTo>
                    <a:pt x="25" y="7"/>
                  </a:lnTo>
                  <a:lnTo>
                    <a:pt x="26" y="7"/>
                  </a:lnTo>
                  <a:lnTo>
                    <a:pt x="26" y="6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8" y="5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30" y="4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5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7" y="2"/>
                  </a:lnTo>
                  <a:lnTo>
                    <a:pt x="38" y="2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2" y="1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14" name="Freeform 19">
              <a:extLst>
                <a:ext uri="{FF2B5EF4-FFF2-40B4-BE49-F238E27FC236}">
                  <a16:creationId xmlns:a16="http://schemas.microsoft.com/office/drawing/2014/main" id="{AF5AD375-A43A-B54A-FCA2-D98A57DCA3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9650" y="3801226"/>
              <a:ext cx="35758" cy="45510"/>
            </a:xfrm>
            <a:custGeom>
              <a:avLst/>
              <a:gdLst>
                <a:gd name="T0" fmla="*/ 56 w 103"/>
                <a:gd name="T1" fmla="*/ 0 h 130"/>
                <a:gd name="T2" fmla="*/ 61 w 103"/>
                <a:gd name="T3" fmla="*/ 1 h 130"/>
                <a:gd name="T4" fmla="*/ 66 w 103"/>
                <a:gd name="T5" fmla="*/ 2 h 130"/>
                <a:gd name="T6" fmla="*/ 71 w 103"/>
                <a:gd name="T7" fmla="*/ 4 h 130"/>
                <a:gd name="T8" fmla="*/ 76 w 103"/>
                <a:gd name="T9" fmla="*/ 6 h 130"/>
                <a:gd name="T10" fmla="*/ 80 w 103"/>
                <a:gd name="T11" fmla="*/ 9 h 130"/>
                <a:gd name="T12" fmla="*/ 84 w 103"/>
                <a:gd name="T13" fmla="*/ 12 h 130"/>
                <a:gd name="T14" fmla="*/ 88 w 103"/>
                <a:gd name="T15" fmla="*/ 16 h 130"/>
                <a:gd name="T16" fmla="*/ 91 w 103"/>
                <a:gd name="T17" fmla="*/ 20 h 130"/>
                <a:gd name="T18" fmla="*/ 94 w 103"/>
                <a:gd name="T19" fmla="*/ 24 h 130"/>
                <a:gd name="T20" fmla="*/ 97 w 103"/>
                <a:gd name="T21" fmla="*/ 29 h 130"/>
                <a:gd name="T22" fmla="*/ 99 w 103"/>
                <a:gd name="T23" fmla="*/ 33 h 130"/>
                <a:gd name="T24" fmla="*/ 100 w 103"/>
                <a:gd name="T25" fmla="*/ 38 h 130"/>
                <a:gd name="T26" fmla="*/ 101 w 103"/>
                <a:gd name="T27" fmla="*/ 43 h 130"/>
                <a:gd name="T28" fmla="*/ 102 w 103"/>
                <a:gd name="T29" fmla="*/ 49 h 130"/>
                <a:gd name="T30" fmla="*/ 102 w 103"/>
                <a:gd name="T31" fmla="*/ 80 h 130"/>
                <a:gd name="T32" fmla="*/ 101 w 103"/>
                <a:gd name="T33" fmla="*/ 85 h 130"/>
                <a:gd name="T34" fmla="*/ 100 w 103"/>
                <a:gd name="T35" fmla="*/ 90 h 130"/>
                <a:gd name="T36" fmla="*/ 99 w 103"/>
                <a:gd name="T37" fmla="*/ 95 h 130"/>
                <a:gd name="T38" fmla="*/ 97 w 103"/>
                <a:gd name="T39" fmla="*/ 100 h 130"/>
                <a:gd name="T40" fmla="*/ 94 w 103"/>
                <a:gd name="T41" fmla="*/ 105 h 130"/>
                <a:gd name="T42" fmla="*/ 91 w 103"/>
                <a:gd name="T43" fmla="*/ 109 h 130"/>
                <a:gd name="T44" fmla="*/ 88 w 103"/>
                <a:gd name="T45" fmla="*/ 113 h 130"/>
                <a:gd name="T46" fmla="*/ 84 w 103"/>
                <a:gd name="T47" fmla="*/ 116 h 130"/>
                <a:gd name="T48" fmla="*/ 80 w 103"/>
                <a:gd name="T49" fmla="*/ 120 h 130"/>
                <a:gd name="T50" fmla="*/ 76 w 103"/>
                <a:gd name="T51" fmla="*/ 122 h 130"/>
                <a:gd name="T52" fmla="*/ 71 w 103"/>
                <a:gd name="T53" fmla="*/ 125 h 130"/>
                <a:gd name="T54" fmla="*/ 66 w 103"/>
                <a:gd name="T55" fmla="*/ 127 h 130"/>
                <a:gd name="T56" fmla="*/ 61 w 103"/>
                <a:gd name="T57" fmla="*/ 128 h 130"/>
                <a:gd name="T58" fmla="*/ 56 w 103"/>
                <a:gd name="T59" fmla="*/ 129 h 130"/>
                <a:gd name="T60" fmla="*/ 51 w 103"/>
                <a:gd name="T61" fmla="*/ 129 h 130"/>
                <a:gd name="T62" fmla="*/ 46 w 103"/>
                <a:gd name="T63" fmla="*/ 129 h 130"/>
                <a:gd name="T64" fmla="*/ 41 w 103"/>
                <a:gd name="T65" fmla="*/ 128 h 130"/>
                <a:gd name="T66" fmla="*/ 36 w 103"/>
                <a:gd name="T67" fmla="*/ 127 h 130"/>
                <a:gd name="T68" fmla="*/ 31 w 103"/>
                <a:gd name="T69" fmla="*/ 125 h 130"/>
                <a:gd name="T70" fmla="*/ 26 w 103"/>
                <a:gd name="T71" fmla="*/ 122 h 130"/>
                <a:gd name="T72" fmla="*/ 22 w 103"/>
                <a:gd name="T73" fmla="*/ 120 h 130"/>
                <a:gd name="T74" fmla="*/ 18 w 103"/>
                <a:gd name="T75" fmla="*/ 116 h 130"/>
                <a:gd name="T76" fmla="*/ 14 w 103"/>
                <a:gd name="T77" fmla="*/ 113 h 130"/>
                <a:gd name="T78" fmla="*/ 11 w 103"/>
                <a:gd name="T79" fmla="*/ 109 h 130"/>
                <a:gd name="T80" fmla="*/ 8 w 103"/>
                <a:gd name="T81" fmla="*/ 105 h 130"/>
                <a:gd name="T82" fmla="*/ 5 w 103"/>
                <a:gd name="T83" fmla="*/ 100 h 130"/>
                <a:gd name="T84" fmla="*/ 3 w 103"/>
                <a:gd name="T85" fmla="*/ 95 h 130"/>
                <a:gd name="T86" fmla="*/ 2 w 103"/>
                <a:gd name="T87" fmla="*/ 90 h 130"/>
                <a:gd name="T88" fmla="*/ 1 w 103"/>
                <a:gd name="T89" fmla="*/ 85 h 130"/>
                <a:gd name="T90" fmla="*/ 0 w 103"/>
                <a:gd name="T91" fmla="*/ 80 h 130"/>
                <a:gd name="T92" fmla="*/ 0 w 103"/>
                <a:gd name="T93" fmla="*/ 49 h 130"/>
                <a:gd name="T94" fmla="*/ 1 w 103"/>
                <a:gd name="T95" fmla="*/ 43 h 130"/>
                <a:gd name="T96" fmla="*/ 2 w 103"/>
                <a:gd name="T97" fmla="*/ 38 h 130"/>
                <a:gd name="T98" fmla="*/ 3 w 103"/>
                <a:gd name="T99" fmla="*/ 33 h 130"/>
                <a:gd name="T100" fmla="*/ 5 w 103"/>
                <a:gd name="T101" fmla="*/ 29 h 130"/>
                <a:gd name="T102" fmla="*/ 8 w 103"/>
                <a:gd name="T103" fmla="*/ 24 h 130"/>
                <a:gd name="T104" fmla="*/ 11 w 103"/>
                <a:gd name="T105" fmla="*/ 20 h 130"/>
                <a:gd name="T106" fmla="*/ 14 w 103"/>
                <a:gd name="T107" fmla="*/ 16 h 130"/>
                <a:gd name="T108" fmla="*/ 18 w 103"/>
                <a:gd name="T109" fmla="*/ 12 h 130"/>
                <a:gd name="T110" fmla="*/ 22 w 103"/>
                <a:gd name="T111" fmla="*/ 9 h 130"/>
                <a:gd name="T112" fmla="*/ 26 w 103"/>
                <a:gd name="T113" fmla="*/ 6 h 130"/>
                <a:gd name="T114" fmla="*/ 31 w 103"/>
                <a:gd name="T115" fmla="*/ 4 h 130"/>
                <a:gd name="T116" fmla="*/ 36 w 103"/>
                <a:gd name="T117" fmla="*/ 2 h 130"/>
                <a:gd name="T118" fmla="*/ 41 w 103"/>
                <a:gd name="T119" fmla="*/ 1 h 130"/>
                <a:gd name="T120" fmla="*/ 46 w 103"/>
                <a:gd name="T121" fmla="*/ 0 h 130"/>
                <a:gd name="T122" fmla="*/ 51 w 103"/>
                <a:gd name="T12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3" h="130">
                  <a:moveTo>
                    <a:pt x="52" y="0"/>
                  </a:moveTo>
                  <a:lnTo>
                    <a:pt x="52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6" y="0"/>
                  </a:lnTo>
                  <a:lnTo>
                    <a:pt x="57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9" y="0"/>
                  </a:lnTo>
                  <a:lnTo>
                    <a:pt x="60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2" y="1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4" y="2"/>
                  </a:lnTo>
                  <a:lnTo>
                    <a:pt x="65" y="2"/>
                  </a:lnTo>
                  <a:lnTo>
                    <a:pt x="66" y="2"/>
                  </a:lnTo>
                  <a:lnTo>
                    <a:pt x="66" y="2"/>
                  </a:lnTo>
                  <a:lnTo>
                    <a:pt x="67" y="2"/>
                  </a:lnTo>
                  <a:lnTo>
                    <a:pt x="68" y="3"/>
                  </a:lnTo>
                  <a:lnTo>
                    <a:pt x="68" y="3"/>
                  </a:lnTo>
                  <a:lnTo>
                    <a:pt x="69" y="3"/>
                  </a:lnTo>
                  <a:lnTo>
                    <a:pt x="70" y="3"/>
                  </a:lnTo>
                  <a:lnTo>
                    <a:pt x="70" y="4"/>
                  </a:lnTo>
                  <a:lnTo>
                    <a:pt x="71" y="4"/>
                  </a:lnTo>
                  <a:lnTo>
                    <a:pt x="72" y="4"/>
                  </a:lnTo>
                  <a:lnTo>
                    <a:pt x="73" y="5"/>
                  </a:lnTo>
                  <a:lnTo>
                    <a:pt x="73" y="5"/>
                  </a:lnTo>
                  <a:lnTo>
                    <a:pt x="74" y="5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6" y="6"/>
                  </a:lnTo>
                  <a:lnTo>
                    <a:pt x="76" y="7"/>
                  </a:lnTo>
                  <a:lnTo>
                    <a:pt x="77" y="7"/>
                  </a:lnTo>
                  <a:lnTo>
                    <a:pt x="78" y="7"/>
                  </a:lnTo>
                  <a:lnTo>
                    <a:pt x="78" y="8"/>
                  </a:lnTo>
                  <a:lnTo>
                    <a:pt x="79" y="8"/>
                  </a:lnTo>
                  <a:lnTo>
                    <a:pt x="80" y="9"/>
                  </a:lnTo>
                  <a:lnTo>
                    <a:pt x="80" y="9"/>
                  </a:lnTo>
                  <a:lnTo>
                    <a:pt x="81" y="9"/>
                  </a:lnTo>
                  <a:lnTo>
                    <a:pt x="81" y="10"/>
                  </a:lnTo>
                  <a:lnTo>
                    <a:pt x="82" y="10"/>
                  </a:lnTo>
                  <a:lnTo>
                    <a:pt x="83" y="11"/>
                  </a:lnTo>
                  <a:lnTo>
                    <a:pt x="83" y="11"/>
                  </a:lnTo>
                  <a:lnTo>
                    <a:pt x="84" y="12"/>
                  </a:lnTo>
                  <a:lnTo>
                    <a:pt x="84" y="12"/>
                  </a:lnTo>
                  <a:lnTo>
                    <a:pt x="85" y="13"/>
                  </a:lnTo>
                  <a:lnTo>
                    <a:pt x="85" y="13"/>
                  </a:lnTo>
                  <a:lnTo>
                    <a:pt x="86" y="14"/>
                  </a:lnTo>
                  <a:lnTo>
                    <a:pt x="86" y="14"/>
                  </a:lnTo>
                  <a:lnTo>
                    <a:pt x="87" y="15"/>
                  </a:lnTo>
                  <a:lnTo>
                    <a:pt x="88" y="15"/>
                  </a:lnTo>
                  <a:lnTo>
                    <a:pt x="88" y="16"/>
                  </a:lnTo>
                  <a:lnTo>
                    <a:pt x="89" y="16"/>
                  </a:lnTo>
                  <a:lnTo>
                    <a:pt x="89" y="17"/>
                  </a:lnTo>
                  <a:lnTo>
                    <a:pt x="90" y="17"/>
                  </a:lnTo>
                  <a:lnTo>
                    <a:pt x="90" y="18"/>
                  </a:lnTo>
                  <a:lnTo>
                    <a:pt x="90" y="19"/>
                  </a:lnTo>
                  <a:lnTo>
                    <a:pt x="91" y="19"/>
                  </a:lnTo>
                  <a:lnTo>
                    <a:pt x="91" y="20"/>
                  </a:lnTo>
                  <a:lnTo>
                    <a:pt x="92" y="20"/>
                  </a:lnTo>
                  <a:lnTo>
                    <a:pt x="92" y="21"/>
                  </a:lnTo>
                  <a:lnTo>
                    <a:pt x="93" y="22"/>
                  </a:lnTo>
                  <a:lnTo>
                    <a:pt x="93" y="22"/>
                  </a:lnTo>
                  <a:lnTo>
                    <a:pt x="94" y="23"/>
                  </a:lnTo>
                  <a:lnTo>
                    <a:pt x="94" y="23"/>
                  </a:lnTo>
                  <a:lnTo>
                    <a:pt x="94" y="24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95" y="26"/>
                  </a:lnTo>
                  <a:lnTo>
                    <a:pt x="96" y="27"/>
                  </a:lnTo>
                  <a:lnTo>
                    <a:pt x="96" y="27"/>
                  </a:lnTo>
                  <a:lnTo>
                    <a:pt x="96" y="28"/>
                  </a:lnTo>
                  <a:lnTo>
                    <a:pt x="97" y="29"/>
                  </a:lnTo>
                  <a:lnTo>
                    <a:pt x="97" y="29"/>
                  </a:lnTo>
                  <a:lnTo>
                    <a:pt x="97" y="30"/>
                  </a:lnTo>
                  <a:lnTo>
                    <a:pt x="98" y="31"/>
                  </a:lnTo>
                  <a:lnTo>
                    <a:pt x="98" y="31"/>
                  </a:lnTo>
                  <a:lnTo>
                    <a:pt x="98" y="32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4"/>
                  </a:lnTo>
                  <a:lnTo>
                    <a:pt x="99" y="35"/>
                  </a:lnTo>
                  <a:lnTo>
                    <a:pt x="100" y="35"/>
                  </a:lnTo>
                  <a:lnTo>
                    <a:pt x="100" y="36"/>
                  </a:lnTo>
                  <a:lnTo>
                    <a:pt x="100" y="37"/>
                  </a:lnTo>
                  <a:lnTo>
                    <a:pt x="100" y="38"/>
                  </a:lnTo>
                  <a:lnTo>
                    <a:pt x="100" y="38"/>
                  </a:lnTo>
                  <a:lnTo>
                    <a:pt x="101" y="39"/>
                  </a:lnTo>
                  <a:lnTo>
                    <a:pt x="101" y="40"/>
                  </a:lnTo>
                  <a:lnTo>
                    <a:pt x="101" y="40"/>
                  </a:lnTo>
                  <a:lnTo>
                    <a:pt x="101" y="41"/>
                  </a:lnTo>
                  <a:lnTo>
                    <a:pt x="101" y="42"/>
                  </a:lnTo>
                  <a:lnTo>
                    <a:pt x="101" y="43"/>
                  </a:lnTo>
                  <a:lnTo>
                    <a:pt x="101" y="43"/>
                  </a:lnTo>
                  <a:lnTo>
                    <a:pt x="101" y="44"/>
                  </a:lnTo>
                  <a:lnTo>
                    <a:pt x="102" y="45"/>
                  </a:lnTo>
                  <a:lnTo>
                    <a:pt x="102" y="46"/>
                  </a:lnTo>
                  <a:lnTo>
                    <a:pt x="102" y="46"/>
                  </a:lnTo>
                  <a:lnTo>
                    <a:pt x="102" y="47"/>
                  </a:lnTo>
                  <a:lnTo>
                    <a:pt x="102" y="48"/>
                  </a:lnTo>
                  <a:lnTo>
                    <a:pt x="102" y="49"/>
                  </a:lnTo>
                  <a:lnTo>
                    <a:pt x="102" y="49"/>
                  </a:lnTo>
                  <a:lnTo>
                    <a:pt x="102" y="50"/>
                  </a:lnTo>
                  <a:lnTo>
                    <a:pt x="102" y="51"/>
                  </a:lnTo>
                  <a:lnTo>
                    <a:pt x="102" y="78"/>
                  </a:lnTo>
                  <a:lnTo>
                    <a:pt x="102" y="79"/>
                  </a:lnTo>
                  <a:lnTo>
                    <a:pt x="102" y="79"/>
                  </a:lnTo>
                  <a:lnTo>
                    <a:pt x="102" y="80"/>
                  </a:lnTo>
                  <a:lnTo>
                    <a:pt x="102" y="81"/>
                  </a:lnTo>
                  <a:lnTo>
                    <a:pt x="102" y="82"/>
                  </a:lnTo>
                  <a:lnTo>
                    <a:pt x="102" y="82"/>
                  </a:lnTo>
                  <a:lnTo>
                    <a:pt x="102" y="83"/>
                  </a:lnTo>
                  <a:lnTo>
                    <a:pt x="102" y="84"/>
                  </a:lnTo>
                  <a:lnTo>
                    <a:pt x="101" y="85"/>
                  </a:lnTo>
                  <a:lnTo>
                    <a:pt x="101" y="85"/>
                  </a:lnTo>
                  <a:lnTo>
                    <a:pt x="101" y="86"/>
                  </a:lnTo>
                  <a:lnTo>
                    <a:pt x="101" y="87"/>
                  </a:lnTo>
                  <a:lnTo>
                    <a:pt x="101" y="88"/>
                  </a:lnTo>
                  <a:lnTo>
                    <a:pt x="101" y="88"/>
                  </a:lnTo>
                  <a:lnTo>
                    <a:pt x="101" y="89"/>
                  </a:lnTo>
                  <a:lnTo>
                    <a:pt x="101" y="90"/>
                  </a:lnTo>
                  <a:lnTo>
                    <a:pt x="100" y="90"/>
                  </a:lnTo>
                  <a:lnTo>
                    <a:pt x="100" y="91"/>
                  </a:lnTo>
                  <a:lnTo>
                    <a:pt x="100" y="92"/>
                  </a:lnTo>
                  <a:lnTo>
                    <a:pt x="100" y="93"/>
                  </a:lnTo>
                  <a:lnTo>
                    <a:pt x="100" y="93"/>
                  </a:lnTo>
                  <a:lnTo>
                    <a:pt x="99" y="94"/>
                  </a:lnTo>
                  <a:lnTo>
                    <a:pt x="99" y="95"/>
                  </a:lnTo>
                  <a:lnTo>
                    <a:pt x="99" y="95"/>
                  </a:lnTo>
                  <a:lnTo>
                    <a:pt x="99" y="96"/>
                  </a:lnTo>
                  <a:lnTo>
                    <a:pt x="98" y="97"/>
                  </a:lnTo>
                  <a:lnTo>
                    <a:pt x="98" y="97"/>
                  </a:lnTo>
                  <a:lnTo>
                    <a:pt x="98" y="98"/>
                  </a:lnTo>
                  <a:lnTo>
                    <a:pt x="97" y="99"/>
                  </a:lnTo>
                  <a:lnTo>
                    <a:pt x="97" y="99"/>
                  </a:lnTo>
                  <a:lnTo>
                    <a:pt x="97" y="100"/>
                  </a:lnTo>
                  <a:lnTo>
                    <a:pt x="96" y="101"/>
                  </a:lnTo>
                  <a:lnTo>
                    <a:pt x="96" y="101"/>
                  </a:lnTo>
                  <a:lnTo>
                    <a:pt x="96" y="102"/>
                  </a:lnTo>
                  <a:lnTo>
                    <a:pt x="95" y="103"/>
                  </a:lnTo>
                  <a:lnTo>
                    <a:pt x="95" y="103"/>
                  </a:lnTo>
                  <a:lnTo>
                    <a:pt x="95" y="104"/>
                  </a:lnTo>
                  <a:lnTo>
                    <a:pt x="94" y="105"/>
                  </a:lnTo>
                  <a:lnTo>
                    <a:pt x="94" y="105"/>
                  </a:lnTo>
                  <a:lnTo>
                    <a:pt x="94" y="106"/>
                  </a:lnTo>
                  <a:lnTo>
                    <a:pt x="93" y="107"/>
                  </a:lnTo>
                  <a:lnTo>
                    <a:pt x="93" y="107"/>
                  </a:lnTo>
                  <a:lnTo>
                    <a:pt x="92" y="108"/>
                  </a:lnTo>
                  <a:lnTo>
                    <a:pt x="92" y="108"/>
                  </a:lnTo>
                  <a:lnTo>
                    <a:pt x="91" y="109"/>
                  </a:lnTo>
                  <a:lnTo>
                    <a:pt x="91" y="110"/>
                  </a:lnTo>
                  <a:lnTo>
                    <a:pt x="90" y="110"/>
                  </a:lnTo>
                  <a:lnTo>
                    <a:pt x="90" y="111"/>
                  </a:lnTo>
                  <a:lnTo>
                    <a:pt x="90" y="111"/>
                  </a:lnTo>
                  <a:lnTo>
                    <a:pt x="89" y="112"/>
                  </a:lnTo>
                  <a:lnTo>
                    <a:pt x="89" y="112"/>
                  </a:lnTo>
                  <a:lnTo>
                    <a:pt x="88" y="113"/>
                  </a:lnTo>
                  <a:lnTo>
                    <a:pt x="88" y="113"/>
                  </a:lnTo>
                  <a:lnTo>
                    <a:pt x="87" y="114"/>
                  </a:lnTo>
                  <a:lnTo>
                    <a:pt x="86" y="114"/>
                  </a:lnTo>
                  <a:lnTo>
                    <a:pt x="86" y="115"/>
                  </a:lnTo>
                  <a:lnTo>
                    <a:pt x="85" y="115"/>
                  </a:lnTo>
                  <a:lnTo>
                    <a:pt x="85" y="116"/>
                  </a:lnTo>
                  <a:lnTo>
                    <a:pt x="84" y="116"/>
                  </a:lnTo>
                  <a:lnTo>
                    <a:pt x="84" y="117"/>
                  </a:lnTo>
                  <a:lnTo>
                    <a:pt x="83" y="117"/>
                  </a:lnTo>
                  <a:lnTo>
                    <a:pt x="83" y="118"/>
                  </a:lnTo>
                  <a:lnTo>
                    <a:pt x="82" y="118"/>
                  </a:lnTo>
                  <a:lnTo>
                    <a:pt x="81" y="119"/>
                  </a:lnTo>
                  <a:lnTo>
                    <a:pt x="81" y="119"/>
                  </a:lnTo>
                  <a:lnTo>
                    <a:pt x="80" y="120"/>
                  </a:lnTo>
                  <a:lnTo>
                    <a:pt x="80" y="120"/>
                  </a:lnTo>
                  <a:lnTo>
                    <a:pt x="79" y="120"/>
                  </a:lnTo>
                  <a:lnTo>
                    <a:pt x="78" y="121"/>
                  </a:lnTo>
                  <a:lnTo>
                    <a:pt x="78" y="121"/>
                  </a:lnTo>
                  <a:lnTo>
                    <a:pt x="77" y="122"/>
                  </a:lnTo>
                  <a:lnTo>
                    <a:pt x="76" y="122"/>
                  </a:lnTo>
                  <a:lnTo>
                    <a:pt x="76" y="122"/>
                  </a:lnTo>
                  <a:lnTo>
                    <a:pt x="75" y="123"/>
                  </a:lnTo>
                  <a:lnTo>
                    <a:pt x="75" y="123"/>
                  </a:lnTo>
                  <a:lnTo>
                    <a:pt x="74" y="123"/>
                  </a:lnTo>
                  <a:lnTo>
                    <a:pt x="73" y="124"/>
                  </a:lnTo>
                  <a:lnTo>
                    <a:pt x="73" y="124"/>
                  </a:lnTo>
                  <a:lnTo>
                    <a:pt x="72" y="124"/>
                  </a:lnTo>
                  <a:lnTo>
                    <a:pt x="71" y="125"/>
                  </a:lnTo>
                  <a:lnTo>
                    <a:pt x="70" y="125"/>
                  </a:lnTo>
                  <a:lnTo>
                    <a:pt x="70" y="125"/>
                  </a:lnTo>
                  <a:lnTo>
                    <a:pt x="69" y="126"/>
                  </a:lnTo>
                  <a:lnTo>
                    <a:pt x="68" y="126"/>
                  </a:lnTo>
                  <a:lnTo>
                    <a:pt x="68" y="126"/>
                  </a:lnTo>
                  <a:lnTo>
                    <a:pt x="67" y="126"/>
                  </a:lnTo>
                  <a:lnTo>
                    <a:pt x="66" y="127"/>
                  </a:lnTo>
                  <a:lnTo>
                    <a:pt x="66" y="127"/>
                  </a:lnTo>
                  <a:lnTo>
                    <a:pt x="65" y="127"/>
                  </a:lnTo>
                  <a:lnTo>
                    <a:pt x="64" y="127"/>
                  </a:lnTo>
                  <a:lnTo>
                    <a:pt x="63" y="127"/>
                  </a:lnTo>
                  <a:lnTo>
                    <a:pt x="63" y="128"/>
                  </a:lnTo>
                  <a:lnTo>
                    <a:pt x="62" y="128"/>
                  </a:lnTo>
                  <a:lnTo>
                    <a:pt x="61" y="128"/>
                  </a:lnTo>
                  <a:lnTo>
                    <a:pt x="61" y="128"/>
                  </a:lnTo>
                  <a:lnTo>
                    <a:pt x="60" y="128"/>
                  </a:lnTo>
                  <a:lnTo>
                    <a:pt x="59" y="128"/>
                  </a:lnTo>
                  <a:lnTo>
                    <a:pt x="58" y="128"/>
                  </a:lnTo>
                  <a:lnTo>
                    <a:pt x="58" y="128"/>
                  </a:lnTo>
                  <a:lnTo>
                    <a:pt x="57" y="129"/>
                  </a:lnTo>
                  <a:lnTo>
                    <a:pt x="56" y="129"/>
                  </a:lnTo>
                  <a:lnTo>
                    <a:pt x="55" y="129"/>
                  </a:lnTo>
                  <a:lnTo>
                    <a:pt x="55" y="129"/>
                  </a:lnTo>
                  <a:lnTo>
                    <a:pt x="54" y="129"/>
                  </a:lnTo>
                  <a:lnTo>
                    <a:pt x="53" y="129"/>
                  </a:lnTo>
                  <a:lnTo>
                    <a:pt x="52" y="129"/>
                  </a:lnTo>
                  <a:lnTo>
                    <a:pt x="52" y="129"/>
                  </a:lnTo>
                  <a:lnTo>
                    <a:pt x="51" y="129"/>
                  </a:lnTo>
                  <a:lnTo>
                    <a:pt x="50" y="129"/>
                  </a:lnTo>
                  <a:lnTo>
                    <a:pt x="50" y="129"/>
                  </a:lnTo>
                  <a:lnTo>
                    <a:pt x="49" y="129"/>
                  </a:lnTo>
                  <a:lnTo>
                    <a:pt x="48" y="129"/>
                  </a:lnTo>
                  <a:lnTo>
                    <a:pt x="47" y="129"/>
                  </a:lnTo>
                  <a:lnTo>
                    <a:pt x="47" y="129"/>
                  </a:lnTo>
                  <a:lnTo>
                    <a:pt x="46" y="129"/>
                  </a:lnTo>
                  <a:lnTo>
                    <a:pt x="45" y="129"/>
                  </a:lnTo>
                  <a:lnTo>
                    <a:pt x="44" y="128"/>
                  </a:lnTo>
                  <a:lnTo>
                    <a:pt x="44" y="128"/>
                  </a:lnTo>
                  <a:lnTo>
                    <a:pt x="43" y="128"/>
                  </a:lnTo>
                  <a:lnTo>
                    <a:pt x="42" y="128"/>
                  </a:lnTo>
                  <a:lnTo>
                    <a:pt x="41" y="128"/>
                  </a:lnTo>
                  <a:lnTo>
                    <a:pt x="41" y="128"/>
                  </a:lnTo>
                  <a:lnTo>
                    <a:pt x="40" y="128"/>
                  </a:lnTo>
                  <a:lnTo>
                    <a:pt x="39" y="128"/>
                  </a:lnTo>
                  <a:lnTo>
                    <a:pt x="39" y="127"/>
                  </a:lnTo>
                  <a:lnTo>
                    <a:pt x="38" y="127"/>
                  </a:lnTo>
                  <a:lnTo>
                    <a:pt x="37" y="127"/>
                  </a:lnTo>
                  <a:lnTo>
                    <a:pt x="36" y="127"/>
                  </a:lnTo>
                  <a:lnTo>
                    <a:pt x="36" y="127"/>
                  </a:lnTo>
                  <a:lnTo>
                    <a:pt x="35" y="126"/>
                  </a:lnTo>
                  <a:lnTo>
                    <a:pt x="34" y="126"/>
                  </a:lnTo>
                  <a:lnTo>
                    <a:pt x="34" y="126"/>
                  </a:lnTo>
                  <a:lnTo>
                    <a:pt x="33" y="126"/>
                  </a:lnTo>
                  <a:lnTo>
                    <a:pt x="32" y="125"/>
                  </a:lnTo>
                  <a:lnTo>
                    <a:pt x="32" y="125"/>
                  </a:lnTo>
                  <a:lnTo>
                    <a:pt x="31" y="125"/>
                  </a:lnTo>
                  <a:lnTo>
                    <a:pt x="30" y="124"/>
                  </a:lnTo>
                  <a:lnTo>
                    <a:pt x="29" y="124"/>
                  </a:lnTo>
                  <a:lnTo>
                    <a:pt x="29" y="124"/>
                  </a:lnTo>
                  <a:lnTo>
                    <a:pt x="28" y="123"/>
                  </a:lnTo>
                  <a:lnTo>
                    <a:pt x="27" y="123"/>
                  </a:lnTo>
                  <a:lnTo>
                    <a:pt x="27" y="123"/>
                  </a:lnTo>
                  <a:lnTo>
                    <a:pt x="26" y="122"/>
                  </a:lnTo>
                  <a:lnTo>
                    <a:pt x="26" y="122"/>
                  </a:lnTo>
                  <a:lnTo>
                    <a:pt x="25" y="122"/>
                  </a:lnTo>
                  <a:lnTo>
                    <a:pt x="24" y="121"/>
                  </a:lnTo>
                  <a:lnTo>
                    <a:pt x="24" y="121"/>
                  </a:lnTo>
                  <a:lnTo>
                    <a:pt x="23" y="120"/>
                  </a:lnTo>
                  <a:lnTo>
                    <a:pt x="22" y="120"/>
                  </a:lnTo>
                  <a:lnTo>
                    <a:pt x="22" y="120"/>
                  </a:lnTo>
                  <a:lnTo>
                    <a:pt x="21" y="119"/>
                  </a:lnTo>
                  <a:lnTo>
                    <a:pt x="21" y="119"/>
                  </a:lnTo>
                  <a:lnTo>
                    <a:pt x="20" y="118"/>
                  </a:lnTo>
                  <a:lnTo>
                    <a:pt x="19" y="118"/>
                  </a:lnTo>
                  <a:lnTo>
                    <a:pt x="19" y="117"/>
                  </a:lnTo>
                  <a:lnTo>
                    <a:pt x="18" y="117"/>
                  </a:lnTo>
                  <a:lnTo>
                    <a:pt x="18" y="116"/>
                  </a:lnTo>
                  <a:lnTo>
                    <a:pt x="17" y="116"/>
                  </a:lnTo>
                  <a:lnTo>
                    <a:pt x="17" y="115"/>
                  </a:lnTo>
                  <a:lnTo>
                    <a:pt x="16" y="115"/>
                  </a:lnTo>
                  <a:lnTo>
                    <a:pt x="16" y="114"/>
                  </a:lnTo>
                  <a:lnTo>
                    <a:pt x="15" y="114"/>
                  </a:lnTo>
                  <a:lnTo>
                    <a:pt x="14" y="113"/>
                  </a:lnTo>
                  <a:lnTo>
                    <a:pt x="14" y="113"/>
                  </a:lnTo>
                  <a:lnTo>
                    <a:pt x="13" y="112"/>
                  </a:lnTo>
                  <a:lnTo>
                    <a:pt x="13" y="112"/>
                  </a:lnTo>
                  <a:lnTo>
                    <a:pt x="12" y="111"/>
                  </a:lnTo>
                  <a:lnTo>
                    <a:pt x="12" y="111"/>
                  </a:lnTo>
                  <a:lnTo>
                    <a:pt x="12" y="110"/>
                  </a:lnTo>
                  <a:lnTo>
                    <a:pt x="11" y="110"/>
                  </a:lnTo>
                  <a:lnTo>
                    <a:pt x="11" y="109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9" y="107"/>
                  </a:lnTo>
                  <a:lnTo>
                    <a:pt x="9" y="107"/>
                  </a:lnTo>
                  <a:lnTo>
                    <a:pt x="8" y="106"/>
                  </a:lnTo>
                  <a:lnTo>
                    <a:pt x="8" y="105"/>
                  </a:lnTo>
                  <a:lnTo>
                    <a:pt x="8" y="105"/>
                  </a:lnTo>
                  <a:lnTo>
                    <a:pt x="7" y="104"/>
                  </a:lnTo>
                  <a:lnTo>
                    <a:pt x="7" y="103"/>
                  </a:lnTo>
                  <a:lnTo>
                    <a:pt x="7" y="103"/>
                  </a:lnTo>
                  <a:lnTo>
                    <a:pt x="6" y="102"/>
                  </a:lnTo>
                  <a:lnTo>
                    <a:pt x="6" y="101"/>
                  </a:lnTo>
                  <a:lnTo>
                    <a:pt x="5" y="101"/>
                  </a:lnTo>
                  <a:lnTo>
                    <a:pt x="5" y="100"/>
                  </a:lnTo>
                  <a:lnTo>
                    <a:pt x="5" y="99"/>
                  </a:lnTo>
                  <a:lnTo>
                    <a:pt x="5" y="99"/>
                  </a:lnTo>
                  <a:lnTo>
                    <a:pt x="4" y="98"/>
                  </a:lnTo>
                  <a:lnTo>
                    <a:pt x="4" y="97"/>
                  </a:lnTo>
                  <a:lnTo>
                    <a:pt x="4" y="97"/>
                  </a:lnTo>
                  <a:lnTo>
                    <a:pt x="3" y="96"/>
                  </a:lnTo>
                  <a:lnTo>
                    <a:pt x="3" y="95"/>
                  </a:lnTo>
                  <a:lnTo>
                    <a:pt x="3" y="95"/>
                  </a:lnTo>
                  <a:lnTo>
                    <a:pt x="3" y="94"/>
                  </a:lnTo>
                  <a:lnTo>
                    <a:pt x="2" y="93"/>
                  </a:lnTo>
                  <a:lnTo>
                    <a:pt x="2" y="93"/>
                  </a:lnTo>
                  <a:lnTo>
                    <a:pt x="2" y="92"/>
                  </a:lnTo>
                  <a:lnTo>
                    <a:pt x="2" y="91"/>
                  </a:lnTo>
                  <a:lnTo>
                    <a:pt x="2" y="90"/>
                  </a:lnTo>
                  <a:lnTo>
                    <a:pt x="1" y="90"/>
                  </a:lnTo>
                  <a:lnTo>
                    <a:pt x="1" y="89"/>
                  </a:lnTo>
                  <a:lnTo>
                    <a:pt x="1" y="88"/>
                  </a:lnTo>
                  <a:lnTo>
                    <a:pt x="1" y="88"/>
                  </a:lnTo>
                  <a:lnTo>
                    <a:pt x="1" y="87"/>
                  </a:lnTo>
                  <a:lnTo>
                    <a:pt x="1" y="86"/>
                  </a:lnTo>
                  <a:lnTo>
                    <a:pt x="1" y="85"/>
                  </a:lnTo>
                  <a:lnTo>
                    <a:pt x="0" y="85"/>
                  </a:lnTo>
                  <a:lnTo>
                    <a:pt x="0" y="84"/>
                  </a:lnTo>
                  <a:lnTo>
                    <a:pt x="0" y="83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81"/>
                  </a:lnTo>
                  <a:lnTo>
                    <a:pt x="0" y="80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78"/>
                  </a:lnTo>
                  <a:lnTo>
                    <a:pt x="0" y="51"/>
                  </a:lnTo>
                  <a:lnTo>
                    <a:pt x="0" y="50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" y="42"/>
                  </a:lnTo>
                  <a:lnTo>
                    <a:pt x="1" y="41"/>
                  </a:lnTo>
                  <a:lnTo>
                    <a:pt x="1" y="40"/>
                  </a:lnTo>
                  <a:lnTo>
                    <a:pt x="1" y="40"/>
                  </a:lnTo>
                  <a:lnTo>
                    <a:pt x="1" y="39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7"/>
                  </a:lnTo>
                  <a:lnTo>
                    <a:pt x="2" y="36"/>
                  </a:lnTo>
                  <a:lnTo>
                    <a:pt x="2" y="35"/>
                  </a:lnTo>
                  <a:lnTo>
                    <a:pt x="3" y="35"/>
                  </a:lnTo>
                  <a:lnTo>
                    <a:pt x="3" y="34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4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5" y="30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5" y="28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7" y="26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8" y="24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10" y="21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2" y="19"/>
                  </a:lnTo>
                  <a:lnTo>
                    <a:pt x="12" y="18"/>
                  </a:lnTo>
                  <a:lnTo>
                    <a:pt x="12" y="17"/>
                  </a:lnTo>
                  <a:lnTo>
                    <a:pt x="13" y="17"/>
                  </a:lnTo>
                  <a:lnTo>
                    <a:pt x="13" y="16"/>
                  </a:lnTo>
                  <a:lnTo>
                    <a:pt x="14" y="16"/>
                  </a:lnTo>
                  <a:lnTo>
                    <a:pt x="14" y="15"/>
                  </a:lnTo>
                  <a:lnTo>
                    <a:pt x="15" y="15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20" y="10"/>
                  </a:lnTo>
                  <a:lnTo>
                    <a:pt x="21" y="10"/>
                  </a:lnTo>
                  <a:lnTo>
                    <a:pt x="21" y="9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3" y="8"/>
                  </a:lnTo>
                  <a:lnTo>
                    <a:pt x="24" y="8"/>
                  </a:lnTo>
                  <a:lnTo>
                    <a:pt x="24" y="7"/>
                  </a:lnTo>
                  <a:lnTo>
                    <a:pt x="25" y="7"/>
                  </a:lnTo>
                  <a:lnTo>
                    <a:pt x="26" y="7"/>
                  </a:lnTo>
                  <a:lnTo>
                    <a:pt x="26" y="6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8" y="5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30" y="4"/>
                  </a:lnTo>
                  <a:lnTo>
                    <a:pt x="31" y="4"/>
                  </a:lnTo>
                  <a:lnTo>
                    <a:pt x="32" y="4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5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7" y="2"/>
                  </a:lnTo>
                  <a:lnTo>
                    <a:pt x="38" y="2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2" y="1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2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15" name="Freeform 20">
              <a:extLst>
                <a:ext uri="{FF2B5EF4-FFF2-40B4-BE49-F238E27FC236}">
                  <a16:creationId xmlns:a16="http://schemas.microsoft.com/office/drawing/2014/main" id="{C735CCEF-B07D-445B-750E-F601344F5C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1000" y="3801226"/>
              <a:ext cx="35758" cy="45510"/>
            </a:xfrm>
            <a:custGeom>
              <a:avLst/>
              <a:gdLst>
                <a:gd name="T0" fmla="*/ 56 w 103"/>
                <a:gd name="T1" fmla="*/ 0 h 130"/>
                <a:gd name="T2" fmla="*/ 61 w 103"/>
                <a:gd name="T3" fmla="*/ 1 h 130"/>
                <a:gd name="T4" fmla="*/ 66 w 103"/>
                <a:gd name="T5" fmla="*/ 2 h 130"/>
                <a:gd name="T6" fmla="*/ 71 w 103"/>
                <a:gd name="T7" fmla="*/ 4 h 130"/>
                <a:gd name="T8" fmla="*/ 76 w 103"/>
                <a:gd name="T9" fmla="*/ 6 h 130"/>
                <a:gd name="T10" fmla="*/ 80 w 103"/>
                <a:gd name="T11" fmla="*/ 9 h 130"/>
                <a:gd name="T12" fmla="*/ 84 w 103"/>
                <a:gd name="T13" fmla="*/ 12 h 130"/>
                <a:gd name="T14" fmla="*/ 88 w 103"/>
                <a:gd name="T15" fmla="*/ 16 h 130"/>
                <a:gd name="T16" fmla="*/ 91 w 103"/>
                <a:gd name="T17" fmla="*/ 20 h 130"/>
                <a:gd name="T18" fmla="*/ 94 w 103"/>
                <a:gd name="T19" fmla="*/ 24 h 130"/>
                <a:gd name="T20" fmla="*/ 97 w 103"/>
                <a:gd name="T21" fmla="*/ 29 h 130"/>
                <a:gd name="T22" fmla="*/ 99 w 103"/>
                <a:gd name="T23" fmla="*/ 33 h 130"/>
                <a:gd name="T24" fmla="*/ 100 w 103"/>
                <a:gd name="T25" fmla="*/ 38 h 130"/>
                <a:gd name="T26" fmla="*/ 101 w 103"/>
                <a:gd name="T27" fmla="*/ 43 h 130"/>
                <a:gd name="T28" fmla="*/ 102 w 103"/>
                <a:gd name="T29" fmla="*/ 49 h 130"/>
                <a:gd name="T30" fmla="*/ 102 w 103"/>
                <a:gd name="T31" fmla="*/ 80 h 130"/>
                <a:gd name="T32" fmla="*/ 101 w 103"/>
                <a:gd name="T33" fmla="*/ 85 h 130"/>
                <a:gd name="T34" fmla="*/ 100 w 103"/>
                <a:gd name="T35" fmla="*/ 90 h 130"/>
                <a:gd name="T36" fmla="*/ 99 w 103"/>
                <a:gd name="T37" fmla="*/ 95 h 130"/>
                <a:gd name="T38" fmla="*/ 97 w 103"/>
                <a:gd name="T39" fmla="*/ 100 h 130"/>
                <a:gd name="T40" fmla="*/ 94 w 103"/>
                <a:gd name="T41" fmla="*/ 105 h 130"/>
                <a:gd name="T42" fmla="*/ 91 w 103"/>
                <a:gd name="T43" fmla="*/ 109 h 130"/>
                <a:gd name="T44" fmla="*/ 88 w 103"/>
                <a:gd name="T45" fmla="*/ 113 h 130"/>
                <a:gd name="T46" fmla="*/ 84 w 103"/>
                <a:gd name="T47" fmla="*/ 116 h 130"/>
                <a:gd name="T48" fmla="*/ 80 w 103"/>
                <a:gd name="T49" fmla="*/ 120 h 130"/>
                <a:gd name="T50" fmla="*/ 76 w 103"/>
                <a:gd name="T51" fmla="*/ 122 h 130"/>
                <a:gd name="T52" fmla="*/ 71 w 103"/>
                <a:gd name="T53" fmla="*/ 125 h 130"/>
                <a:gd name="T54" fmla="*/ 66 w 103"/>
                <a:gd name="T55" fmla="*/ 127 h 130"/>
                <a:gd name="T56" fmla="*/ 61 w 103"/>
                <a:gd name="T57" fmla="*/ 128 h 130"/>
                <a:gd name="T58" fmla="*/ 56 w 103"/>
                <a:gd name="T59" fmla="*/ 129 h 130"/>
                <a:gd name="T60" fmla="*/ 51 w 103"/>
                <a:gd name="T61" fmla="*/ 129 h 130"/>
                <a:gd name="T62" fmla="*/ 46 w 103"/>
                <a:gd name="T63" fmla="*/ 129 h 130"/>
                <a:gd name="T64" fmla="*/ 41 w 103"/>
                <a:gd name="T65" fmla="*/ 128 h 130"/>
                <a:gd name="T66" fmla="*/ 36 w 103"/>
                <a:gd name="T67" fmla="*/ 127 h 130"/>
                <a:gd name="T68" fmla="*/ 31 w 103"/>
                <a:gd name="T69" fmla="*/ 125 h 130"/>
                <a:gd name="T70" fmla="*/ 26 w 103"/>
                <a:gd name="T71" fmla="*/ 122 h 130"/>
                <a:gd name="T72" fmla="*/ 22 w 103"/>
                <a:gd name="T73" fmla="*/ 120 h 130"/>
                <a:gd name="T74" fmla="*/ 18 w 103"/>
                <a:gd name="T75" fmla="*/ 116 h 130"/>
                <a:gd name="T76" fmla="*/ 14 w 103"/>
                <a:gd name="T77" fmla="*/ 113 h 130"/>
                <a:gd name="T78" fmla="*/ 11 w 103"/>
                <a:gd name="T79" fmla="*/ 109 h 130"/>
                <a:gd name="T80" fmla="*/ 8 w 103"/>
                <a:gd name="T81" fmla="*/ 105 h 130"/>
                <a:gd name="T82" fmla="*/ 5 w 103"/>
                <a:gd name="T83" fmla="*/ 100 h 130"/>
                <a:gd name="T84" fmla="*/ 3 w 103"/>
                <a:gd name="T85" fmla="*/ 95 h 130"/>
                <a:gd name="T86" fmla="*/ 2 w 103"/>
                <a:gd name="T87" fmla="*/ 90 h 130"/>
                <a:gd name="T88" fmla="*/ 1 w 103"/>
                <a:gd name="T89" fmla="*/ 85 h 130"/>
                <a:gd name="T90" fmla="*/ 0 w 103"/>
                <a:gd name="T91" fmla="*/ 80 h 130"/>
                <a:gd name="T92" fmla="*/ 0 w 103"/>
                <a:gd name="T93" fmla="*/ 49 h 130"/>
                <a:gd name="T94" fmla="*/ 1 w 103"/>
                <a:gd name="T95" fmla="*/ 43 h 130"/>
                <a:gd name="T96" fmla="*/ 2 w 103"/>
                <a:gd name="T97" fmla="*/ 38 h 130"/>
                <a:gd name="T98" fmla="*/ 3 w 103"/>
                <a:gd name="T99" fmla="*/ 33 h 130"/>
                <a:gd name="T100" fmla="*/ 5 w 103"/>
                <a:gd name="T101" fmla="*/ 29 h 130"/>
                <a:gd name="T102" fmla="*/ 8 w 103"/>
                <a:gd name="T103" fmla="*/ 24 h 130"/>
                <a:gd name="T104" fmla="*/ 11 w 103"/>
                <a:gd name="T105" fmla="*/ 20 h 130"/>
                <a:gd name="T106" fmla="*/ 14 w 103"/>
                <a:gd name="T107" fmla="*/ 16 h 130"/>
                <a:gd name="T108" fmla="*/ 18 w 103"/>
                <a:gd name="T109" fmla="*/ 12 h 130"/>
                <a:gd name="T110" fmla="*/ 22 w 103"/>
                <a:gd name="T111" fmla="*/ 9 h 130"/>
                <a:gd name="T112" fmla="*/ 26 w 103"/>
                <a:gd name="T113" fmla="*/ 6 h 130"/>
                <a:gd name="T114" fmla="*/ 31 w 103"/>
                <a:gd name="T115" fmla="*/ 4 h 130"/>
                <a:gd name="T116" fmla="*/ 36 w 103"/>
                <a:gd name="T117" fmla="*/ 2 h 130"/>
                <a:gd name="T118" fmla="*/ 41 w 103"/>
                <a:gd name="T119" fmla="*/ 1 h 130"/>
                <a:gd name="T120" fmla="*/ 46 w 103"/>
                <a:gd name="T121" fmla="*/ 0 h 130"/>
                <a:gd name="T122" fmla="*/ 51 w 103"/>
                <a:gd name="T12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3" h="130">
                  <a:moveTo>
                    <a:pt x="52" y="0"/>
                  </a:moveTo>
                  <a:lnTo>
                    <a:pt x="52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6" y="0"/>
                  </a:lnTo>
                  <a:lnTo>
                    <a:pt x="57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9" y="0"/>
                  </a:lnTo>
                  <a:lnTo>
                    <a:pt x="60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2" y="1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4" y="2"/>
                  </a:lnTo>
                  <a:lnTo>
                    <a:pt x="65" y="2"/>
                  </a:lnTo>
                  <a:lnTo>
                    <a:pt x="66" y="2"/>
                  </a:lnTo>
                  <a:lnTo>
                    <a:pt x="66" y="2"/>
                  </a:lnTo>
                  <a:lnTo>
                    <a:pt x="67" y="2"/>
                  </a:lnTo>
                  <a:lnTo>
                    <a:pt x="68" y="3"/>
                  </a:lnTo>
                  <a:lnTo>
                    <a:pt x="68" y="3"/>
                  </a:lnTo>
                  <a:lnTo>
                    <a:pt x="69" y="3"/>
                  </a:lnTo>
                  <a:lnTo>
                    <a:pt x="70" y="3"/>
                  </a:lnTo>
                  <a:lnTo>
                    <a:pt x="70" y="4"/>
                  </a:lnTo>
                  <a:lnTo>
                    <a:pt x="71" y="4"/>
                  </a:lnTo>
                  <a:lnTo>
                    <a:pt x="72" y="4"/>
                  </a:lnTo>
                  <a:lnTo>
                    <a:pt x="73" y="5"/>
                  </a:lnTo>
                  <a:lnTo>
                    <a:pt x="73" y="5"/>
                  </a:lnTo>
                  <a:lnTo>
                    <a:pt x="74" y="5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6" y="6"/>
                  </a:lnTo>
                  <a:lnTo>
                    <a:pt x="76" y="7"/>
                  </a:lnTo>
                  <a:lnTo>
                    <a:pt x="77" y="7"/>
                  </a:lnTo>
                  <a:lnTo>
                    <a:pt x="78" y="7"/>
                  </a:lnTo>
                  <a:lnTo>
                    <a:pt x="78" y="8"/>
                  </a:lnTo>
                  <a:lnTo>
                    <a:pt x="79" y="8"/>
                  </a:lnTo>
                  <a:lnTo>
                    <a:pt x="80" y="9"/>
                  </a:lnTo>
                  <a:lnTo>
                    <a:pt x="80" y="9"/>
                  </a:lnTo>
                  <a:lnTo>
                    <a:pt x="81" y="9"/>
                  </a:lnTo>
                  <a:lnTo>
                    <a:pt x="81" y="10"/>
                  </a:lnTo>
                  <a:lnTo>
                    <a:pt x="82" y="10"/>
                  </a:lnTo>
                  <a:lnTo>
                    <a:pt x="83" y="11"/>
                  </a:lnTo>
                  <a:lnTo>
                    <a:pt x="83" y="11"/>
                  </a:lnTo>
                  <a:lnTo>
                    <a:pt x="84" y="12"/>
                  </a:lnTo>
                  <a:lnTo>
                    <a:pt x="84" y="12"/>
                  </a:lnTo>
                  <a:lnTo>
                    <a:pt x="85" y="13"/>
                  </a:lnTo>
                  <a:lnTo>
                    <a:pt x="85" y="13"/>
                  </a:lnTo>
                  <a:lnTo>
                    <a:pt x="86" y="14"/>
                  </a:lnTo>
                  <a:lnTo>
                    <a:pt x="86" y="14"/>
                  </a:lnTo>
                  <a:lnTo>
                    <a:pt x="87" y="15"/>
                  </a:lnTo>
                  <a:lnTo>
                    <a:pt x="88" y="15"/>
                  </a:lnTo>
                  <a:lnTo>
                    <a:pt x="88" y="16"/>
                  </a:lnTo>
                  <a:lnTo>
                    <a:pt x="89" y="16"/>
                  </a:lnTo>
                  <a:lnTo>
                    <a:pt x="89" y="17"/>
                  </a:lnTo>
                  <a:lnTo>
                    <a:pt x="90" y="17"/>
                  </a:lnTo>
                  <a:lnTo>
                    <a:pt x="90" y="18"/>
                  </a:lnTo>
                  <a:lnTo>
                    <a:pt x="90" y="19"/>
                  </a:lnTo>
                  <a:lnTo>
                    <a:pt x="91" y="19"/>
                  </a:lnTo>
                  <a:lnTo>
                    <a:pt x="91" y="20"/>
                  </a:lnTo>
                  <a:lnTo>
                    <a:pt x="92" y="20"/>
                  </a:lnTo>
                  <a:lnTo>
                    <a:pt x="92" y="21"/>
                  </a:lnTo>
                  <a:lnTo>
                    <a:pt x="93" y="22"/>
                  </a:lnTo>
                  <a:lnTo>
                    <a:pt x="93" y="22"/>
                  </a:lnTo>
                  <a:lnTo>
                    <a:pt x="94" y="23"/>
                  </a:lnTo>
                  <a:lnTo>
                    <a:pt x="94" y="23"/>
                  </a:lnTo>
                  <a:lnTo>
                    <a:pt x="94" y="24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95" y="26"/>
                  </a:lnTo>
                  <a:lnTo>
                    <a:pt x="96" y="27"/>
                  </a:lnTo>
                  <a:lnTo>
                    <a:pt x="96" y="27"/>
                  </a:lnTo>
                  <a:lnTo>
                    <a:pt x="97" y="28"/>
                  </a:lnTo>
                  <a:lnTo>
                    <a:pt x="97" y="29"/>
                  </a:lnTo>
                  <a:lnTo>
                    <a:pt x="97" y="29"/>
                  </a:lnTo>
                  <a:lnTo>
                    <a:pt x="97" y="30"/>
                  </a:lnTo>
                  <a:lnTo>
                    <a:pt x="98" y="31"/>
                  </a:lnTo>
                  <a:lnTo>
                    <a:pt x="98" y="31"/>
                  </a:lnTo>
                  <a:lnTo>
                    <a:pt x="98" y="32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4"/>
                  </a:lnTo>
                  <a:lnTo>
                    <a:pt x="99" y="35"/>
                  </a:lnTo>
                  <a:lnTo>
                    <a:pt x="100" y="35"/>
                  </a:lnTo>
                  <a:lnTo>
                    <a:pt x="100" y="36"/>
                  </a:lnTo>
                  <a:lnTo>
                    <a:pt x="100" y="37"/>
                  </a:lnTo>
                  <a:lnTo>
                    <a:pt x="100" y="38"/>
                  </a:lnTo>
                  <a:lnTo>
                    <a:pt x="100" y="38"/>
                  </a:lnTo>
                  <a:lnTo>
                    <a:pt x="101" y="39"/>
                  </a:lnTo>
                  <a:lnTo>
                    <a:pt x="101" y="40"/>
                  </a:lnTo>
                  <a:lnTo>
                    <a:pt x="101" y="40"/>
                  </a:lnTo>
                  <a:lnTo>
                    <a:pt x="101" y="41"/>
                  </a:lnTo>
                  <a:lnTo>
                    <a:pt x="101" y="42"/>
                  </a:lnTo>
                  <a:lnTo>
                    <a:pt x="101" y="43"/>
                  </a:lnTo>
                  <a:lnTo>
                    <a:pt x="101" y="43"/>
                  </a:lnTo>
                  <a:lnTo>
                    <a:pt x="101" y="44"/>
                  </a:lnTo>
                  <a:lnTo>
                    <a:pt x="102" y="45"/>
                  </a:lnTo>
                  <a:lnTo>
                    <a:pt x="102" y="46"/>
                  </a:lnTo>
                  <a:lnTo>
                    <a:pt x="102" y="46"/>
                  </a:lnTo>
                  <a:lnTo>
                    <a:pt x="102" y="47"/>
                  </a:lnTo>
                  <a:lnTo>
                    <a:pt x="102" y="48"/>
                  </a:lnTo>
                  <a:lnTo>
                    <a:pt x="102" y="49"/>
                  </a:lnTo>
                  <a:lnTo>
                    <a:pt x="102" y="49"/>
                  </a:lnTo>
                  <a:lnTo>
                    <a:pt x="102" y="50"/>
                  </a:lnTo>
                  <a:lnTo>
                    <a:pt x="102" y="51"/>
                  </a:lnTo>
                  <a:lnTo>
                    <a:pt x="102" y="78"/>
                  </a:lnTo>
                  <a:lnTo>
                    <a:pt x="102" y="79"/>
                  </a:lnTo>
                  <a:lnTo>
                    <a:pt x="102" y="79"/>
                  </a:lnTo>
                  <a:lnTo>
                    <a:pt x="102" y="80"/>
                  </a:lnTo>
                  <a:lnTo>
                    <a:pt x="102" y="81"/>
                  </a:lnTo>
                  <a:lnTo>
                    <a:pt x="102" y="82"/>
                  </a:lnTo>
                  <a:lnTo>
                    <a:pt x="102" y="82"/>
                  </a:lnTo>
                  <a:lnTo>
                    <a:pt x="102" y="83"/>
                  </a:lnTo>
                  <a:lnTo>
                    <a:pt x="102" y="84"/>
                  </a:lnTo>
                  <a:lnTo>
                    <a:pt x="101" y="85"/>
                  </a:lnTo>
                  <a:lnTo>
                    <a:pt x="101" y="85"/>
                  </a:lnTo>
                  <a:lnTo>
                    <a:pt x="101" y="86"/>
                  </a:lnTo>
                  <a:lnTo>
                    <a:pt x="101" y="87"/>
                  </a:lnTo>
                  <a:lnTo>
                    <a:pt x="101" y="88"/>
                  </a:lnTo>
                  <a:lnTo>
                    <a:pt x="101" y="88"/>
                  </a:lnTo>
                  <a:lnTo>
                    <a:pt x="101" y="89"/>
                  </a:lnTo>
                  <a:lnTo>
                    <a:pt x="101" y="90"/>
                  </a:lnTo>
                  <a:lnTo>
                    <a:pt x="100" y="90"/>
                  </a:lnTo>
                  <a:lnTo>
                    <a:pt x="100" y="91"/>
                  </a:lnTo>
                  <a:lnTo>
                    <a:pt x="100" y="92"/>
                  </a:lnTo>
                  <a:lnTo>
                    <a:pt x="100" y="93"/>
                  </a:lnTo>
                  <a:lnTo>
                    <a:pt x="100" y="93"/>
                  </a:lnTo>
                  <a:lnTo>
                    <a:pt x="99" y="94"/>
                  </a:lnTo>
                  <a:lnTo>
                    <a:pt x="99" y="95"/>
                  </a:lnTo>
                  <a:lnTo>
                    <a:pt x="99" y="95"/>
                  </a:lnTo>
                  <a:lnTo>
                    <a:pt x="99" y="96"/>
                  </a:lnTo>
                  <a:lnTo>
                    <a:pt x="98" y="97"/>
                  </a:lnTo>
                  <a:lnTo>
                    <a:pt x="98" y="97"/>
                  </a:lnTo>
                  <a:lnTo>
                    <a:pt x="98" y="98"/>
                  </a:lnTo>
                  <a:lnTo>
                    <a:pt x="97" y="99"/>
                  </a:lnTo>
                  <a:lnTo>
                    <a:pt x="97" y="99"/>
                  </a:lnTo>
                  <a:lnTo>
                    <a:pt x="97" y="100"/>
                  </a:lnTo>
                  <a:lnTo>
                    <a:pt x="97" y="101"/>
                  </a:lnTo>
                  <a:lnTo>
                    <a:pt x="96" y="101"/>
                  </a:lnTo>
                  <a:lnTo>
                    <a:pt x="96" y="102"/>
                  </a:lnTo>
                  <a:lnTo>
                    <a:pt x="95" y="103"/>
                  </a:lnTo>
                  <a:lnTo>
                    <a:pt x="95" y="103"/>
                  </a:lnTo>
                  <a:lnTo>
                    <a:pt x="95" y="104"/>
                  </a:lnTo>
                  <a:lnTo>
                    <a:pt x="94" y="105"/>
                  </a:lnTo>
                  <a:lnTo>
                    <a:pt x="94" y="105"/>
                  </a:lnTo>
                  <a:lnTo>
                    <a:pt x="94" y="106"/>
                  </a:lnTo>
                  <a:lnTo>
                    <a:pt x="93" y="107"/>
                  </a:lnTo>
                  <a:lnTo>
                    <a:pt x="93" y="107"/>
                  </a:lnTo>
                  <a:lnTo>
                    <a:pt x="92" y="108"/>
                  </a:lnTo>
                  <a:lnTo>
                    <a:pt x="92" y="108"/>
                  </a:lnTo>
                  <a:lnTo>
                    <a:pt x="91" y="109"/>
                  </a:lnTo>
                  <a:lnTo>
                    <a:pt x="91" y="110"/>
                  </a:lnTo>
                  <a:lnTo>
                    <a:pt x="90" y="110"/>
                  </a:lnTo>
                  <a:lnTo>
                    <a:pt x="90" y="111"/>
                  </a:lnTo>
                  <a:lnTo>
                    <a:pt x="90" y="111"/>
                  </a:lnTo>
                  <a:lnTo>
                    <a:pt x="89" y="112"/>
                  </a:lnTo>
                  <a:lnTo>
                    <a:pt x="89" y="112"/>
                  </a:lnTo>
                  <a:lnTo>
                    <a:pt x="88" y="113"/>
                  </a:lnTo>
                  <a:lnTo>
                    <a:pt x="88" y="113"/>
                  </a:lnTo>
                  <a:lnTo>
                    <a:pt x="87" y="114"/>
                  </a:lnTo>
                  <a:lnTo>
                    <a:pt x="86" y="114"/>
                  </a:lnTo>
                  <a:lnTo>
                    <a:pt x="86" y="115"/>
                  </a:lnTo>
                  <a:lnTo>
                    <a:pt x="85" y="115"/>
                  </a:lnTo>
                  <a:lnTo>
                    <a:pt x="85" y="116"/>
                  </a:lnTo>
                  <a:lnTo>
                    <a:pt x="84" y="116"/>
                  </a:lnTo>
                  <a:lnTo>
                    <a:pt x="84" y="117"/>
                  </a:lnTo>
                  <a:lnTo>
                    <a:pt x="83" y="117"/>
                  </a:lnTo>
                  <a:lnTo>
                    <a:pt x="83" y="118"/>
                  </a:lnTo>
                  <a:lnTo>
                    <a:pt x="82" y="118"/>
                  </a:lnTo>
                  <a:lnTo>
                    <a:pt x="81" y="119"/>
                  </a:lnTo>
                  <a:lnTo>
                    <a:pt x="81" y="119"/>
                  </a:lnTo>
                  <a:lnTo>
                    <a:pt x="80" y="120"/>
                  </a:lnTo>
                  <a:lnTo>
                    <a:pt x="80" y="120"/>
                  </a:lnTo>
                  <a:lnTo>
                    <a:pt x="79" y="120"/>
                  </a:lnTo>
                  <a:lnTo>
                    <a:pt x="78" y="121"/>
                  </a:lnTo>
                  <a:lnTo>
                    <a:pt x="78" y="121"/>
                  </a:lnTo>
                  <a:lnTo>
                    <a:pt x="77" y="122"/>
                  </a:lnTo>
                  <a:lnTo>
                    <a:pt x="76" y="122"/>
                  </a:lnTo>
                  <a:lnTo>
                    <a:pt x="76" y="122"/>
                  </a:lnTo>
                  <a:lnTo>
                    <a:pt x="75" y="123"/>
                  </a:lnTo>
                  <a:lnTo>
                    <a:pt x="75" y="123"/>
                  </a:lnTo>
                  <a:lnTo>
                    <a:pt x="74" y="123"/>
                  </a:lnTo>
                  <a:lnTo>
                    <a:pt x="73" y="124"/>
                  </a:lnTo>
                  <a:lnTo>
                    <a:pt x="73" y="124"/>
                  </a:lnTo>
                  <a:lnTo>
                    <a:pt x="72" y="124"/>
                  </a:lnTo>
                  <a:lnTo>
                    <a:pt x="71" y="125"/>
                  </a:lnTo>
                  <a:lnTo>
                    <a:pt x="70" y="125"/>
                  </a:lnTo>
                  <a:lnTo>
                    <a:pt x="70" y="125"/>
                  </a:lnTo>
                  <a:lnTo>
                    <a:pt x="69" y="126"/>
                  </a:lnTo>
                  <a:lnTo>
                    <a:pt x="68" y="126"/>
                  </a:lnTo>
                  <a:lnTo>
                    <a:pt x="68" y="126"/>
                  </a:lnTo>
                  <a:lnTo>
                    <a:pt x="67" y="126"/>
                  </a:lnTo>
                  <a:lnTo>
                    <a:pt x="66" y="127"/>
                  </a:lnTo>
                  <a:lnTo>
                    <a:pt x="66" y="127"/>
                  </a:lnTo>
                  <a:lnTo>
                    <a:pt x="65" y="127"/>
                  </a:lnTo>
                  <a:lnTo>
                    <a:pt x="64" y="127"/>
                  </a:lnTo>
                  <a:lnTo>
                    <a:pt x="63" y="127"/>
                  </a:lnTo>
                  <a:lnTo>
                    <a:pt x="63" y="128"/>
                  </a:lnTo>
                  <a:lnTo>
                    <a:pt x="62" y="128"/>
                  </a:lnTo>
                  <a:lnTo>
                    <a:pt x="61" y="128"/>
                  </a:lnTo>
                  <a:lnTo>
                    <a:pt x="61" y="128"/>
                  </a:lnTo>
                  <a:lnTo>
                    <a:pt x="60" y="128"/>
                  </a:lnTo>
                  <a:lnTo>
                    <a:pt x="59" y="128"/>
                  </a:lnTo>
                  <a:lnTo>
                    <a:pt x="58" y="128"/>
                  </a:lnTo>
                  <a:lnTo>
                    <a:pt x="58" y="128"/>
                  </a:lnTo>
                  <a:lnTo>
                    <a:pt x="57" y="129"/>
                  </a:lnTo>
                  <a:lnTo>
                    <a:pt x="56" y="129"/>
                  </a:lnTo>
                  <a:lnTo>
                    <a:pt x="55" y="129"/>
                  </a:lnTo>
                  <a:lnTo>
                    <a:pt x="55" y="129"/>
                  </a:lnTo>
                  <a:lnTo>
                    <a:pt x="54" y="129"/>
                  </a:lnTo>
                  <a:lnTo>
                    <a:pt x="53" y="129"/>
                  </a:lnTo>
                  <a:lnTo>
                    <a:pt x="52" y="129"/>
                  </a:lnTo>
                  <a:lnTo>
                    <a:pt x="52" y="129"/>
                  </a:lnTo>
                  <a:lnTo>
                    <a:pt x="51" y="129"/>
                  </a:lnTo>
                  <a:lnTo>
                    <a:pt x="50" y="129"/>
                  </a:lnTo>
                  <a:lnTo>
                    <a:pt x="50" y="129"/>
                  </a:lnTo>
                  <a:lnTo>
                    <a:pt x="49" y="129"/>
                  </a:lnTo>
                  <a:lnTo>
                    <a:pt x="48" y="129"/>
                  </a:lnTo>
                  <a:lnTo>
                    <a:pt x="47" y="129"/>
                  </a:lnTo>
                  <a:lnTo>
                    <a:pt x="47" y="129"/>
                  </a:lnTo>
                  <a:lnTo>
                    <a:pt x="46" y="129"/>
                  </a:lnTo>
                  <a:lnTo>
                    <a:pt x="45" y="129"/>
                  </a:lnTo>
                  <a:lnTo>
                    <a:pt x="44" y="128"/>
                  </a:lnTo>
                  <a:lnTo>
                    <a:pt x="44" y="128"/>
                  </a:lnTo>
                  <a:lnTo>
                    <a:pt x="43" y="128"/>
                  </a:lnTo>
                  <a:lnTo>
                    <a:pt x="42" y="128"/>
                  </a:lnTo>
                  <a:lnTo>
                    <a:pt x="41" y="128"/>
                  </a:lnTo>
                  <a:lnTo>
                    <a:pt x="41" y="128"/>
                  </a:lnTo>
                  <a:lnTo>
                    <a:pt x="40" y="128"/>
                  </a:lnTo>
                  <a:lnTo>
                    <a:pt x="39" y="128"/>
                  </a:lnTo>
                  <a:lnTo>
                    <a:pt x="39" y="127"/>
                  </a:lnTo>
                  <a:lnTo>
                    <a:pt x="38" y="127"/>
                  </a:lnTo>
                  <a:lnTo>
                    <a:pt x="37" y="127"/>
                  </a:lnTo>
                  <a:lnTo>
                    <a:pt x="36" y="127"/>
                  </a:lnTo>
                  <a:lnTo>
                    <a:pt x="36" y="127"/>
                  </a:lnTo>
                  <a:lnTo>
                    <a:pt x="35" y="126"/>
                  </a:lnTo>
                  <a:lnTo>
                    <a:pt x="34" y="126"/>
                  </a:lnTo>
                  <a:lnTo>
                    <a:pt x="34" y="126"/>
                  </a:lnTo>
                  <a:lnTo>
                    <a:pt x="33" y="126"/>
                  </a:lnTo>
                  <a:lnTo>
                    <a:pt x="32" y="125"/>
                  </a:lnTo>
                  <a:lnTo>
                    <a:pt x="32" y="125"/>
                  </a:lnTo>
                  <a:lnTo>
                    <a:pt x="31" y="125"/>
                  </a:lnTo>
                  <a:lnTo>
                    <a:pt x="30" y="124"/>
                  </a:lnTo>
                  <a:lnTo>
                    <a:pt x="29" y="124"/>
                  </a:lnTo>
                  <a:lnTo>
                    <a:pt x="29" y="124"/>
                  </a:lnTo>
                  <a:lnTo>
                    <a:pt x="28" y="123"/>
                  </a:lnTo>
                  <a:lnTo>
                    <a:pt x="27" y="123"/>
                  </a:lnTo>
                  <a:lnTo>
                    <a:pt x="27" y="123"/>
                  </a:lnTo>
                  <a:lnTo>
                    <a:pt x="26" y="122"/>
                  </a:lnTo>
                  <a:lnTo>
                    <a:pt x="26" y="122"/>
                  </a:lnTo>
                  <a:lnTo>
                    <a:pt x="25" y="122"/>
                  </a:lnTo>
                  <a:lnTo>
                    <a:pt x="24" y="121"/>
                  </a:lnTo>
                  <a:lnTo>
                    <a:pt x="24" y="121"/>
                  </a:lnTo>
                  <a:lnTo>
                    <a:pt x="23" y="120"/>
                  </a:lnTo>
                  <a:lnTo>
                    <a:pt x="22" y="120"/>
                  </a:lnTo>
                  <a:lnTo>
                    <a:pt x="22" y="120"/>
                  </a:lnTo>
                  <a:lnTo>
                    <a:pt x="21" y="119"/>
                  </a:lnTo>
                  <a:lnTo>
                    <a:pt x="21" y="119"/>
                  </a:lnTo>
                  <a:lnTo>
                    <a:pt x="20" y="118"/>
                  </a:lnTo>
                  <a:lnTo>
                    <a:pt x="19" y="118"/>
                  </a:lnTo>
                  <a:lnTo>
                    <a:pt x="19" y="117"/>
                  </a:lnTo>
                  <a:lnTo>
                    <a:pt x="18" y="117"/>
                  </a:lnTo>
                  <a:lnTo>
                    <a:pt x="18" y="116"/>
                  </a:lnTo>
                  <a:lnTo>
                    <a:pt x="17" y="116"/>
                  </a:lnTo>
                  <a:lnTo>
                    <a:pt x="17" y="115"/>
                  </a:lnTo>
                  <a:lnTo>
                    <a:pt x="16" y="115"/>
                  </a:lnTo>
                  <a:lnTo>
                    <a:pt x="16" y="114"/>
                  </a:lnTo>
                  <a:lnTo>
                    <a:pt x="15" y="114"/>
                  </a:lnTo>
                  <a:lnTo>
                    <a:pt x="14" y="113"/>
                  </a:lnTo>
                  <a:lnTo>
                    <a:pt x="14" y="113"/>
                  </a:lnTo>
                  <a:lnTo>
                    <a:pt x="13" y="112"/>
                  </a:lnTo>
                  <a:lnTo>
                    <a:pt x="13" y="112"/>
                  </a:lnTo>
                  <a:lnTo>
                    <a:pt x="12" y="111"/>
                  </a:lnTo>
                  <a:lnTo>
                    <a:pt x="12" y="111"/>
                  </a:lnTo>
                  <a:lnTo>
                    <a:pt x="12" y="110"/>
                  </a:lnTo>
                  <a:lnTo>
                    <a:pt x="11" y="110"/>
                  </a:lnTo>
                  <a:lnTo>
                    <a:pt x="11" y="109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9" y="107"/>
                  </a:lnTo>
                  <a:lnTo>
                    <a:pt x="9" y="107"/>
                  </a:lnTo>
                  <a:lnTo>
                    <a:pt x="8" y="106"/>
                  </a:lnTo>
                  <a:lnTo>
                    <a:pt x="8" y="105"/>
                  </a:lnTo>
                  <a:lnTo>
                    <a:pt x="8" y="105"/>
                  </a:lnTo>
                  <a:lnTo>
                    <a:pt x="7" y="104"/>
                  </a:lnTo>
                  <a:lnTo>
                    <a:pt x="7" y="103"/>
                  </a:lnTo>
                  <a:lnTo>
                    <a:pt x="7" y="103"/>
                  </a:lnTo>
                  <a:lnTo>
                    <a:pt x="6" y="102"/>
                  </a:lnTo>
                  <a:lnTo>
                    <a:pt x="6" y="101"/>
                  </a:lnTo>
                  <a:lnTo>
                    <a:pt x="5" y="101"/>
                  </a:lnTo>
                  <a:lnTo>
                    <a:pt x="5" y="100"/>
                  </a:lnTo>
                  <a:lnTo>
                    <a:pt x="5" y="99"/>
                  </a:lnTo>
                  <a:lnTo>
                    <a:pt x="5" y="99"/>
                  </a:lnTo>
                  <a:lnTo>
                    <a:pt x="4" y="98"/>
                  </a:lnTo>
                  <a:lnTo>
                    <a:pt x="4" y="97"/>
                  </a:lnTo>
                  <a:lnTo>
                    <a:pt x="4" y="97"/>
                  </a:lnTo>
                  <a:lnTo>
                    <a:pt x="3" y="96"/>
                  </a:lnTo>
                  <a:lnTo>
                    <a:pt x="3" y="95"/>
                  </a:lnTo>
                  <a:lnTo>
                    <a:pt x="3" y="95"/>
                  </a:lnTo>
                  <a:lnTo>
                    <a:pt x="3" y="94"/>
                  </a:lnTo>
                  <a:lnTo>
                    <a:pt x="2" y="93"/>
                  </a:lnTo>
                  <a:lnTo>
                    <a:pt x="2" y="93"/>
                  </a:lnTo>
                  <a:lnTo>
                    <a:pt x="2" y="92"/>
                  </a:lnTo>
                  <a:lnTo>
                    <a:pt x="2" y="91"/>
                  </a:lnTo>
                  <a:lnTo>
                    <a:pt x="2" y="90"/>
                  </a:lnTo>
                  <a:lnTo>
                    <a:pt x="1" y="90"/>
                  </a:lnTo>
                  <a:lnTo>
                    <a:pt x="1" y="89"/>
                  </a:lnTo>
                  <a:lnTo>
                    <a:pt x="1" y="88"/>
                  </a:lnTo>
                  <a:lnTo>
                    <a:pt x="1" y="88"/>
                  </a:lnTo>
                  <a:lnTo>
                    <a:pt x="1" y="87"/>
                  </a:lnTo>
                  <a:lnTo>
                    <a:pt x="1" y="86"/>
                  </a:lnTo>
                  <a:lnTo>
                    <a:pt x="1" y="85"/>
                  </a:lnTo>
                  <a:lnTo>
                    <a:pt x="1" y="85"/>
                  </a:lnTo>
                  <a:lnTo>
                    <a:pt x="0" y="84"/>
                  </a:lnTo>
                  <a:lnTo>
                    <a:pt x="0" y="83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81"/>
                  </a:lnTo>
                  <a:lnTo>
                    <a:pt x="0" y="80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78"/>
                  </a:lnTo>
                  <a:lnTo>
                    <a:pt x="0" y="51"/>
                  </a:lnTo>
                  <a:lnTo>
                    <a:pt x="0" y="50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5"/>
                  </a:lnTo>
                  <a:lnTo>
                    <a:pt x="1" y="44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" y="42"/>
                  </a:lnTo>
                  <a:lnTo>
                    <a:pt x="1" y="41"/>
                  </a:lnTo>
                  <a:lnTo>
                    <a:pt x="1" y="40"/>
                  </a:lnTo>
                  <a:lnTo>
                    <a:pt x="1" y="40"/>
                  </a:lnTo>
                  <a:lnTo>
                    <a:pt x="1" y="39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7"/>
                  </a:lnTo>
                  <a:lnTo>
                    <a:pt x="2" y="36"/>
                  </a:lnTo>
                  <a:lnTo>
                    <a:pt x="2" y="35"/>
                  </a:lnTo>
                  <a:lnTo>
                    <a:pt x="3" y="35"/>
                  </a:lnTo>
                  <a:lnTo>
                    <a:pt x="3" y="34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4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5" y="30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5" y="28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7" y="26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8" y="24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10" y="21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2" y="19"/>
                  </a:lnTo>
                  <a:lnTo>
                    <a:pt x="12" y="18"/>
                  </a:lnTo>
                  <a:lnTo>
                    <a:pt x="12" y="17"/>
                  </a:lnTo>
                  <a:lnTo>
                    <a:pt x="13" y="17"/>
                  </a:lnTo>
                  <a:lnTo>
                    <a:pt x="13" y="16"/>
                  </a:lnTo>
                  <a:lnTo>
                    <a:pt x="14" y="16"/>
                  </a:lnTo>
                  <a:lnTo>
                    <a:pt x="14" y="15"/>
                  </a:lnTo>
                  <a:lnTo>
                    <a:pt x="15" y="15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20" y="10"/>
                  </a:lnTo>
                  <a:lnTo>
                    <a:pt x="21" y="10"/>
                  </a:lnTo>
                  <a:lnTo>
                    <a:pt x="21" y="9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3" y="8"/>
                  </a:lnTo>
                  <a:lnTo>
                    <a:pt x="24" y="8"/>
                  </a:lnTo>
                  <a:lnTo>
                    <a:pt x="24" y="7"/>
                  </a:lnTo>
                  <a:lnTo>
                    <a:pt x="25" y="7"/>
                  </a:lnTo>
                  <a:lnTo>
                    <a:pt x="26" y="7"/>
                  </a:lnTo>
                  <a:lnTo>
                    <a:pt x="26" y="6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8" y="5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30" y="4"/>
                  </a:lnTo>
                  <a:lnTo>
                    <a:pt x="31" y="4"/>
                  </a:lnTo>
                  <a:lnTo>
                    <a:pt x="32" y="4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5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7" y="2"/>
                  </a:lnTo>
                  <a:lnTo>
                    <a:pt x="38" y="2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2" y="1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2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16" name="Freeform 21">
              <a:extLst>
                <a:ext uri="{FF2B5EF4-FFF2-40B4-BE49-F238E27FC236}">
                  <a16:creationId xmlns:a16="http://schemas.microsoft.com/office/drawing/2014/main" id="{D6D37A89-AE4C-76CE-A9C2-5749ECA770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5986" y="3757342"/>
              <a:ext cx="637136" cy="21129"/>
            </a:xfrm>
            <a:custGeom>
              <a:avLst/>
              <a:gdLst>
                <a:gd name="T0" fmla="*/ 1707 w 1732"/>
                <a:gd name="T1" fmla="*/ 1 h 62"/>
                <a:gd name="T2" fmla="*/ 1713 w 1732"/>
                <a:gd name="T3" fmla="*/ 3 h 62"/>
                <a:gd name="T4" fmla="*/ 1719 w 1732"/>
                <a:gd name="T5" fmla="*/ 7 h 62"/>
                <a:gd name="T6" fmla="*/ 1724 w 1732"/>
                <a:gd name="T7" fmla="*/ 11 h 62"/>
                <a:gd name="T8" fmla="*/ 1728 w 1732"/>
                <a:gd name="T9" fmla="*/ 17 h 62"/>
                <a:gd name="T10" fmla="*/ 1730 w 1732"/>
                <a:gd name="T11" fmla="*/ 24 h 62"/>
                <a:gd name="T12" fmla="*/ 1731 w 1732"/>
                <a:gd name="T13" fmla="*/ 30 h 62"/>
                <a:gd name="T14" fmla="*/ 1730 w 1732"/>
                <a:gd name="T15" fmla="*/ 37 h 62"/>
                <a:gd name="T16" fmla="*/ 1728 w 1732"/>
                <a:gd name="T17" fmla="*/ 44 h 62"/>
                <a:gd name="T18" fmla="*/ 1724 w 1732"/>
                <a:gd name="T19" fmla="*/ 49 h 62"/>
                <a:gd name="T20" fmla="*/ 1719 w 1732"/>
                <a:gd name="T21" fmla="*/ 54 h 62"/>
                <a:gd name="T22" fmla="*/ 1713 w 1732"/>
                <a:gd name="T23" fmla="*/ 58 h 62"/>
                <a:gd name="T24" fmla="*/ 1707 w 1732"/>
                <a:gd name="T25" fmla="*/ 60 h 62"/>
                <a:gd name="T26" fmla="*/ 1700 w 1732"/>
                <a:gd name="T27" fmla="*/ 61 h 62"/>
                <a:gd name="T28" fmla="*/ 31 w 1732"/>
                <a:gd name="T29" fmla="*/ 61 h 62"/>
                <a:gd name="T30" fmla="*/ 24 w 1732"/>
                <a:gd name="T31" fmla="*/ 60 h 62"/>
                <a:gd name="T32" fmla="*/ 17 w 1732"/>
                <a:gd name="T33" fmla="*/ 58 h 62"/>
                <a:gd name="T34" fmla="*/ 12 w 1732"/>
                <a:gd name="T35" fmla="*/ 54 h 62"/>
                <a:gd name="T36" fmla="*/ 7 w 1732"/>
                <a:gd name="T37" fmla="*/ 49 h 62"/>
                <a:gd name="T38" fmla="*/ 3 w 1732"/>
                <a:gd name="T39" fmla="*/ 44 h 62"/>
                <a:gd name="T40" fmla="*/ 1 w 1732"/>
                <a:gd name="T41" fmla="*/ 37 h 62"/>
                <a:gd name="T42" fmla="*/ 0 w 1732"/>
                <a:gd name="T43" fmla="*/ 30 h 62"/>
                <a:gd name="T44" fmla="*/ 1 w 1732"/>
                <a:gd name="T45" fmla="*/ 24 h 62"/>
                <a:gd name="T46" fmla="*/ 3 w 1732"/>
                <a:gd name="T47" fmla="*/ 17 h 62"/>
                <a:gd name="T48" fmla="*/ 7 w 1732"/>
                <a:gd name="T49" fmla="*/ 11 h 62"/>
                <a:gd name="T50" fmla="*/ 12 w 1732"/>
                <a:gd name="T51" fmla="*/ 7 h 62"/>
                <a:gd name="T52" fmla="*/ 17 w 1732"/>
                <a:gd name="T53" fmla="*/ 3 h 62"/>
                <a:gd name="T54" fmla="*/ 24 w 1732"/>
                <a:gd name="T55" fmla="*/ 1 h 62"/>
                <a:gd name="T56" fmla="*/ 31 w 1732"/>
                <a:gd name="T57" fmla="*/ 0 h 62"/>
                <a:gd name="T58" fmla="*/ 1700 w 1732"/>
                <a:gd name="T59" fmla="*/ 0 h 62"/>
                <a:gd name="T60" fmla="*/ 1707 w 1732"/>
                <a:gd name="T61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32" h="62">
                  <a:moveTo>
                    <a:pt x="1707" y="1"/>
                  </a:moveTo>
                  <a:lnTo>
                    <a:pt x="1713" y="3"/>
                  </a:lnTo>
                  <a:lnTo>
                    <a:pt x="1719" y="7"/>
                  </a:lnTo>
                  <a:lnTo>
                    <a:pt x="1724" y="11"/>
                  </a:lnTo>
                  <a:lnTo>
                    <a:pt x="1728" y="17"/>
                  </a:lnTo>
                  <a:lnTo>
                    <a:pt x="1730" y="24"/>
                  </a:lnTo>
                  <a:lnTo>
                    <a:pt x="1731" y="30"/>
                  </a:lnTo>
                  <a:lnTo>
                    <a:pt x="1730" y="37"/>
                  </a:lnTo>
                  <a:lnTo>
                    <a:pt x="1728" y="44"/>
                  </a:lnTo>
                  <a:lnTo>
                    <a:pt x="1724" y="49"/>
                  </a:lnTo>
                  <a:lnTo>
                    <a:pt x="1719" y="54"/>
                  </a:lnTo>
                  <a:lnTo>
                    <a:pt x="1713" y="58"/>
                  </a:lnTo>
                  <a:lnTo>
                    <a:pt x="1707" y="60"/>
                  </a:lnTo>
                  <a:lnTo>
                    <a:pt x="1700" y="61"/>
                  </a:lnTo>
                  <a:lnTo>
                    <a:pt x="31" y="61"/>
                  </a:lnTo>
                  <a:lnTo>
                    <a:pt x="24" y="60"/>
                  </a:lnTo>
                  <a:lnTo>
                    <a:pt x="17" y="58"/>
                  </a:lnTo>
                  <a:lnTo>
                    <a:pt x="12" y="54"/>
                  </a:lnTo>
                  <a:lnTo>
                    <a:pt x="7" y="49"/>
                  </a:lnTo>
                  <a:lnTo>
                    <a:pt x="3" y="44"/>
                  </a:lnTo>
                  <a:lnTo>
                    <a:pt x="1" y="37"/>
                  </a:lnTo>
                  <a:lnTo>
                    <a:pt x="0" y="30"/>
                  </a:lnTo>
                  <a:lnTo>
                    <a:pt x="1" y="24"/>
                  </a:lnTo>
                  <a:lnTo>
                    <a:pt x="3" y="17"/>
                  </a:lnTo>
                  <a:lnTo>
                    <a:pt x="7" y="11"/>
                  </a:lnTo>
                  <a:lnTo>
                    <a:pt x="12" y="7"/>
                  </a:lnTo>
                  <a:lnTo>
                    <a:pt x="17" y="3"/>
                  </a:lnTo>
                  <a:lnTo>
                    <a:pt x="24" y="1"/>
                  </a:lnTo>
                  <a:lnTo>
                    <a:pt x="31" y="0"/>
                  </a:lnTo>
                  <a:lnTo>
                    <a:pt x="1700" y="0"/>
                  </a:lnTo>
                  <a:lnTo>
                    <a:pt x="1707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</p:grpSp>
      <p:grpSp>
        <p:nvGrpSpPr>
          <p:cNvPr id="317" name="Group 316">
            <a:extLst>
              <a:ext uri="{FF2B5EF4-FFF2-40B4-BE49-F238E27FC236}">
                <a16:creationId xmlns:a16="http://schemas.microsoft.com/office/drawing/2014/main" id="{889795A7-D3EC-5DB3-B07C-8EC89AE2BAF6}"/>
              </a:ext>
            </a:extLst>
          </p:cNvPr>
          <p:cNvGrpSpPr/>
          <p:nvPr/>
        </p:nvGrpSpPr>
        <p:grpSpPr>
          <a:xfrm>
            <a:off x="1099427" y="1963826"/>
            <a:ext cx="673887" cy="451901"/>
            <a:chOff x="7277943" y="2131065"/>
            <a:chExt cx="673887" cy="451901"/>
          </a:xfrm>
        </p:grpSpPr>
        <p:pic>
          <p:nvPicPr>
            <p:cNvPr id="318" name="Picture 317">
              <a:extLst>
                <a:ext uri="{FF2B5EF4-FFF2-40B4-BE49-F238E27FC236}">
                  <a16:creationId xmlns:a16="http://schemas.microsoft.com/office/drawing/2014/main" id="{0F26E1AB-A860-5222-F422-2F6D15861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7943" y="2131065"/>
              <a:ext cx="673887" cy="451901"/>
            </a:xfrm>
            <a:prstGeom prst="rect">
              <a:avLst/>
            </a:prstGeom>
          </p:spPr>
        </p:pic>
        <p:pic>
          <p:nvPicPr>
            <p:cNvPr id="319" name="SBC">
              <a:extLst>
                <a:ext uri="{FF2B5EF4-FFF2-40B4-BE49-F238E27FC236}">
                  <a16:creationId xmlns:a16="http://schemas.microsoft.com/office/drawing/2014/main" id="{B5E797B5-0BAF-89C3-2C91-496C802D26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66249" y="2416895"/>
              <a:ext cx="339861" cy="129793"/>
            </a:xfrm>
            <a:prstGeom prst="rect">
              <a:avLst/>
            </a:prstGeom>
          </p:spPr>
        </p:pic>
      </p:grpSp>
      <p:sp>
        <p:nvSpPr>
          <p:cNvPr id="320" name="TextBox 116">
            <a:extLst>
              <a:ext uri="{FF2B5EF4-FFF2-40B4-BE49-F238E27FC236}">
                <a16:creationId xmlns:a16="http://schemas.microsoft.com/office/drawing/2014/main" id="{57D684B3-822C-FE9F-25E4-6698267F6393}"/>
              </a:ext>
            </a:extLst>
          </p:cNvPr>
          <p:cNvSpPr txBox="1"/>
          <p:nvPr/>
        </p:nvSpPr>
        <p:spPr>
          <a:xfrm>
            <a:off x="1718241" y="3331908"/>
            <a:ext cx="454531" cy="3231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tx2"/>
                </a:solidFill>
              </a:defRPr>
            </a:lvl1pPr>
          </a:lstStyle>
          <a:p>
            <a:r>
              <a:rPr lang="en-US" sz="750"/>
              <a:t>IP PBX</a:t>
            </a:r>
          </a:p>
        </p:txBody>
      </p: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3326AAE3-3AB8-5B0D-9B4F-AF667C960172}"/>
              </a:ext>
            </a:extLst>
          </p:cNvPr>
          <p:cNvGrpSpPr/>
          <p:nvPr/>
        </p:nvGrpSpPr>
        <p:grpSpPr>
          <a:xfrm>
            <a:off x="1799032" y="2817525"/>
            <a:ext cx="400022" cy="629330"/>
            <a:chOff x="3092338" y="3574284"/>
            <a:chExt cx="478702" cy="753113"/>
          </a:xfrm>
        </p:grpSpPr>
        <p:grpSp>
          <p:nvGrpSpPr>
            <p:cNvPr id="322" name="Group 76">
              <a:extLst>
                <a:ext uri="{FF2B5EF4-FFF2-40B4-BE49-F238E27FC236}">
                  <a16:creationId xmlns:a16="http://schemas.microsoft.com/office/drawing/2014/main" id="{E58A035E-BE5C-7CD8-1662-04C56942BDA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092338" y="3574284"/>
              <a:ext cx="363537" cy="632022"/>
              <a:chOff x="2247" y="1555"/>
              <a:chExt cx="229" cy="299"/>
            </a:xfrm>
          </p:grpSpPr>
          <p:sp>
            <p:nvSpPr>
              <p:cNvPr id="330" name="Freeform 77">
                <a:extLst>
                  <a:ext uri="{FF2B5EF4-FFF2-40B4-BE49-F238E27FC236}">
                    <a16:creationId xmlns:a16="http://schemas.microsoft.com/office/drawing/2014/main" id="{7BFB0CAA-C761-CA64-9C5F-757D8C27B3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3" y="1561"/>
                <a:ext cx="218" cy="287"/>
              </a:xfrm>
              <a:custGeom>
                <a:avLst/>
                <a:gdLst>
                  <a:gd name="T0" fmla="*/ 277 w 964"/>
                  <a:gd name="T1" fmla="*/ 166 h 1272"/>
                  <a:gd name="T2" fmla="*/ 261 w 964"/>
                  <a:gd name="T3" fmla="*/ 183 h 1272"/>
                  <a:gd name="T4" fmla="*/ 261 w 964"/>
                  <a:gd name="T5" fmla="*/ 1088 h 1272"/>
                  <a:gd name="T6" fmla="*/ 277 w 964"/>
                  <a:gd name="T7" fmla="*/ 1104 h 1272"/>
                  <a:gd name="T8" fmla="*/ 294 w 964"/>
                  <a:gd name="T9" fmla="*/ 1088 h 1272"/>
                  <a:gd name="T10" fmla="*/ 294 w 964"/>
                  <a:gd name="T11" fmla="*/ 183 h 1272"/>
                  <a:gd name="T12" fmla="*/ 277 w 964"/>
                  <a:gd name="T13" fmla="*/ 166 h 1272"/>
                  <a:gd name="T14" fmla="*/ 476 w 964"/>
                  <a:gd name="T15" fmla="*/ 166 h 1272"/>
                  <a:gd name="T16" fmla="*/ 459 w 964"/>
                  <a:gd name="T17" fmla="*/ 183 h 1272"/>
                  <a:gd name="T18" fmla="*/ 459 w 964"/>
                  <a:gd name="T19" fmla="*/ 1088 h 1272"/>
                  <a:gd name="T20" fmla="*/ 476 w 964"/>
                  <a:gd name="T21" fmla="*/ 1104 h 1272"/>
                  <a:gd name="T22" fmla="*/ 493 w 964"/>
                  <a:gd name="T23" fmla="*/ 1088 h 1272"/>
                  <a:gd name="T24" fmla="*/ 493 w 964"/>
                  <a:gd name="T25" fmla="*/ 183 h 1272"/>
                  <a:gd name="T26" fmla="*/ 476 w 964"/>
                  <a:gd name="T27" fmla="*/ 166 h 1272"/>
                  <a:gd name="T28" fmla="*/ 675 w 964"/>
                  <a:gd name="T29" fmla="*/ 166 h 1272"/>
                  <a:gd name="T30" fmla="*/ 659 w 964"/>
                  <a:gd name="T31" fmla="*/ 183 h 1272"/>
                  <a:gd name="T32" fmla="*/ 659 w 964"/>
                  <a:gd name="T33" fmla="*/ 1088 h 1272"/>
                  <a:gd name="T34" fmla="*/ 675 w 964"/>
                  <a:gd name="T35" fmla="*/ 1104 h 1272"/>
                  <a:gd name="T36" fmla="*/ 692 w 964"/>
                  <a:gd name="T37" fmla="*/ 1088 h 1272"/>
                  <a:gd name="T38" fmla="*/ 692 w 964"/>
                  <a:gd name="T39" fmla="*/ 183 h 1272"/>
                  <a:gd name="T40" fmla="*/ 675 w 964"/>
                  <a:gd name="T41" fmla="*/ 166 h 1272"/>
                  <a:gd name="T42" fmla="*/ 131 w 964"/>
                  <a:gd name="T43" fmla="*/ 1271 h 1272"/>
                  <a:gd name="T44" fmla="*/ 0 w 964"/>
                  <a:gd name="T45" fmla="*/ 1140 h 1272"/>
                  <a:gd name="T46" fmla="*/ 0 w 964"/>
                  <a:gd name="T47" fmla="*/ 131 h 1272"/>
                  <a:gd name="T48" fmla="*/ 131 w 964"/>
                  <a:gd name="T49" fmla="*/ 0 h 1272"/>
                  <a:gd name="T50" fmla="*/ 832 w 964"/>
                  <a:gd name="T51" fmla="*/ 0 h 1272"/>
                  <a:gd name="T52" fmla="*/ 963 w 964"/>
                  <a:gd name="T53" fmla="*/ 131 h 1272"/>
                  <a:gd name="T54" fmla="*/ 963 w 964"/>
                  <a:gd name="T55" fmla="*/ 1140 h 1272"/>
                  <a:gd name="T56" fmla="*/ 832 w 964"/>
                  <a:gd name="T57" fmla="*/ 1271 h 1272"/>
                  <a:gd name="T58" fmla="*/ 131 w 964"/>
                  <a:gd name="T59" fmla="*/ 1271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64" h="1272">
                    <a:moveTo>
                      <a:pt x="277" y="166"/>
                    </a:moveTo>
                    <a:cubicBezTo>
                      <a:pt x="268" y="166"/>
                      <a:pt x="261" y="174"/>
                      <a:pt x="261" y="183"/>
                    </a:cubicBezTo>
                    <a:lnTo>
                      <a:pt x="261" y="1088"/>
                    </a:lnTo>
                    <a:cubicBezTo>
                      <a:pt x="261" y="1097"/>
                      <a:pt x="268" y="1104"/>
                      <a:pt x="277" y="1104"/>
                    </a:cubicBezTo>
                    <a:cubicBezTo>
                      <a:pt x="286" y="1104"/>
                      <a:pt x="294" y="1097"/>
                      <a:pt x="294" y="1088"/>
                    </a:cubicBezTo>
                    <a:lnTo>
                      <a:pt x="294" y="183"/>
                    </a:lnTo>
                    <a:cubicBezTo>
                      <a:pt x="294" y="174"/>
                      <a:pt x="286" y="166"/>
                      <a:pt x="277" y="166"/>
                    </a:cubicBezTo>
                    <a:close/>
                    <a:moveTo>
                      <a:pt x="476" y="166"/>
                    </a:moveTo>
                    <a:cubicBezTo>
                      <a:pt x="467" y="166"/>
                      <a:pt x="459" y="174"/>
                      <a:pt x="459" y="183"/>
                    </a:cubicBezTo>
                    <a:lnTo>
                      <a:pt x="459" y="1088"/>
                    </a:lnTo>
                    <a:cubicBezTo>
                      <a:pt x="459" y="1097"/>
                      <a:pt x="467" y="1104"/>
                      <a:pt x="476" y="1104"/>
                    </a:cubicBezTo>
                    <a:cubicBezTo>
                      <a:pt x="485" y="1104"/>
                      <a:pt x="493" y="1097"/>
                      <a:pt x="493" y="1088"/>
                    </a:cubicBezTo>
                    <a:lnTo>
                      <a:pt x="493" y="183"/>
                    </a:lnTo>
                    <a:cubicBezTo>
                      <a:pt x="493" y="174"/>
                      <a:pt x="485" y="166"/>
                      <a:pt x="476" y="166"/>
                    </a:cubicBezTo>
                    <a:close/>
                    <a:moveTo>
                      <a:pt x="675" y="166"/>
                    </a:moveTo>
                    <a:cubicBezTo>
                      <a:pt x="666" y="166"/>
                      <a:pt x="659" y="174"/>
                      <a:pt x="659" y="183"/>
                    </a:cubicBezTo>
                    <a:lnTo>
                      <a:pt x="659" y="1088"/>
                    </a:lnTo>
                    <a:cubicBezTo>
                      <a:pt x="659" y="1097"/>
                      <a:pt x="666" y="1104"/>
                      <a:pt x="675" y="1104"/>
                    </a:cubicBezTo>
                    <a:cubicBezTo>
                      <a:pt x="684" y="1104"/>
                      <a:pt x="692" y="1097"/>
                      <a:pt x="692" y="1088"/>
                    </a:cubicBezTo>
                    <a:lnTo>
                      <a:pt x="692" y="183"/>
                    </a:lnTo>
                    <a:cubicBezTo>
                      <a:pt x="692" y="174"/>
                      <a:pt x="684" y="166"/>
                      <a:pt x="675" y="166"/>
                    </a:cubicBezTo>
                    <a:close/>
                    <a:moveTo>
                      <a:pt x="131" y="1271"/>
                    </a:moveTo>
                    <a:cubicBezTo>
                      <a:pt x="59" y="1271"/>
                      <a:pt x="0" y="1212"/>
                      <a:pt x="0" y="1140"/>
                    </a:cubicBezTo>
                    <a:lnTo>
                      <a:pt x="0" y="131"/>
                    </a:lnTo>
                    <a:cubicBezTo>
                      <a:pt x="0" y="59"/>
                      <a:pt x="59" y="0"/>
                      <a:pt x="131" y="0"/>
                    </a:cubicBezTo>
                    <a:lnTo>
                      <a:pt x="832" y="0"/>
                    </a:lnTo>
                    <a:cubicBezTo>
                      <a:pt x="904" y="0"/>
                      <a:pt x="963" y="59"/>
                      <a:pt x="963" y="131"/>
                    </a:cubicBezTo>
                    <a:lnTo>
                      <a:pt x="963" y="1140"/>
                    </a:lnTo>
                    <a:cubicBezTo>
                      <a:pt x="963" y="1212"/>
                      <a:pt x="904" y="1271"/>
                      <a:pt x="832" y="1271"/>
                    </a:cubicBezTo>
                    <a:lnTo>
                      <a:pt x="131" y="1271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331" name="Freeform 78">
                <a:extLst>
                  <a:ext uri="{FF2B5EF4-FFF2-40B4-BE49-F238E27FC236}">
                    <a16:creationId xmlns:a16="http://schemas.microsoft.com/office/drawing/2014/main" id="{BAC0370F-FD1B-B6C1-0383-9260E9B93B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7" y="1555"/>
                <a:ext cx="229" cy="299"/>
              </a:xfrm>
              <a:custGeom>
                <a:avLst/>
                <a:gdLst>
                  <a:gd name="T0" fmla="*/ 858 w 1016"/>
                  <a:gd name="T1" fmla="*/ 0 h 1324"/>
                  <a:gd name="T2" fmla="*/ 157 w 1016"/>
                  <a:gd name="T3" fmla="*/ 0 h 1324"/>
                  <a:gd name="T4" fmla="*/ 0 w 1016"/>
                  <a:gd name="T5" fmla="*/ 157 h 1324"/>
                  <a:gd name="T6" fmla="*/ 0 w 1016"/>
                  <a:gd name="T7" fmla="*/ 1166 h 1324"/>
                  <a:gd name="T8" fmla="*/ 157 w 1016"/>
                  <a:gd name="T9" fmla="*/ 1323 h 1324"/>
                  <a:gd name="T10" fmla="*/ 858 w 1016"/>
                  <a:gd name="T11" fmla="*/ 1323 h 1324"/>
                  <a:gd name="T12" fmla="*/ 1015 w 1016"/>
                  <a:gd name="T13" fmla="*/ 1166 h 1324"/>
                  <a:gd name="T14" fmla="*/ 1015 w 1016"/>
                  <a:gd name="T15" fmla="*/ 157 h 1324"/>
                  <a:gd name="T16" fmla="*/ 858 w 1016"/>
                  <a:gd name="T17" fmla="*/ 0 h 1324"/>
                  <a:gd name="T18" fmla="*/ 303 w 1016"/>
                  <a:gd name="T19" fmla="*/ 1156 h 1324"/>
                  <a:gd name="T20" fmla="*/ 346 w 1016"/>
                  <a:gd name="T21" fmla="*/ 1114 h 1324"/>
                  <a:gd name="T22" fmla="*/ 346 w 1016"/>
                  <a:gd name="T23" fmla="*/ 209 h 1324"/>
                  <a:gd name="T24" fmla="*/ 303 w 1016"/>
                  <a:gd name="T25" fmla="*/ 167 h 1324"/>
                  <a:gd name="T26" fmla="*/ 261 w 1016"/>
                  <a:gd name="T27" fmla="*/ 209 h 1324"/>
                  <a:gd name="T28" fmla="*/ 261 w 1016"/>
                  <a:gd name="T29" fmla="*/ 1114 h 1324"/>
                  <a:gd name="T30" fmla="*/ 303 w 1016"/>
                  <a:gd name="T31" fmla="*/ 1156 h 1324"/>
                  <a:gd name="T32" fmla="*/ 502 w 1016"/>
                  <a:gd name="T33" fmla="*/ 1156 h 1324"/>
                  <a:gd name="T34" fmla="*/ 545 w 1016"/>
                  <a:gd name="T35" fmla="*/ 1114 h 1324"/>
                  <a:gd name="T36" fmla="*/ 545 w 1016"/>
                  <a:gd name="T37" fmla="*/ 209 h 1324"/>
                  <a:gd name="T38" fmla="*/ 502 w 1016"/>
                  <a:gd name="T39" fmla="*/ 167 h 1324"/>
                  <a:gd name="T40" fmla="*/ 460 w 1016"/>
                  <a:gd name="T41" fmla="*/ 209 h 1324"/>
                  <a:gd name="T42" fmla="*/ 460 w 1016"/>
                  <a:gd name="T43" fmla="*/ 1114 h 1324"/>
                  <a:gd name="T44" fmla="*/ 502 w 1016"/>
                  <a:gd name="T45" fmla="*/ 1156 h 1324"/>
                  <a:gd name="T46" fmla="*/ 701 w 1016"/>
                  <a:gd name="T47" fmla="*/ 1156 h 1324"/>
                  <a:gd name="T48" fmla="*/ 744 w 1016"/>
                  <a:gd name="T49" fmla="*/ 1114 h 1324"/>
                  <a:gd name="T50" fmla="*/ 744 w 1016"/>
                  <a:gd name="T51" fmla="*/ 209 h 1324"/>
                  <a:gd name="T52" fmla="*/ 701 w 1016"/>
                  <a:gd name="T53" fmla="*/ 167 h 1324"/>
                  <a:gd name="T54" fmla="*/ 659 w 1016"/>
                  <a:gd name="T55" fmla="*/ 209 h 1324"/>
                  <a:gd name="T56" fmla="*/ 659 w 1016"/>
                  <a:gd name="T57" fmla="*/ 1114 h 1324"/>
                  <a:gd name="T58" fmla="*/ 701 w 1016"/>
                  <a:gd name="T59" fmla="*/ 1156 h 1324"/>
                  <a:gd name="T60" fmla="*/ 858 w 1016"/>
                  <a:gd name="T61" fmla="*/ 52 h 1324"/>
                  <a:gd name="T62" fmla="*/ 963 w 1016"/>
                  <a:gd name="T63" fmla="*/ 157 h 1324"/>
                  <a:gd name="T64" fmla="*/ 963 w 1016"/>
                  <a:gd name="T65" fmla="*/ 1166 h 1324"/>
                  <a:gd name="T66" fmla="*/ 858 w 1016"/>
                  <a:gd name="T67" fmla="*/ 1271 h 1324"/>
                  <a:gd name="T68" fmla="*/ 157 w 1016"/>
                  <a:gd name="T69" fmla="*/ 1271 h 1324"/>
                  <a:gd name="T70" fmla="*/ 52 w 1016"/>
                  <a:gd name="T71" fmla="*/ 1166 h 1324"/>
                  <a:gd name="T72" fmla="*/ 52 w 1016"/>
                  <a:gd name="T73" fmla="*/ 157 h 1324"/>
                  <a:gd name="T74" fmla="*/ 157 w 1016"/>
                  <a:gd name="T75" fmla="*/ 52 h 1324"/>
                  <a:gd name="T76" fmla="*/ 858 w 1016"/>
                  <a:gd name="T77" fmla="*/ 52 h 1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016" h="1324">
                    <a:moveTo>
                      <a:pt x="858" y="0"/>
                    </a:moveTo>
                    <a:lnTo>
                      <a:pt x="157" y="0"/>
                    </a:lnTo>
                    <a:cubicBezTo>
                      <a:pt x="70" y="0"/>
                      <a:pt x="0" y="70"/>
                      <a:pt x="0" y="157"/>
                    </a:cubicBezTo>
                    <a:lnTo>
                      <a:pt x="0" y="1166"/>
                    </a:lnTo>
                    <a:cubicBezTo>
                      <a:pt x="0" y="1253"/>
                      <a:pt x="70" y="1323"/>
                      <a:pt x="157" y="1323"/>
                    </a:cubicBezTo>
                    <a:lnTo>
                      <a:pt x="858" y="1323"/>
                    </a:lnTo>
                    <a:cubicBezTo>
                      <a:pt x="945" y="1323"/>
                      <a:pt x="1015" y="1253"/>
                      <a:pt x="1015" y="1166"/>
                    </a:cubicBezTo>
                    <a:lnTo>
                      <a:pt x="1015" y="157"/>
                    </a:lnTo>
                    <a:cubicBezTo>
                      <a:pt x="1015" y="70"/>
                      <a:pt x="945" y="0"/>
                      <a:pt x="858" y="0"/>
                    </a:cubicBezTo>
                    <a:close/>
                    <a:moveTo>
                      <a:pt x="303" y="1156"/>
                    </a:moveTo>
                    <a:cubicBezTo>
                      <a:pt x="327" y="1156"/>
                      <a:pt x="346" y="1137"/>
                      <a:pt x="346" y="1114"/>
                    </a:cubicBezTo>
                    <a:lnTo>
                      <a:pt x="346" y="209"/>
                    </a:lnTo>
                    <a:cubicBezTo>
                      <a:pt x="346" y="186"/>
                      <a:pt x="327" y="167"/>
                      <a:pt x="303" y="167"/>
                    </a:cubicBezTo>
                    <a:cubicBezTo>
                      <a:pt x="280" y="167"/>
                      <a:pt x="261" y="186"/>
                      <a:pt x="261" y="209"/>
                    </a:cubicBezTo>
                    <a:lnTo>
                      <a:pt x="261" y="1114"/>
                    </a:lnTo>
                    <a:cubicBezTo>
                      <a:pt x="261" y="1137"/>
                      <a:pt x="280" y="1156"/>
                      <a:pt x="303" y="1156"/>
                    </a:cubicBezTo>
                    <a:close/>
                    <a:moveTo>
                      <a:pt x="502" y="1156"/>
                    </a:moveTo>
                    <a:cubicBezTo>
                      <a:pt x="526" y="1156"/>
                      <a:pt x="545" y="1137"/>
                      <a:pt x="545" y="1114"/>
                    </a:cubicBezTo>
                    <a:lnTo>
                      <a:pt x="545" y="209"/>
                    </a:lnTo>
                    <a:cubicBezTo>
                      <a:pt x="545" y="186"/>
                      <a:pt x="526" y="167"/>
                      <a:pt x="502" y="167"/>
                    </a:cubicBezTo>
                    <a:cubicBezTo>
                      <a:pt x="479" y="167"/>
                      <a:pt x="460" y="186"/>
                      <a:pt x="460" y="209"/>
                    </a:cubicBezTo>
                    <a:lnTo>
                      <a:pt x="460" y="1114"/>
                    </a:lnTo>
                    <a:cubicBezTo>
                      <a:pt x="460" y="1137"/>
                      <a:pt x="479" y="1156"/>
                      <a:pt x="502" y="1156"/>
                    </a:cubicBezTo>
                    <a:close/>
                    <a:moveTo>
                      <a:pt x="701" y="1156"/>
                    </a:moveTo>
                    <a:cubicBezTo>
                      <a:pt x="725" y="1156"/>
                      <a:pt x="744" y="1137"/>
                      <a:pt x="744" y="1114"/>
                    </a:cubicBezTo>
                    <a:lnTo>
                      <a:pt x="744" y="209"/>
                    </a:lnTo>
                    <a:cubicBezTo>
                      <a:pt x="744" y="186"/>
                      <a:pt x="725" y="167"/>
                      <a:pt x="701" y="167"/>
                    </a:cubicBezTo>
                    <a:cubicBezTo>
                      <a:pt x="678" y="167"/>
                      <a:pt x="659" y="186"/>
                      <a:pt x="659" y="209"/>
                    </a:cubicBezTo>
                    <a:lnTo>
                      <a:pt x="659" y="1114"/>
                    </a:lnTo>
                    <a:cubicBezTo>
                      <a:pt x="659" y="1137"/>
                      <a:pt x="678" y="1156"/>
                      <a:pt x="701" y="1156"/>
                    </a:cubicBezTo>
                    <a:close/>
                    <a:moveTo>
                      <a:pt x="858" y="52"/>
                    </a:moveTo>
                    <a:cubicBezTo>
                      <a:pt x="916" y="52"/>
                      <a:pt x="963" y="99"/>
                      <a:pt x="963" y="157"/>
                    </a:cubicBezTo>
                    <a:lnTo>
                      <a:pt x="963" y="1166"/>
                    </a:lnTo>
                    <a:cubicBezTo>
                      <a:pt x="963" y="1224"/>
                      <a:pt x="916" y="1271"/>
                      <a:pt x="858" y="1271"/>
                    </a:cubicBezTo>
                    <a:lnTo>
                      <a:pt x="157" y="1271"/>
                    </a:lnTo>
                    <a:cubicBezTo>
                      <a:pt x="99" y="1271"/>
                      <a:pt x="52" y="1224"/>
                      <a:pt x="52" y="1166"/>
                    </a:cubicBezTo>
                    <a:lnTo>
                      <a:pt x="52" y="157"/>
                    </a:lnTo>
                    <a:cubicBezTo>
                      <a:pt x="52" y="99"/>
                      <a:pt x="99" y="52"/>
                      <a:pt x="157" y="52"/>
                    </a:cubicBezTo>
                    <a:lnTo>
                      <a:pt x="858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</p:grpSp>
        <p:grpSp>
          <p:nvGrpSpPr>
            <p:cNvPr id="323" name="Group 322">
              <a:extLst>
                <a:ext uri="{FF2B5EF4-FFF2-40B4-BE49-F238E27FC236}">
                  <a16:creationId xmlns:a16="http://schemas.microsoft.com/office/drawing/2014/main" id="{7BB0B06D-8DEA-C1A2-FC4F-E032E83AEABC}"/>
                </a:ext>
              </a:extLst>
            </p:cNvPr>
            <p:cNvGrpSpPr/>
            <p:nvPr/>
          </p:nvGrpSpPr>
          <p:grpSpPr>
            <a:xfrm>
              <a:off x="3283975" y="4009417"/>
              <a:ext cx="287065" cy="317980"/>
              <a:chOff x="2718509" y="4057826"/>
              <a:chExt cx="287065" cy="317980"/>
            </a:xfrm>
          </p:grpSpPr>
          <p:sp>
            <p:nvSpPr>
              <p:cNvPr id="324" name="Oval 323">
                <a:extLst>
                  <a:ext uri="{FF2B5EF4-FFF2-40B4-BE49-F238E27FC236}">
                    <a16:creationId xmlns:a16="http://schemas.microsoft.com/office/drawing/2014/main" id="{CA88DF44-186D-BA37-180A-C2DB526E33B1}"/>
                  </a:ext>
                </a:extLst>
              </p:cNvPr>
              <p:cNvSpPr/>
              <p:nvPr/>
            </p:nvSpPr>
            <p:spPr>
              <a:xfrm>
                <a:off x="2720529" y="4075304"/>
                <a:ext cx="283024" cy="283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pic>
            <p:nvPicPr>
              <p:cNvPr id="325" name="Picture 324">
                <a:extLst>
                  <a:ext uri="{FF2B5EF4-FFF2-40B4-BE49-F238E27FC236}">
                    <a16:creationId xmlns:a16="http://schemas.microsoft.com/office/drawing/2014/main" id="{FE21ED09-D81E-75CA-2E1F-593812E53B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718509" y="4057826"/>
                <a:ext cx="287065" cy="317980"/>
              </a:xfrm>
              <a:prstGeom prst="rect">
                <a:avLst/>
              </a:prstGeom>
            </p:spPr>
          </p:pic>
        </p:grpSp>
      </p:grpSp>
      <p:pic>
        <p:nvPicPr>
          <p:cNvPr id="332" name="Picture 331">
            <a:extLst>
              <a:ext uri="{FF2B5EF4-FFF2-40B4-BE49-F238E27FC236}">
                <a16:creationId xmlns:a16="http://schemas.microsoft.com/office/drawing/2014/main" id="{27EEE296-8B97-47F0-9074-BE418807B4A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6330" y="1575644"/>
            <a:ext cx="449535" cy="375340"/>
          </a:xfrm>
          <a:prstGeom prst="rect">
            <a:avLst/>
          </a:prstGeom>
        </p:spPr>
      </p:pic>
      <p:grpSp>
        <p:nvGrpSpPr>
          <p:cNvPr id="333" name="Group 332">
            <a:extLst>
              <a:ext uri="{FF2B5EF4-FFF2-40B4-BE49-F238E27FC236}">
                <a16:creationId xmlns:a16="http://schemas.microsoft.com/office/drawing/2014/main" id="{3769DE29-AB0D-844A-CCA0-00A3A5644956}"/>
              </a:ext>
            </a:extLst>
          </p:cNvPr>
          <p:cNvGrpSpPr/>
          <p:nvPr/>
        </p:nvGrpSpPr>
        <p:grpSpPr>
          <a:xfrm>
            <a:off x="1005558" y="1457575"/>
            <a:ext cx="400022" cy="629330"/>
            <a:chOff x="3092338" y="3574284"/>
            <a:chExt cx="478702" cy="753113"/>
          </a:xfrm>
        </p:grpSpPr>
        <p:grpSp>
          <p:nvGrpSpPr>
            <p:cNvPr id="334" name="Group 76">
              <a:extLst>
                <a:ext uri="{FF2B5EF4-FFF2-40B4-BE49-F238E27FC236}">
                  <a16:creationId xmlns:a16="http://schemas.microsoft.com/office/drawing/2014/main" id="{FF76C4AF-F11E-844A-56A9-215D6D8DC32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092338" y="3574284"/>
              <a:ext cx="363537" cy="632022"/>
              <a:chOff x="2247" y="1555"/>
              <a:chExt cx="229" cy="299"/>
            </a:xfrm>
          </p:grpSpPr>
          <p:sp>
            <p:nvSpPr>
              <p:cNvPr id="339" name="Freeform 77">
                <a:extLst>
                  <a:ext uri="{FF2B5EF4-FFF2-40B4-BE49-F238E27FC236}">
                    <a16:creationId xmlns:a16="http://schemas.microsoft.com/office/drawing/2014/main" id="{AB2A02F7-91BF-8DDA-9416-A47AB136D0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3" y="1561"/>
                <a:ext cx="218" cy="287"/>
              </a:xfrm>
              <a:custGeom>
                <a:avLst/>
                <a:gdLst>
                  <a:gd name="T0" fmla="*/ 277 w 964"/>
                  <a:gd name="T1" fmla="*/ 166 h 1272"/>
                  <a:gd name="T2" fmla="*/ 261 w 964"/>
                  <a:gd name="T3" fmla="*/ 183 h 1272"/>
                  <a:gd name="T4" fmla="*/ 261 w 964"/>
                  <a:gd name="T5" fmla="*/ 1088 h 1272"/>
                  <a:gd name="T6" fmla="*/ 277 w 964"/>
                  <a:gd name="T7" fmla="*/ 1104 h 1272"/>
                  <a:gd name="T8" fmla="*/ 294 w 964"/>
                  <a:gd name="T9" fmla="*/ 1088 h 1272"/>
                  <a:gd name="T10" fmla="*/ 294 w 964"/>
                  <a:gd name="T11" fmla="*/ 183 h 1272"/>
                  <a:gd name="T12" fmla="*/ 277 w 964"/>
                  <a:gd name="T13" fmla="*/ 166 h 1272"/>
                  <a:gd name="T14" fmla="*/ 476 w 964"/>
                  <a:gd name="T15" fmla="*/ 166 h 1272"/>
                  <a:gd name="T16" fmla="*/ 459 w 964"/>
                  <a:gd name="T17" fmla="*/ 183 h 1272"/>
                  <a:gd name="T18" fmla="*/ 459 w 964"/>
                  <a:gd name="T19" fmla="*/ 1088 h 1272"/>
                  <a:gd name="T20" fmla="*/ 476 w 964"/>
                  <a:gd name="T21" fmla="*/ 1104 h 1272"/>
                  <a:gd name="T22" fmla="*/ 493 w 964"/>
                  <a:gd name="T23" fmla="*/ 1088 h 1272"/>
                  <a:gd name="T24" fmla="*/ 493 w 964"/>
                  <a:gd name="T25" fmla="*/ 183 h 1272"/>
                  <a:gd name="T26" fmla="*/ 476 w 964"/>
                  <a:gd name="T27" fmla="*/ 166 h 1272"/>
                  <a:gd name="T28" fmla="*/ 675 w 964"/>
                  <a:gd name="T29" fmla="*/ 166 h 1272"/>
                  <a:gd name="T30" fmla="*/ 659 w 964"/>
                  <a:gd name="T31" fmla="*/ 183 h 1272"/>
                  <a:gd name="T32" fmla="*/ 659 w 964"/>
                  <a:gd name="T33" fmla="*/ 1088 h 1272"/>
                  <a:gd name="T34" fmla="*/ 675 w 964"/>
                  <a:gd name="T35" fmla="*/ 1104 h 1272"/>
                  <a:gd name="T36" fmla="*/ 692 w 964"/>
                  <a:gd name="T37" fmla="*/ 1088 h 1272"/>
                  <a:gd name="T38" fmla="*/ 692 w 964"/>
                  <a:gd name="T39" fmla="*/ 183 h 1272"/>
                  <a:gd name="T40" fmla="*/ 675 w 964"/>
                  <a:gd name="T41" fmla="*/ 166 h 1272"/>
                  <a:gd name="T42" fmla="*/ 131 w 964"/>
                  <a:gd name="T43" fmla="*/ 1271 h 1272"/>
                  <a:gd name="T44" fmla="*/ 0 w 964"/>
                  <a:gd name="T45" fmla="*/ 1140 h 1272"/>
                  <a:gd name="T46" fmla="*/ 0 w 964"/>
                  <a:gd name="T47" fmla="*/ 131 h 1272"/>
                  <a:gd name="T48" fmla="*/ 131 w 964"/>
                  <a:gd name="T49" fmla="*/ 0 h 1272"/>
                  <a:gd name="T50" fmla="*/ 832 w 964"/>
                  <a:gd name="T51" fmla="*/ 0 h 1272"/>
                  <a:gd name="T52" fmla="*/ 963 w 964"/>
                  <a:gd name="T53" fmla="*/ 131 h 1272"/>
                  <a:gd name="T54" fmla="*/ 963 w 964"/>
                  <a:gd name="T55" fmla="*/ 1140 h 1272"/>
                  <a:gd name="T56" fmla="*/ 832 w 964"/>
                  <a:gd name="T57" fmla="*/ 1271 h 1272"/>
                  <a:gd name="T58" fmla="*/ 131 w 964"/>
                  <a:gd name="T59" fmla="*/ 1271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64" h="1272">
                    <a:moveTo>
                      <a:pt x="277" y="166"/>
                    </a:moveTo>
                    <a:cubicBezTo>
                      <a:pt x="268" y="166"/>
                      <a:pt x="261" y="174"/>
                      <a:pt x="261" y="183"/>
                    </a:cubicBezTo>
                    <a:lnTo>
                      <a:pt x="261" y="1088"/>
                    </a:lnTo>
                    <a:cubicBezTo>
                      <a:pt x="261" y="1097"/>
                      <a:pt x="268" y="1104"/>
                      <a:pt x="277" y="1104"/>
                    </a:cubicBezTo>
                    <a:cubicBezTo>
                      <a:pt x="286" y="1104"/>
                      <a:pt x="294" y="1097"/>
                      <a:pt x="294" y="1088"/>
                    </a:cubicBezTo>
                    <a:lnTo>
                      <a:pt x="294" y="183"/>
                    </a:lnTo>
                    <a:cubicBezTo>
                      <a:pt x="294" y="174"/>
                      <a:pt x="286" y="166"/>
                      <a:pt x="277" y="166"/>
                    </a:cubicBezTo>
                    <a:close/>
                    <a:moveTo>
                      <a:pt x="476" y="166"/>
                    </a:moveTo>
                    <a:cubicBezTo>
                      <a:pt x="467" y="166"/>
                      <a:pt x="459" y="174"/>
                      <a:pt x="459" y="183"/>
                    </a:cubicBezTo>
                    <a:lnTo>
                      <a:pt x="459" y="1088"/>
                    </a:lnTo>
                    <a:cubicBezTo>
                      <a:pt x="459" y="1097"/>
                      <a:pt x="467" y="1104"/>
                      <a:pt x="476" y="1104"/>
                    </a:cubicBezTo>
                    <a:cubicBezTo>
                      <a:pt x="485" y="1104"/>
                      <a:pt x="493" y="1097"/>
                      <a:pt x="493" y="1088"/>
                    </a:cubicBezTo>
                    <a:lnTo>
                      <a:pt x="493" y="183"/>
                    </a:lnTo>
                    <a:cubicBezTo>
                      <a:pt x="493" y="174"/>
                      <a:pt x="485" y="166"/>
                      <a:pt x="476" y="166"/>
                    </a:cubicBezTo>
                    <a:close/>
                    <a:moveTo>
                      <a:pt x="675" y="166"/>
                    </a:moveTo>
                    <a:cubicBezTo>
                      <a:pt x="666" y="166"/>
                      <a:pt x="659" y="174"/>
                      <a:pt x="659" y="183"/>
                    </a:cubicBezTo>
                    <a:lnTo>
                      <a:pt x="659" y="1088"/>
                    </a:lnTo>
                    <a:cubicBezTo>
                      <a:pt x="659" y="1097"/>
                      <a:pt x="666" y="1104"/>
                      <a:pt x="675" y="1104"/>
                    </a:cubicBezTo>
                    <a:cubicBezTo>
                      <a:pt x="684" y="1104"/>
                      <a:pt x="692" y="1097"/>
                      <a:pt x="692" y="1088"/>
                    </a:cubicBezTo>
                    <a:lnTo>
                      <a:pt x="692" y="183"/>
                    </a:lnTo>
                    <a:cubicBezTo>
                      <a:pt x="692" y="174"/>
                      <a:pt x="684" y="166"/>
                      <a:pt x="675" y="166"/>
                    </a:cubicBezTo>
                    <a:close/>
                    <a:moveTo>
                      <a:pt x="131" y="1271"/>
                    </a:moveTo>
                    <a:cubicBezTo>
                      <a:pt x="59" y="1271"/>
                      <a:pt x="0" y="1212"/>
                      <a:pt x="0" y="1140"/>
                    </a:cubicBezTo>
                    <a:lnTo>
                      <a:pt x="0" y="131"/>
                    </a:lnTo>
                    <a:cubicBezTo>
                      <a:pt x="0" y="59"/>
                      <a:pt x="59" y="0"/>
                      <a:pt x="131" y="0"/>
                    </a:cubicBezTo>
                    <a:lnTo>
                      <a:pt x="832" y="0"/>
                    </a:lnTo>
                    <a:cubicBezTo>
                      <a:pt x="904" y="0"/>
                      <a:pt x="963" y="59"/>
                      <a:pt x="963" y="131"/>
                    </a:cubicBezTo>
                    <a:lnTo>
                      <a:pt x="963" y="1140"/>
                    </a:lnTo>
                    <a:cubicBezTo>
                      <a:pt x="963" y="1212"/>
                      <a:pt x="904" y="1271"/>
                      <a:pt x="832" y="1271"/>
                    </a:cubicBezTo>
                    <a:lnTo>
                      <a:pt x="131" y="1271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340" name="Freeform 78">
                <a:extLst>
                  <a:ext uri="{FF2B5EF4-FFF2-40B4-BE49-F238E27FC236}">
                    <a16:creationId xmlns:a16="http://schemas.microsoft.com/office/drawing/2014/main" id="{8688F83E-E2FE-B8BE-DAF7-6B658AFCED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7" y="1555"/>
                <a:ext cx="229" cy="299"/>
              </a:xfrm>
              <a:custGeom>
                <a:avLst/>
                <a:gdLst>
                  <a:gd name="T0" fmla="*/ 858 w 1016"/>
                  <a:gd name="T1" fmla="*/ 0 h 1324"/>
                  <a:gd name="T2" fmla="*/ 157 w 1016"/>
                  <a:gd name="T3" fmla="*/ 0 h 1324"/>
                  <a:gd name="T4" fmla="*/ 0 w 1016"/>
                  <a:gd name="T5" fmla="*/ 157 h 1324"/>
                  <a:gd name="T6" fmla="*/ 0 w 1016"/>
                  <a:gd name="T7" fmla="*/ 1166 h 1324"/>
                  <a:gd name="T8" fmla="*/ 157 w 1016"/>
                  <a:gd name="T9" fmla="*/ 1323 h 1324"/>
                  <a:gd name="T10" fmla="*/ 858 w 1016"/>
                  <a:gd name="T11" fmla="*/ 1323 h 1324"/>
                  <a:gd name="T12" fmla="*/ 1015 w 1016"/>
                  <a:gd name="T13" fmla="*/ 1166 h 1324"/>
                  <a:gd name="T14" fmla="*/ 1015 w 1016"/>
                  <a:gd name="T15" fmla="*/ 157 h 1324"/>
                  <a:gd name="T16" fmla="*/ 858 w 1016"/>
                  <a:gd name="T17" fmla="*/ 0 h 1324"/>
                  <a:gd name="T18" fmla="*/ 303 w 1016"/>
                  <a:gd name="T19" fmla="*/ 1156 h 1324"/>
                  <a:gd name="T20" fmla="*/ 346 w 1016"/>
                  <a:gd name="T21" fmla="*/ 1114 h 1324"/>
                  <a:gd name="T22" fmla="*/ 346 w 1016"/>
                  <a:gd name="T23" fmla="*/ 209 h 1324"/>
                  <a:gd name="T24" fmla="*/ 303 w 1016"/>
                  <a:gd name="T25" fmla="*/ 167 h 1324"/>
                  <a:gd name="T26" fmla="*/ 261 w 1016"/>
                  <a:gd name="T27" fmla="*/ 209 h 1324"/>
                  <a:gd name="T28" fmla="*/ 261 w 1016"/>
                  <a:gd name="T29" fmla="*/ 1114 h 1324"/>
                  <a:gd name="T30" fmla="*/ 303 w 1016"/>
                  <a:gd name="T31" fmla="*/ 1156 h 1324"/>
                  <a:gd name="T32" fmla="*/ 502 w 1016"/>
                  <a:gd name="T33" fmla="*/ 1156 h 1324"/>
                  <a:gd name="T34" fmla="*/ 545 w 1016"/>
                  <a:gd name="T35" fmla="*/ 1114 h 1324"/>
                  <a:gd name="T36" fmla="*/ 545 w 1016"/>
                  <a:gd name="T37" fmla="*/ 209 h 1324"/>
                  <a:gd name="T38" fmla="*/ 502 w 1016"/>
                  <a:gd name="T39" fmla="*/ 167 h 1324"/>
                  <a:gd name="T40" fmla="*/ 460 w 1016"/>
                  <a:gd name="T41" fmla="*/ 209 h 1324"/>
                  <a:gd name="T42" fmla="*/ 460 w 1016"/>
                  <a:gd name="T43" fmla="*/ 1114 h 1324"/>
                  <a:gd name="T44" fmla="*/ 502 w 1016"/>
                  <a:gd name="T45" fmla="*/ 1156 h 1324"/>
                  <a:gd name="T46" fmla="*/ 701 w 1016"/>
                  <a:gd name="T47" fmla="*/ 1156 h 1324"/>
                  <a:gd name="T48" fmla="*/ 744 w 1016"/>
                  <a:gd name="T49" fmla="*/ 1114 h 1324"/>
                  <a:gd name="T50" fmla="*/ 744 w 1016"/>
                  <a:gd name="T51" fmla="*/ 209 h 1324"/>
                  <a:gd name="T52" fmla="*/ 701 w 1016"/>
                  <a:gd name="T53" fmla="*/ 167 h 1324"/>
                  <a:gd name="T54" fmla="*/ 659 w 1016"/>
                  <a:gd name="T55" fmla="*/ 209 h 1324"/>
                  <a:gd name="T56" fmla="*/ 659 w 1016"/>
                  <a:gd name="T57" fmla="*/ 1114 h 1324"/>
                  <a:gd name="T58" fmla="*/ 701 w 1016"/>
                  <a:gd name="T59" fmla="*/ 1156 h 1324"/>
                  <a:gd name="T60" fmla="*/ 858 w 1016"/>
                  <a:gd name="T61" fmla="*/ 52 h 1324"/>
                  <a:gd name="T62" fmla="*/ 963 w 1016"/>
                  <a:gd name="T63" fmla="*/ 157 h 1324"/>
                  <a:gd name="T64" fmla="*/ 963 w 1016"/>
                  <a:gd name="T65" fmla="*/ 1166 h 1324"/>
                  <a:gd name="T66" fmla="*/ 858 w 1016"/>
                  <a:gd name="T67" fmla="*/ 1271 h 1324"/>
                  <a:gd name="T68" fmla="*/ 157 w 1016"/>
                  <a:gd name="T69" fmla="*/ 1271 h 1324"/>
                  <a:gd name="T70" fmla="*/ 52 w 1016"/>
                  <a:gd name="T71" fmla="*/ 1166 h 1324"/>
                  <a:gd name="T72" fmla="*/ 52 w 1016"/>
                  <a:gd name="T73" fmla="*/ 157 h 1324"/>
                  <a:gd name="T74" fmla="*/ 157 w 1016"/>
                  <a:gd name="T75" fmla="*/ 52 h 1324"/>
                  <a:gd name="T76" fmla="*/ 858 w 1016"/>
                  <a:gd name="T77" fmla="*/ 52 h 1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016" h="1324">
                    <a:moveTo>
                      <a:pt x="858" y="0"/>
                    </a:moveTo>
                    <a:lnTo>
                      <a:pt x="157" y="0"/>
                    </a:lnTo>
                    <a:cubicBezTo>
                      <a:pt x="70" y="0"/>
                      <a:pt x="0" y="70"/>
                      <a:pt x="0" y="157"/>
                    </a:cubicBezTo>
                    <a:lnTo>
                      <a:pt x="0" y="1166"/>
                    </a:lnTo>
                    <a:cubicBezTo>
                      <a:pt x="0" y="1253"/>
                      <a:pt x="70" y="1323"/>
                      <a:pt x="157" y="1323"/>
                    </a:cubicBezTo>
                    <a:lnTo>
                      <a:pt x="858" y="1323"/>
                    </a:lnTo>
                    <a:cubicBezTo>
                      <a:pt x="945" y="1323"/>
                      <a:pt x="1015" y="1253"/>
                      <a:pt x="1015" y="1166"/>
                    </a:cubicBezTo>
                    <a:lnTo>
                      <a:pt x="1015" y="157"/>
                    </a:lnTo>
                    <a:cubicBezTo>
                      <a:pt x="1015" y="70"/>
                      <a:pt x="945" y="0"/>
                      <a:pt x="858" y="0"/>
                    </a:cubicBezTo>
                    <a:close/>
                    <a:moveTo>
                      <a:pt x="303" y="1156"/>
                    </a:moveTo>
                    <a:cubicBezTo>
                      <a:pt x="327" y="1156"/>
                      <a:pt x="346" y="1137"/>
                      <a:pt x="346" y="1114"/>
                    </a:cubicBezTo>
                    <a:lnTo>
                      <a:pt x="346" y="209"/>
                    </a:lnTo>
                    <a:cubicBezTo>
                      <a:pt x="346" y="186"/>
                      <a:pt x="327" y="167"/>
                      <a:pt x="303" y="167"/>
                    </a:cubicBezTo>
                    <a:cubicBezTo>
                      <a:pt x="280" y="167"/>
                      <a:pt x="261" y="186"/>
                      <a:pt x="261" y="209"/>
                    </a:cubicBezTo>
                    <a:lnTo>
                      <a:pt x="261" y="1114"/>
                    </a:lnTo>
                    <a:cubicBezTo>
                      <a:pt x="261" y="1137"/>
                      <a:pt x="280" y="1156"/>
                      <a:pt x="303" y="1156"/>
                    </a:cubicBezTo>
                    <a:close/>
                    <a:moveTo>
                      <a:pt x="502" y="1156"/>
                    </a:moveTo>
                    <a:cubicBezTo>
                      <a:pt x="526" y="1156"/>
                      <a:pt x="545" y="1137"/>
                      <a:pt x="545" y="1114"/>
                    </a:cubicBezTo>
                    <a:lnTo>
                      <a:pt x="545" y="209"/>
                    </a:lnTo>
                    <a:cubicBezTo>
                      <a:pt x="545" y="186"/>
                      <a:pt x="526" y="167"/>
                      <a:pt x="502" y="167"/>
                    </a:cubicBezTo>
                    <a:cubicBezTo>
                      <a:pt x="479" y="167"/>
                      <a:pt x="460" y="186"/>
                      <a:pt x="460" y="209"/>
                    </a:cubicBezTo>
                    <a:lnTo>
                      <a:pt x="460" y="1114"/>
                    </a:lnTo>
                    <a:cubicBezTo>
                      <a:pt x="460" y="1137"/>
                      <a:pt x="479" y="1156"/>
                      <a:pt x="502" y="1156"/>
                    </a:cubicBezTo>
                    <a:close/>
                    <a:moveTo>
                      <a:pt x="701" y="1156"/>
                    </a:moveTo>
                    <a:cubicBezTo>
                      <a:pt x="725" y="1156"/>
                      <a:pt x="744" y="1137"/>
                      <a:pt x="744" y="1114"/>
                    </a:cubicBezTo>
                    <a:lnTo>
                      <a:pt x="744" y="209"/>
                    </a:lnTo>
                    <a:cubicBezTo>
                      <a:pt x="744" y="186"/>
                      <a:pt x="725" y="167"/>
                      <a:pt x="701" y="167"/>
                    </a:cubicBezTo>
                    <a:cubicBezTo>
                      <a:pt x="678" y="167"/>
                      <a:pt x="659" y="186"/>
                      <a:pt x="659" y="209"/>
                    </a:cubicBezTo>
                    <a:lnTo>
                      <a:pt x="659" y="1114"/>
                    </a:lnTo>
                    <a:cubicBezTo>
                      <a:pt x="659" y="1137"/>
                      <a:pt x="678" y="1156"/>
                      <a:pt x="701" y="1156"/>
                    </a:cubicBezTo>
                    <a:close/>
                    <a:moveTo>
                      <a:pt x="858" y="52"/>
                    </a:moveTo>
                    <a:cubicBezTo>
                      <a:pt x="916" y="52"/>
                      <a:pt x="963" y="99"/>
                      <a:pt x="963" y="157"/>
                    </a:cubicBezTo>
                    <a:lnTo>
                      <a:pt x="963" y="1166"/>
                    </a:lnTo>
                    <a:cubicBezTo>
                      <a:pt x="963" y="1224"/>
                      <a:pt x="916" y="1271"/>
                      <a:pt x="858" y="1271"/>
                    </a:cubicBezTo>
                    <a:lnTo>
                      <a:pt x="157" y="1271"/>
                    </a:lnTo>
                    <a:cubicBezTo>
                      <a:pt x="99" y="1271"/>
                      <a:pt x="52" y="1224"/>
                      <a:pt x="52" y="1166"/>
                    </a:cubicBezTo>
                    <a:lnTo>
                      <a:pt x="52" y="157"/>
                    </a:lnTo>
                    <a:cubicBezTo>
                      <a:pt x="52" y="99"/>
                      <a:pt x="99" y="52"/>
                      <a:pt x="157" y="52"/>
                    </a:cubicBezTo>
                    <a:lnTo>
                      <a:pt x="858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</p:grpSp>
        <p:grpSp>
          <p:nvGrpSpPr>
            <p:cNvPr id="335" name="Group 334">
              <a:extLst>
                <a:ext uri="{FF2B5EF4-FFF2-40B4-BE49-F238E27FC236}">
                  <a16:creationId xmlns:a16="http://schemas.microsoft.com/office/drawing/2014/main" id="{42AC3A76-A396-88A3-2747-BEC2D717B19A}"/>
                </a:ext>
              </a:extLst>
            </p:cNvPr>
            <p:cNvGrpSpPr/>
            <p:nvPr/>
          </p:nvGrpSpPr>
          <p:grpSpPr>
            <a:xfrm>
              <a:off x="3283975" y="4009417"/>
              <a:ext cx="287065" cy="317980"/>
              <a:chOff x="2718509" y="4057826"/>
              <a:chExt cx="287065" cy="317980"/>
            </a:xfrm>
          </p:grpSpPr>
          <p:sp>
            <p:nvSpPr>
              <p:cNvPr id="337" name="Oval 336">
                <a:extLst>
                  <a:ext uri="{FF2B5EF4-FFF2-40B4-BE49-F238E27FC236}">
                    <a16:creationId xmlns:a16="http://schemas.microsoft.com/office/drawing/2014/main" id="{0573334C-FF07-BB71-4B1C-D7009B75AFC3}"/>
                  </a:ext>
                </a:extLst>
              </p:cNvPr>
              <p:cNvSpPr/>
              <p:nvPr/>
            </p:nvSpPr>
            <p:spPr>
              <a:xfrm>
                <a:off x="2720529" y="4075304"/>
                <a:ext cx="283024" cy="283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pic>
            <p:nvPicPr>
              <p:cNvPr id="338" name="Picture 337">
                <a:extLst>
                  <a:ext uri="{FF2B5EF4-FFF2-40B4-BE49-F238E27FC236}">
                    <a16:creationId xmlns:a16="http://schemas.microsoft.com/office/drawing/2014/main" id="{A979FA25-80CA-587E-94D0-B16B88647B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718509" y="4057826"/>
                <a:ext cx="287065" cy="317980"/>
              </a:xfrm>
              <a:prstGeom prst="rect">
                <a:avLst/>
              </a:prstGeom>
            </p:spPr>
          </p:pic>
        </p:grpSp>
      </p:grpSp>
      <p:pic>
        <p:nvPicPr>
          <p:cNvPr id="341" name="Picture 2" descr="Image result for icon computers">
            <a:extLst>
              <a:ext uri="{FF2B5EF4-FFF2-40B4-BE49-F238E27FC236}">
                <a16:creationId xmlns:a16="http://schemas.microsoft.com/office/drawing/2014/main" id="{9FD3952D-5748-510B-CCE9-9F08BD9BC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94082"/>
            <a:ext cx="504639" cy="504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2" name="Picture 341">
            <a:extLst>
              <a:ext uri="{FF2B5EF4-FFF2-40B4-BE49-F238E27FC236}">
                <a16:creationId xmlns:a16="http://schemas.microsoft.com/office/drawing/2014/main" id="{A84A67A2-5267-2507-F9AF-AEE3A0FD5B4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30028" b="27117"/>
          <a:stretch/>
        </p:blipFill>
        <p:spPr>
          <a:xfrm>
            <a:off x="457200" y="2892295"/>
            <a:ext cx="1054768" cy="266187"/>
          </a:xfrm>
          <a:prstGeom prst="rect">
            <a:avLst/>
          </a:prstGeom>
        </p:spPr>
      </p:pic>
      <p:pic>
        <p:nvPicPr>
          <p:cNvPr id="343" name="Picture 342">
            <a:extLst>
              <a:ext uri="{FF2B5EF4-FFF2-40B4-BE49-F238E27FC236}">
                <a16:creationId xmlns:a16="http://schemas.microsoft.com/office/drawing/2014/main" id="{C5CF8825-62C4-0B2C-54A7-CF662C4CA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8145" y="1118889"/>
            <a:ext cx="1880699" cy="1220291"/>
          </a:xfrm>
          <a:prstGeom prst="rect">
            <a:avLst/>
          </a:prstGeom>
        </p:spPr>
      </p:pic>
      <p:cxnSp>
        <p:nvCxnSpPr>
          <p:cNvPr id="345" name="Straight Connector 344">
            <a:extLst>
              <a:ext uri="{FF2B5EF4-FFF2-40B4-BE49-F238E27FC236}">
                <a16:creationId xmlns:a16="http://schemas.microsoft.com/office/drawing/2014/main" id="{A193575F-3D71-BE00-B3AF-090CC204F98F}"/>
              </a:ext>
            </a:extLst>
          </p:cNvPr>
          <p:cNvCxnSpPr>
            <a:cxnSpLocks/>
          </p:cNvCxnSpPr>
          <p:nvPr/>
        </p:nvCxnSpPr>
        <p:spPr>
          <a:xfrm flipV="1">
            <a:off x="5688493" y="2325726"/>
            <a:ext cx="0" cy="912306"/>
          </a:xfrm>
          <a:prstGeom prst="line">
            <a:avLst/>
          </a:prstGeom>
          <a:ln w="9525" cap="rnd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Connector 345">
            <a:extLst>
              <a:ext uri="{FF2B5EF4-FFF2-40B4-BE49-F238E27FC236}">
                <a16:creationId xmlns:a16="http://schemas.microsoft.com/office/drawing/2014/main" id="{CB769075-E417-1113-B23C-9223E1E9A067}"/>
              </a:ext>
            </a:extLst>
          </p:cNvPr>
          <p:cNvCxnSpPr>
            <a:cxnSpLocks/>
            <a:stCxn id="365" idx="0"/>
          </p:cNvCxnSpPr>
          <p:nvPr/>
        </p:nvCxnSpPr>
        <p:spPr>
          <a:xfrm flipV="1">
            <a:off x="5017424" y="3331536"/>
            <a:ext cx="599474" cy="737191"/>
          </a:xfrm>
          <a:prstGeom prst="line">
            <a:avLst/>
          </a:prstGeom>
          <a:ln w="9525" cap="rnd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Straight Connector 346">
            <a:extLst>
              <a:ext uri="{FF2B5EF4-FFF2-40B4-BE49-F238E27FC236}">
                <a16:creationId xmlns:a16="http://schemas.microsoft.com/office/drawing/2014/main" id="{E205DB54-C80E-4E3B-CA4D-E5DF425D3C20}"/>
              </a:ext>
            </a:extLst>
          </p:cNvPr>
          <p:cNvCxnSpPr>
            <a:cxnSpLocks/>
            <a:stCxn id="354" idx="6"/>
          </p:cNvCxnSpPr>
          <p:nvPr/>
        </p:nvCxnSpPr>
        <p:spPr>
          <a:xfrm flipV="1">
            <a:off x="5666487" y="3281917"/>
            <a:ext cx="0" cy="857744"/>
          </a:xfrm>
          <a:prstGeom prst="line">
            <a:avLst/>
          </a:prstGeom>
          <a:ln w="9525" cap="rnd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" name="TextBox 116">
            <a:extLst>
              <a:ext uri="{FF2B5EF4-FFF2-40B4-BE49-F238E27FC236}">
                <a16:creationId xmlns:a16="http://schemas.microsoft.com/office/drawing/2014/main" id="{502F2289-3BC9-BB23-AD05-CC88BA9E0C96}"/>
              </a:ext>
            </a:extLst>
          </p:cNvPr>
          <p:cNvSpPr txBox="1"/>
          <p:nvPr/>
        </p:nvSpPr>
        <p:spPr>
          <a:xfrm>
            <a:off x="5689078" y="2690982"/>
            <a:ext cx="422891" cy="20774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tx2"/>
                </a:solidFill>
              </a:defRPr>
            </a:lvl1pPr>
          </a:lstStyle>
          <a:p>
            <a:r>
              <a:rPr lang="en-US" sz="750"/>
              <a:t>SIP</a:t>
            </a:r>
          </a:p>
        </p:txBody>
      </p:sp>
      <p:sp>
        <p:nvSpPr>
          <p:cNvPr id="349" name="TextBox 116">
            <a:extLst>
              <a:ext uri="{FF2B5EF4-FFF2-40B4-BE49-F238E27FC236}">
                <a16:creationId xmlns:a16="http://schemas.microsoft.com/office/drawing/2014/main" id="{B5B00A40-FBE2-BEB4-6387-6C1A389FD2D0}"/>
              </a:ext>
            </a:extLst>
          </p:cNvPr>
          <p:cNvSpPr txBox="1"/>
          <p:nvPr/>
        </p:nvSpPr>
        <p:spPr>
          <a:xfrm>
            <a:off x="5711592" y="3892473"/>
            <a:ext cx="480046" cy="20774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tx2"/>
                </a:solidFill>
              </a:defRPr>
            </a:lvl1pPr>
          </a:lstStyle>
          <a:p>
            <a:r>
              <a:rPr lang="en-US" sz="750"/>
              <a:t>SIP</a:t>
            </a:r>
          </a:p>
        </p:txBody>
      </p:sp>
      <p:sp>
        <p:nvSpPr>
          <p:cNvPr id="350" name="TextBox 116">
            <a:extLst>
              <a:ext uri="{FF2B5EF4-FFF2-40B4-BE49-F238E27FC236}">
                <a16:creationId xmlns:a16="http://schemas.microsoft.com/office/drawing/2014/main" id="{C0354E10-32D5-84B5-E1E2-0408E0800BF4}"/>
              </a:ext>
            </a:extLst>
          </p:cNvPr>
          <p:cNvSpPr txBox="1"/>
          <p:nvPr/>
        </p:nvSpPr>
        <p:spPr>
          <a:xfrm>
            <a:off x="4472763" y="805082"/>
            <a:ext cx="2455484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UCaaS and Hosted PBX</a:t>
            </a:r>
          </a:p>
        </p:txBody>
      </p:sp>
      <p:cxnSp>
        <p:nvCxnSpPr>
          <p:cNvPr id="351" name="Straight Connector 350">
            <a:extLst>
              <a:ext uri="{FF2B5EF4-FFF2-40B4-BE49-F238E27FC236}">
                <a16:creationId xmlns:a16="http://schemas.microsoft.com/office/drawing/2014/main" id="{E5763979-A607-C0CF-A10F-A31E3427C74D}"/>
              </a:ext>
            </a:extLst>
          </p:cNvPr>
          <p:cNvCxnSpPr>
            <a:cxnSpLocks/>
            <a:stCxn id="355" idx="6"/>
          </p:cNvCxnSpPr>
          <p:nvPr/>
        </p:nvCxnSpPr>
        <p:spPr>
          <a:xfrm flipH="1" flipV="1">
            <a:off x="5631787" y="3276683"/>
            <a:ext cx="657536" cy="856759"/>
          </a:xfrm>
          <a:prstGeom prst="line">
            <a:avLst/>
          </a:prstGeom>
          <a:ln w="9525" cap="rnd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2" name="Picture 351">
            <a:extLst>
              <a:ext uri="{FF2B5EF4-FFF2-40B4-BE49-F238E27FC236}">
                <a16:creationId xmlns:a16="http://schemas.microsoft.com/office/drawing/2014/main" id="{C3E2524F-76E8-C781-4C4E-AEBFF1190F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1550" y="1989911"/>
            <a:ext cx="673887" cy="451901"/>
          </a:xfrm>
          <a:prstGeom prst="rect">
            <a:avLst/>
          </a:prstGeom>
        </p:spPr>
      </p:pic>
      <p:pic>
        <p:nvPicPr>
          <p:cNvPr id="353" name="SBC">
            <a:extLst>
              <a:ext uri="{FF2B5EF4-FFF2-40B4-BE49-F238E27FC236}">
                <a16:creationId xmlns:a16="http://schemas.microsoft.com/office/drawing/2014/main" id="{FAE4AB09-4D06-B776-FC28-D7D15CCF1DB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3718" y="2275741"/>
            <a:ext cx="339861" cy="129793"/>
          </a:xfrm>
          <a:prstGeom prst="rect">
            <a:avLst/>
          </a:prstGeom>
        </p:spPr>
      </p:pic>
      <p:sp>
        <p:nvSpPr>
          <p:cNvPr id="354" name="Freeform 234">
            <a:extLst>
              <a:ext uri="{FF2B5EF4-FFF2-40B4-BE49-F238E27FC236}">
                <a16:creationId xmlns:a16="http://schemas.microsoft.com/office/drawing/2014/main" id="{E90F473A-5E98-38C5-F631-D1B106A673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11993" y="4139661"/>
            <a:ext cx="353939" cy="280644"/>
          </a:xfrm>
          <a:custGeom>
            <a:avLst/>
            <a:gdLst>
              <a:gd name="T0" fmla="*/ 138 w 1622"/>
              <a:gd name="T1" fmla="*/ 1286 h 1287"/>
              <a:gd name="T2" fmla="*/ 0 w 1622"/>
              <a:gd name="T3" fmla="*/ 138 h 1287"/>
              <a:gd name="T4" fmla="*/ 366 w 1622"/>
              <a:gd name="T5" fmla="*/ 0 h 1287"/>
              <a:gd name="T6" fmla="*/ 505 w 1622"/>
              <a:gd name="T7" fmla="*/ 1148 h 1287"/>
              <a:gd name="T8" fmla="*/ 1489 w 1622"/>
              <a:gd name="T9" fmla="*/ 1286 h 1287"/>
              <a:gd name="T10" fmla="*/ 576 w 1622"/>
              <a:gd name="T11" fmla="*/ 1155 h 1287"/>
              <a:gd name="T12" fmla="*/ 708 w 1622"/>
              <a:gd name="T13" fmla="*/ 0 h 1287"/>
              <a:gd name="T14" fmla="*/ 1621 w 1622"/>
              <a:gd name="T15" fmla="*/ 131 h 1287"/>
              <a:gd name="T16" fmla="*/ 1489 w 1622"/>
              <a:gd name="T17" fmla="*/ 1286 h 1287"/>
              <a:gd name="T18" fmla="*/ 849 w 1622"/>
              <a:gd name="T19" fmla="*/ 1172 h 1287"/>
              <a:gd name="T20" fmla="*/ 849 w 1622"/>
              <a:gd name="T21" fmla="*/ 1009 h 1287"/>
              <a:gd name="T22" fmla="*/ 1034 w 1622"/>
              <a:gd name="T23" fmla="*/ 1090 h 1287"/>
              <a:gd name="T24" fmla="*/ 1197 w 1622"/>
              <a:gd name="T25" fmla="*/ 1090 h 1287"/>
              <a:gd name="T26" fmla="*/ 1034 w 1622"/>
              <a:gd name="T27" fmla="*/ 1090 h 1287"/>
              <a:gd name="T28" fmla="*/ 1382 w 1622"/>
              <a:gd name="T29" fmla="*/ 1172 h 1287"/>
              <a:gd name="T30" fmla="*/ 1382 w 1622"/>
              <a:gd name="T31" fmla="*/ 1009 h 1287"/>
              <a:gd name="T32" fmla="*/ 768 w 1622"/>
              <a:gd name="T33" fmla="*/ 877 h 1287"/>
              <a:gd name="T34" fmla="*/ 931 w 1622"/>
              <a:gd name="T35" fmla="*/ 877 h 1287"/>
              <a:gd name="T36" fmla="*/ 768 w 1622"/>
              <a:gd name="T37" fmla="*/ 877 h 1287"/>
              <a:gd name="T38" fmla="*/ 1116 w 1622"/>
              <a:gd name="T39" fmla="*/ 959 h 1287"/>
              <a:gd name="T40" fmla="*/ 1116 w 1622"/>
              <a:gd name="T41" fmla="*/ 795 h 1287"/>
              <a:gd name="T42" fmla="*/ 1301 w 1622"/>
              <a:gd name="T43" fmla="*/ 877 h 1287"/>
              <a:gd name="T44" fmla="*/ 1464 w 1622"/>
              <a:gd name="T45" fmla="*/ 877 h 1287"/>
              <a:gd name="T46" fmla="*/ 1301 w 1622"/>
              <a:gd name="T47" fmla="*/ 877 h 1287"/>
              <a:gd name="T48" fmla="*/ 849 w 1622"/>
              <a:gd name="T49" fmla="*/ 745 h 1287"/>
              <a:gd name="T50" fmla="*/ 849 w 1622"/>
              <a:gd name="T51" fmla="*/ 583 h 1287"/>
              <a:gd name="T52" fmla="*/ 1034 w 1622"/>
              <a:gd name="T53" fmla="*/ 664 h 1287"/>
              <a:gd name="T54" fmla="*/ 1197 w 1622"/>
              <a:gd name="T55" fmla="*/ 664 h 1287"/>
              <a:gd name="T56" fmla="*/ 1034 w 1622"/>
              <a:gd name="T57" fmla="*/ 664 h 1287"/>
              <a:gd name="T58" fmla="*/ 1382 w 1622"/>
              <a:gd name="T59" fmla="*/ 745 h 1287"/>
              <a:gd name="T60" fmla="*/ 1382 w 1622"/>
              <a:gd name="T61" fmla="*/ 583 h 1287"/>
              <a:gd name="T62" fmla="*/ 1345 w 1622"/>
              <a:gd name="T63" fmla="*/ 149 h 1287"/>
              <a:gd name="T64" fmla="*/ 761 w 1622"/>
              <a:gd name="T65" fmla="*/ 239 h 1287"/>
              <a:gd name="T66" fmla="*/ 850 w 1622"/>
              <a:gd name="T67" fmla="*/ 457 h 1287"/>
              <a:gd name="T68" fmla="*/ 1435 w 1622"/>
              <a:gd name="T69" fmla="*/ 367 h 1287"/>
              <a:gd name="T70" fmla="*/ 1345 w 1622"/>
              <a:gd name="T71" fmla="*/ 149 h 1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622" h="1287">
                <a:moveTo>
                  <a:pt x="366" y="1286"/>
                </a:moveTo>
                <a:lnTo>
                  <a:pt x="138" y="1286"/>
                </a:lnTo>
                <a:cubicBezTo>
                  <a:pt x="62" y="1286"/>
                  <a:pt x="0" y="1224"/>
                  <a:pt x="0" y="1148"/>
                </a:cubicBezTo>
                <a:lnTo>
                  <a:pt x="0" y="138"/>
                </a:lnTo>
                <a:cubicBezTo>
                  <a:pt x="0" y="62"/>
                  <a:pt x="62" y="0"/>
                  <a:pt x="138" y="0"/>
                </a:cubicBezTo>
                <a:lnTo>
                  <a:pt x="366" y="0"/>
                </a:lnTo>
                <a:cubicBezTo>
                  <a:pt x="443" y="0"/>
                  <a:pt x="505" y="62"/>
                  <a:pt x="505" y="138"/>
                </a:cubicBezTo>
                <a:lnTo>
                  <a:pt x="505" y="1148"/>
                </a:lnTo>
                <a:cubicBezTo>
                  <a:pt x="505" y="1224"/>
                  <a:pt x="443" y="1286"/>
                  <a:pt x="366" y="1286"/>
                </a:cubicBezTo>
                <a:close/>
                <a:moveTo>
                  <a:pt x="1489" y="1286"/>
                </a:moveTo>
                <a:lnTo>
                  <a:pt x="708" y="1286"/>
                </a:lnTo>
                <a:cubicBezTo>
                  <a:pt x="635" y="1286"/>
                  <a:pt x="576" y="1227"/>
                  <a:pt x="576" y="1155"/>
                </a:cubicBezTo>
                <a:lnTo>
                  <a:pt x="576" y="131"/>
                </a:lnTo>
                <a:cubicBezTo>
                  <a:pt x="576" y="59"/>
                  <a:pt x="635" y="0"/>
                  <a:pt x="708" y="0"/>
                </a:cubicBezTo>
                <a:lnTo>
                  <a:pt x="1489" y="0"/>
                </a:lnTo>
                <a:cubicBezTo>
                  <a:pt x="1562" y="0"/>
                  <a:pt x="1621" y="59"/>
                  <a:pt x="1621" y="131"/>
                </a:cubicBezTo>
                <a:lnTo>
                  <a:pt x="1621" y="1155"/>
                </a:lnTo>
                <a:cubicBezTo>
                  <a:pt x="1621" y="1227"/>
                  <a:pt x="1562" y="1286"/>
                  <a:pt x="1489" y="1286"/>
                </a:cubicBezTo>
                <a:close/>
                <a:moveTo>
                  <a:pt x="768" y="1090"/>
                </a:moveTo>
                <a:cubicBezTo>
                  <a:pt x="768" y="1136"/>
                  <a:pt x="805" y="1172"/>
                  <a:pt x="849" y="1172"/>
                </a:cubicBezTo>
                <a:cubicBezTo>
                  <a:pt x="894" y="1172"/>
                  <a:pt x="931" y="1136"/>
                  <a:pt x="931" y="1090"/>
                </a:cubicBezTo>
                <a:cubicBezTo>
                  <a:pt x="931" y="1045"/>
                  <a:pt x="894" y="1009"/>
                  <a:pt x="849" y="1009"/>
                </a:cubicBezTo>
                <a:cubicBezTo>
                  <a:pt x="805" y="1009"/>
                  <a:pt x="768" y="1045"/>
                  <a:pt x="768" y="1090"/>
                </a:cubicBezTo>
                <a:close/>
                <a:moveTo>
                  <a:pt x="1034" y="1090"/>
                </a:moveTo>
                <a:cubicBezTo>
                  <a:pt x="1034" y="1136"/>
                  <a:pt x="1070" y="1172"/>
                  <a:pt x="1116" y="1172"/>
                </a:cubicBezTo>
                <a:cubicBezTo>
                  <a:pt x="1161" y="1172"/>
                  <a:pt x="1197" y="1136"/>
                  <a:pt x="1197" y="1090"/>
                </a:cubicBezTo>
                <a:cubicBezTo>
                  <a:pt x="1197" y="1045"/>
                  <a:pt x="1161" y="1009"/>
                  <a:pt x="1116" y="1009"/>
                </a:cubicBezTo>
                <a:cubicBezTo>
                  <a:pt x="1070" y="1009"/>
                  <a:pt x="1034" y="1045"/>
                  <a:pt x="1034" y="1090"/>
                </a:cubicBezTo>
                <a:close/>
                <a:moveTo>
                  <a:pt x="1301" y="1090"/>
                </a:moveTo>
                <a:cubicBezTo>
                  <a:pt x="1301" y="1136"/>
                  <a:pt x="1337" y="1172"/>
                  <a:pt x="1382" y="1172"/>
                </a:cubicBezTo>
                <a:cubicBezTo>
                  <a:pt x="1428" y="1172"/>
                  <a:pt x="1464" y="1136"/>
                  <a:pt x="1464" y="1090"/>
                </a:cubicBezTo>
                <a:cubicBezTo>
                  <a:pt x="1464" y="1045"/>
                  <a:pt x="1428" y="1009"/>
                  <a:pt x="1382" y="1009"/>
                </a:cubicBezTo>
                <a:cubicBezTo>
                  <a:pt x="1337" y="1009"/>
                  <a:pt x="1301" y="1045"/>
                  <a:pt x="1301" y="1090"/>
                </a:cubicBezTo>
                <a:close/>
                <a:moveTo>
                  <a:pt x="768" y="877"/>
                </a:moveTo>
                <a:cubicBezTo>
                  <a:pt x="768" y="922"/>
                  <a:pt x="805" y="959"/>
                  <a:pt x="849" y="959"/>
                </a:cubicBezTo>
                <a:cubicBezTo>
                  <a:pt x="894" y="959"/>
                  <a:pt x="931" y="922"/>
                  <a:pt x="931" y="877"/>
                </a:cubicBezTo>
                <a:cubicBezTo>
                  <a:pt x="931" y="832"/>
                  <a:pt x="894" y="795"/>
                  <a:pt x="849" y="795"/>
                </a:cubicBezTo>
                <a:cubicBezTo>
                  <a:pt x="805" y="795"/>
                  <a:pt x="768" y="832"/>
                  <a:pt x="768" y="877"/>
                </a:cubicBezTo>
                <a:close/>
                <a:moveTo>
                  <a:pt x="1034" y="877"/>
                </a:moveTo>
                <a:cubicBezTo>
                  <a:pt x="1034" y="922"/>
                  <a:pt x="1070" y="959"/>
                  <a:pt x="1116" y="959"/>
                </a:cubicBezTo>
                <a:cubicBezTo>
                  <a:pt x="1161" y="959"/>
                  <a:pt x="1197" y="922"/>
                  <a:pt x="1197" y="877"/>
                </a:cubicBezTo>
                <a:cubicBezTo>
                  <a:pt x="1197" y="832"/>
                  <a:pt x="1161" y="795"/>
                  <a:pt x="1116" y="795"/>
                </a:cubicBezTo>
                <a:cubicBezTo>
                  <a:pt x="1070" y="795"/>
                  <a:pt x="1034" y="832"/>
                  <a:pt x="1034" y="877"/>
                </a:cubicBezTo>
                <a:close/>
                <a:moveTo>
                  <a:pt x="1301" y="877"/>
                </a:moveTo>
                <a:cubicBezTo>
                  <a:pt x="1301" y="922"/>
                  <a:pt x="1337" y="959"/>
                  <a:pt x="1382" y="959"/>
                </a:cubicBezTo>
                <a:cubicBezTo>
                  <a:pt x="1428" y="959"/>
                  <a:pt x="1464" y="922"/>
                  <a:pt x="1464" y="877"/>
                </a:cubicBezTo>
                <a:cubicBezTo>
                  <a:pt x="1464" y="832"/>
                  <a:pt x="1428" y="795"/>
                  <a:pt x="1382" y="795"/>
                </a:cubicBezTo>
                <a:cubicBezTo>
                  <a:pt x="1337" y="795"/>
                  <a:pt x="1301" y="832"/>
                  <a:pt x="1301" y="877"/>
                </a:cubicBezTo>
                <a:close/>
                <a:moveTo>
                  <a:pt x="768" y="664"/>
                </a:moveTo>
                <a:cubicBezTo>
                  <a:pt x="768" y="709"/>
                  <a:pt x="805" y="745"/>
                  <a:pt x="849" y="745"/>
                </a:cubicBezTo>
                <a:cubicBezTo>
                  <a:pt x="894" y="745"/>
                  <a:pt x="931" y="709"/>
                  <a:pt x="931" y="664"/>
                </a:cubicBezTo>
                <a:cubicBezTo>
                  <a:pt x="931" y="619"/>
                  <a:pt x="894" y="583"/>
                  <a:pt x="849" y="583"/>
                </a:cubicBezTo>
                <a:cubicBezTo>
                  <a:pt x="805" y="583"/>
                  <a:pt x="768" y="619"/>
                  <a:pt x="768" y="664"/>
                </a:cubicBezTo>
                <a:close/>
                <a:moveTo>
                  <a:pt x="1034" y="664"/>
                </a:moveTo>
                <a:cubicBezTo>
                  <a:pt x="1034" y="709"/>
                  <a:pt x="1070" y="745"/>
                  <a:pt x="1116" y="745"/>
                </a:cubicBezTo>
                <a:cubicBezTo>
                  <a:pt x="1161" y="745"/>
                  <a:pt x="1197" y="709"/>
                  <a:pt x="1197" y="664"/>
                </a:cubicBezTo>
                <a:cubicBezTo>
                  <a:pt x="1197" y="619"/>
                  <a:pt x="1161" y="583"/>
                  <a:pt x="1116" y="583"/>
                </a:cubicBezTo>
                <a:cubicBezTo>
                  <a:pt x="1070" y="583"/>
                  <a:pt x="1034" y="619"/>
                  <a:pt x="1034" y="664"/>
                </a:cubicBezTo>
                <a:close/>
                <a:moveTo>
                  <a:pt x="1301" y="664"/>
                </a:moveTo>
                <a:cubicBezTo>
                  <a:pt x="1301" y="709"/>
                  <a:pt x="1337" y="745"/>
                  <a:pt x="1382" y="745"/>
                </a:cubicBezTo>
                <a:cubicBezTo>
                  <a:pt x="1428" y="745"/>
                  <a:pt x="1464" y="709"/>
                  <a:pt x="1464" y="664"/>
                </a:cubicBezTo>
                <a:cubicBezTo>
                  <a:pt x="1464" y="619"/>
                  <a:pt x="1428" y="583"/>
                  <a:pt x="1382" y="583"/>
                </a:cubicBezTo>
                <a:cubicBezTo>
                  <a:pt x="1337" y="583"/>
                  <a:pt x="1301" y="619"/>
                  <a:pt x="1301" y="664"/>
                </a:cubicBezTo>
                <a:close/>
                <a:moveTo>
                  <a:pt x="1345" y="149"/>
                </a:moveTo>
                <a:lnTo>
                  <a:pt x="850" y="149"/>
                </a:lnTo>
                <a:cubicBezTo>
                  <a:pt x="802" y="149"/>
                  <a:pt x="761" y="189"/>
                  <a:pt x="761" y="239"/>
                </a:cubicBezTo>
                <a:lnTo>
                  <a:pt x="761" y="367"/>
                </a:lnTo>
                <a:cubicBezTo>
                  <a:pt x="761" y="417"/>
                  <a:pt x="802" y="457"/>
                  <a:pt x="850" y="457"/>
                </a:cubicBezTo>
                <a:lnTo>
                  <a:pt x="1345" y="457"/>
                </a:lnTo>
                <a:cubicBezTo>
                  <a:pt x="1395" y="457"/>
                  <a:pt x="1435" y="417"/>
                  <a:pt x="1435" y="367"/>
                </a:cubicBezTo>
                <a:lnTo>
                  <a:pt x="1435" y="239"/>
                </a:lnTo>
                <a:cubicBezTo>
                  <a:pt x="1435" y="189"/>
                  <a:pt x="1395" y="149"/>
                  <a:pt x="1345" y="14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55" name="Freeform 234">
            <a:extLst>
              <a:ext uri="{FF2B5EF4-FFF2-40B4-BE49-F238E27FC236}">
                <a16:creationId xmlns:a16="http://schemas.microsoft.com/office/drawing/2014/main" id="{C5EACA9F-863B-05E0-7F42-8BB0BC345D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34829" y="4133442"/>
            <a:ext cx="353939" cy="280644"/>
          </a:xfrm>
          <a:custGeom>
            <a:avLst/>
            <a:gdLst>
              <a:gd name="T0" fmla="*/ 138 w 1622"/>
              <a:gd name="T1" fmla="*/ 1286 h 1287"/>
              <a:gd name="T2" fmla="*/ 0 w 1622"/>
              <a:gd name="T3" fmla="*/ 138 h 1287"/>
              <a:gd name="T4" fmla="*/ 366 w 1622"/>
              <a:gd name="T5" fmla="*/ 0 h 1287"/>
              <a:gd name="T6" fmla="*/ 505 w 1622"/>
              <a:gd name="T7" fmla="*/ 1148 h 1287"/>
              <a:gd name="T8" fmla="*/ 1489 w 1622"/>
              <a:gd name="T9" fmla="*/ 1286 h 1287"/>
              <a:gd name="T10" fmla="*/ 576 w 1622"/>
              <a:gd name="T11" fmla="*/ 1155 h 1287"/>
              <a:gd name="T12" fmla="*/ 708 w 1622"/>
              <a:gd name="T13" fmla="*/ 0 h 1287"/>
              <a:gd name="T14" fmla="*/ 1621 w 1622"/>
              <a:gd name="T15" fmla="*/ 131 h 1287"/>
              <a:gd name="T16" fmla="*/ 1489 w 1622"/>
              <a:gd name="T17" fmla="*/ 1286 h 1287"/>
              <a:gd name="T18" fmla="*/ 849 w 1622"/>
              <a:gd name="T19" fmla="*/ 1172 h 1287"/>
              <a:gd name="T20" fmla="*/ 849 w 1622"/>
              <a:gd name="T21" fmla="*/ 1009 h 1287"/>
              <a:gd name="T22" fmla="*/ 1034 w 1622"/>
              <a:gd name="T23" fmla="*/ 1090 h 1287"/>
              <a:gd name="T24" fmla="*/ 1197 w 1622"/>
              <a:gd name="T25" fmla="*/ 1090 h 1287"/>
              <a:gd name="T26" fmla="*/ 1034 w 1622"/>
              <a:gd name="T27" fmla="*/ 1090 h 1287"/>
              <a:gd name="T28" fmla="*/ 1382 w 1622"/>
              <a:gd name="T29" fmla="*/ 1172 h 1287"/>
              <a:gd name="T30" fmla="*/ 1382 w 1622"/>
              <a:gd name="T31" fmla="*/ 1009 h 1287"/>
              <a:gd name="T32" fmla="*/ 768 w 1622"/>
              <a:gd name="T33" fmla="*/ 877 h 1287"/>
              <a:gd name="T34" fmla="*/ 931 w 1622"/>
              <a:gd name="T35" fmla="*/ 877 h 1287"/>
              <a:gd name="T36" fmla="*/ 768 w 1622"/>
              <a:gd name="T37" fmla="*/ 877 h 1287"/>
              <a:gd name="T38" fmla="*/ 1116 w 1622"/>
              <a:gd name="T39" fmla="*/ 959 h 1287"/>
              <a:gd name="T40" fmla="*/ 1116 w 1622"/>
              <a:gd name="T41" fmla="*/ 795 h 1287"/>
              <a:gd name="T42" fmla="*/ 1301 w 1622"/>
              <a:gd name="T43" fmla="*/ 877 h 1287"/>
              <a:gd name="T44" fmla="*/ 1464 w 1622"/>
              <a:gd name="T45" fmla="*/ 877 h 1287"/>
              <a:gd name="T46" fmla="*/ 1301 w 1622"/>
              <a:gd name="T47" fmla="*/ 877 h 1287"/>
              <a:gd name="T48" fmla="*/ 849 w 1622"/>
              <a:gd name="T49" fmla="*/ 745 h 1287"/>
              <a:gd name="T50" fmla="*/ 849 w 1622"/>
              <a:gd name="T51" fmla="*/ 583 h 1287"/>
              <a:gd name="T52" fmla="*/ 1034 w 1622"/>
              <a:gd name="T53" fmla="*/ 664 h 1287"/>
              <a:gd name="T54" fmla="*/ 1197 w 1622"/>
              <a:gd name="T55" fmla="*/ 664 h 1287"/>
              <a:gd name="T56" fmla="*/ 1034 w 1622"/>
              <a:gd name="T57" fmla="*/ 664 h 1287"/>
              <a:gd name="T58" fmla="*/ 1382 w 1622"/>
              <a:gd name="T59" fmla="*/ 745 h 1287"/>
              <a:gd name="T60" fmla="*/ 1382 w 1622"/>
              <a:gd name="T61" fmla="*/ 583 h 1287"/>
              <a:gd name="T62" fmla="*/ 1345 w 1622"/>
              <a:gd name="T63" fmla="*/ 149 h 1287"/>
              <a:gd name="T64" fmla="*/ 761 w 1622"/>
              <a:gd name="T65" fmla="*/ 239 h 1287"/>
              <a:gd name="T66" fmla="*/ 850 w 1622"/>
              <a:gd name="T67" fmla="*/ 457 h 1287"/>
              <a:gd name="T68" fmla="*/ 1435 w 1622"/>
              <a:gd name="T69" fmla="*/ 367 h 1287"/>
              <a:gd name="T70" fmla="*/ 1345 w 1622"/>
              <a:gd name="T71" fmla="*/ 149 h 1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622" h="1287">
                <a:moveTo>
                  <a:pt x="366" y="1286"/>
                </a:moveTo>
                <a:lnTo>
                  <a:pt x="138" y="1286"/>
                </a:lnTo>
                <a:cubicBezTo>
                  <a:pt x="62" y="1286"/>
                  <a:pt x="0" y="1224"/>
                  <a:pt x="0" y="1148"/>
                </a:cubicBezTo>
                <a:lnTo>
                  <a:pt x="0" y="138"/>
                </a:lnTo>
                <a:cubicBezTo>
                  <a:pt x="0" y="62"/>
                  <a:pt x="62" y="0"/>
                  <a:pt x="138" y="0"/>
                </a:cubicBezTo>
                <a:lnTo>
                  <a:pt x="366" y="0"/>
                </a:lnTo>
                <a:cubicBezTo>
                  <a:pt x="443" y="0"/>
                  <a:pt x="505" y="62"/>
                  <a:pt x="505" y="138"/>
                </a:cubicBezTo>
                <a:lnTo>
                  <a:pt x="505" y="1148"/>
                </a:lnTo>
                <a:cubicBezTo>
                  <a:pt x="505" y="1224"/>
                  <a:pt x="443" y="1286"/>
                  <a:pt x="366" y="1286"/>
                </a:cubicBezTo>
                <a:close/>
                <a:moveTo>
                  <a:pt x="1489" y="1286"/>
                </a:moveTo>
                <a:lnTo>
                  <a:pt x="708" y="1286"/>
                </a:lnTo>
                <a:cubicBezTo>
                  <a:pt x="635" y="1286"/>
                  <a:pt x="576" y="1227"/>
                  <a:pt x="576" y="1155"/>
                </a:cubicBezTo>
                <a:lnTo>
                  <a:pt x="576" y="131"/>
                </a:lnTo>
                <a:cubicBezTo>
                  <a:pt x="576" y="59"/>
                  <a:pt x="635" y="0"/>
                  <a:pt x="708" y="0"/>
                </a:cubicBezTo>
                <a:lnTo>
                  <a:pt x="1489" y="0"/>
                </a:lnTo>
                <a:cubicBezTo>
                  <a:pt x="1562" y="0"/>
                  <a:pt x="1621" y="59"/>
                  <a:pt x="1621" y="131"/>
                </a:cubicBezTo>
                <a:lnTo>
                  <a:pt x="1621" y="1155"/>
                </a:lnTo>
                <a:cubicBezTo>
                  <a:pt x="1621" y="1227"/>
                  <a:pt x="1562" y="1286"/>
                  <a:pt x="1489" y="1286"/>
                </a:cubicBezTo>
                <a:close/>
                <a:moveTo>
                  <a:pt x="768" y="1090"/>
                </a:moveTo>
                <a:cubicBezTo>
                  <a:pt x="768" y="1136"/>
                  <a:pt x="805" y="1172"/>
                  <a:pt x="849" y="1172"/>
                </a:cubicBezTo>
                <a:cubicBezTo>
                  <a:pt x="894" y="1172"/>
                  <a:pt x="931" y="1136"/>
                  <a:pt x="931" y="1090"/>
                </a:cubicBezTo>
                <a:cubicBezTo>
                  <a:pt x="931" y="1045"/>
                  <a:pt x="894" y="1009"/>
                  <a:pt x="849" y="1009"/>
                </a:cubicBezTo>
                <a:cubicBezTo>
                  <a:pt x="805" y="1009"/>
                  <a:pt x="768" y="1045"/>
                  <a:pt x="768" y="1090"/>
                </a:cubicBezTo>
                <a:close/>
                <a:moveTo>
                  <a:pt x="1034" y="1090"/>
                </a:moveTo>
                <a:cubicBezTo>
                  <a:pt x="1034" y="1136"/>
                  <a:pt x="1070" y="1172"/>
                  <a:pt x="1116" y="1172"/>
                </a:cubicBezTo>
                <a:cubicBezTo>
                  <a:pt x="1161" y="1172"/>
                  <a:pt x="1197" y="1136"/>
                  <a:pt x="1197" y="1090"/>
                </a:cubicBezTo>
                <a:cubicBezTo>
                  <a:pt x="1197" y="1045"/>
                  <a:pt x="1161" y="1009"/>
                  <a:pt x="1116" y="1009"/>
                </a:cubicBezTo>
                <a:cubicBezTo>
                  <a:pt x="1070" y="1009"/>
                  <a:pt x="1034" y="1045"/>
                  <a:pt x="1034" y="1090"/>
                </a:cubicBezTo>
                <a:close/>
                <a:moveTo>
                  <a:pt x="1301" y="1090"/>
                </a:moveTo>
                <a:cubicBezTo>
                  <a:pt x="1301" y="1136"/>
                  <a:pt x="1337" y="1172"/>
                  <a:pt x="1382" y="1172"/>
                </a:cubicBezTo>
                <a:cubicBezTo>
                  <a:pt x="1428" y="1172"/>
                  <a:pt x="1464" y="1136"/>
                  <a:pt x="1464" y="1090"/>
                </a:cubicBezTo>
                <a:cubicBezTo>
                  <a:pt x="1464" y="1045"/>
                  <a:pt x="1428" y="1009"/>
                  <a:pt x="1382" y="1009"/>
                </a:cubicBezTo>
                <a:cubicBezTo>
                  <a:pt x="1337" y="1009"/>
                  <a:pt x="1301" y="1045"/>
                  <a:pt x="1301" y="1090"/>
                </a:cubicBezTo>
                <a:close/>
                <a:moveTo>
                  <a:pt x="768" y="877"/>
                </a:moveTo>
                <a:cubicBezTo>
                  <a:pt x="768" y="922"/>
                  <a:pt x="805" y="959"/>
                  <a:pt x="849" y="959"/>
                </a:cubicBezTo>
                <a:cubicBezTo>
                  <a:pt x="894" y="959"/>
                  <a:pt x="931" y="922"/>
                  <a:pt x="931" y="877"/>
                </a:cubicBezTo>
                <a:cubicBezTo>
                  <a:pt x="931" y="832"/>
                  <a:pt x="894" y="795"/>
                  <a:pt x="849" y="795"/>
                </a:cubicBezTo>
                <a:cubicBezTo>
                  <a:pt x="805" y="795"/>
                  <a:pt x="768" y="832"/>
                  <a:pt x="768" y="877"/>
                </a:cubicBezTo>
                <a:close/>
                <a:moveTo>
                  <a:pt x="1034" y="877"/>
                </a:moveTo>
                <a:cubicBezTo>
                  <a:pt x="1034" y="922"/>
                  <a:pt x="1070" y="959"/>
                  <a:pt x="1116" y="959"/>
                </a:cubicBezTo>
                <a:cubicBezTo>
                  <a:pt x="1161" y="959"/>
                  <a:pt x="1197" y="922"/>
                  <a:pt x="1197" y="877"/>
                </a:cubicBezTo>
                <a:cubicBezTo>
                  <a:pt x="1197" y="832"/>
                  <a:pt x="1161" y="795"/>
                  <a:pt x="1116" y="795"/>
                </a:cubicBezTo>
                <a:cubicBezTo>
                  <a:pt x="1070" y="795"/>
                  <a:pt x="1034" y="832"/>
                  <a:pt x="1034" y="877"/>
                </a:cubicBezTo>
                <a:close/>
                <a:moveTo>
                  <a:pt x="1301" y="877"/>
                </a:moveTo>
                <a:cubicBezTo>
                  <a:pt x="1301" y="922"/>
                  <a:pt x="1337" y="959"/>
                  <a:pt x="1382" y="959"/>
                </a:cubicBezTo>
                <a:cubicBezTo>
                  <a:pt x="1428" y="959"/>
                  <a:pt x="1464" y="922"/>
                  <a:pt x="1464" y="877"/>
                </a:cubicBezTo>
                <a:cubicBezTo>
                  <a:pt x="1464" y="832"/>
                  <a:pt x="1428" y="795"/>
                  <a:pt x="1382" y="795"/>
                </a:cubicBezTo>
                <a:cubicBezTo>
                  <a:pt x="1337" y="795"/>
                  <a:pt x="1301" y="832"/>
                  <a:pt x="1301" y="877"/>
                </a:cubicBezTo>
                <a:close/>
                <a:moveTo>
                  <a:pt x="768" y="664"/>
                </a:moveTo>
                <a:cubicBezTo>
                  <a:pt x="768" y="709"/>
                  <a:pt x="805" y="745"/>
                  <a:pt x="849" y="745"/>
                </a:cubicBezTo>
                <a:cubicBezTo>
                  <a:pt x="894" y="745"/>
                  <a:pt x="931" y="709"/>
                  <a:pt x="931" y="664"/>
                </a:cubicBezTo>
                <a:cubicBezTo>
                  <a:pt x="931" y="619"/>
                  <a:pt x="894" y="583"/>
                  <a:pt x="849" y="583"/>
                </a:cubicBezTo>
                <a:cubicBezTo>
                  <a:pt x="805" y="583"/>
                  <a:pt x="768" y="619"/>
                  <a:pt x="768" y="664"/>
                </a:cubicBezTo>
                <a:close/>
                <a:moveTo>
                  <a:pt x="1034" y="664"/>
                </a:moveTo>
                <a:cubicBezTo>
                  <a:pt x="1034" y="709"/>
                  <a:pt x="1070" y="745"/>
                  <a:pt x="1116" y="745"/>
                </a:cubicBezTo>
                <a:cubicBezTo>
                  <a:pt x="1161" y="745"/>
                  <a:pt x="1197" y="709"/>
                  <a:pt x="1197" y="664"/>
                </a:cubicBezTo>
                <a:cubicBezTo>
                  <a:pt x="1197" y="619"/>
                  <a:pt x="1161" y="583"/>
                  <a:pt x="1116" y="583"/>
                </a:cubicBezTo>
                <a:cubicBezTo>
                  <a:pt x="1070" y="583"/>
                  <a:pt x="1034" y="619"/>
                  <a:pt x="1034" y="664"/>
                </a:cubicBezTo>
                <a:close/>
                <a:moveTo>
                  <a:pt x="1301" y="664"/>
                </a:moveTo>
                <a:cubicBezTo>
                  <a:pt x="1301" y="709"/>
                  <a:pt x="1337" y="745"/>
                  <a:pt x="1382" y="745"/>
                </a:cubicBezTo>
                <a:cubicBezTo>
                  <a:pt x="1428" y="745"/>
                  <a:pt x="1464" y="709"/>
                  <a:pt x="1464" y="664"/>
                </a:cubicBezTo>
                <a:cubicBezTo>
                  <a:pt x="1464" y="619"/>
                  <a:pt x="1428" y="583"/>
                  <a:pt x="1382" y="583"/>
                </a:cubicBezTo>
                <a:cubicBezTo>
                  <a:pt x="1337" y="583"/>
                  <a:pt x="1301" y="619"/>
                  <a:pt x="1301" y="664"/>
                </a:cubicBezTo>
                <a:close/>
                <a:moveTo>
                  <a:pt x="1345" y="149"/>
                </a:moveTo>
                <a:lnTo>
                  <a:pt x="850" y="149"/>
                </a:lnTo>
                <a:cubicBezTo>
                  <a:pt x="802" y="149"/>
                  <a:pt x="761" y="189"/>
                  <a:pt x="761" y="239"/>
                </a:cubicBezTo>
                <a:lnTo>
                  <a:pt x="761" y="367"/>
                </a:lnTo>
                <a:cubicBezTo>
                  <a:pt x="761" y="417"/>
                  <a:pt x="802" y="457"/>
                  <a:pt x="850" y="457"/>
                </a:cubicBezTo>
                <a:lnTo>
                  <a:pt x="1345" y="457"/>
                </a:lnTo>
                <a:cubicBezTo>
                  <a:pt x="1395" y="457"/>
                  <a:pt x="1435" y="417"/>
                  <a:pt x="1435" y="367"/>
                </a:cubicBezTo>
                <a:lnTo>
                  <a:pt x="1435" y="239"/>
                </a:lnTo>
                <a:cubicBezTo>
                  <a:pt x="1435" y="189"/>
                  <a:pt x="1395" y="149"/>
                  <a:pt x="1345" y="14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pic>
        <p:nvPicPr>
          <p:cNvPr id="356" name="Picture 355">
            <a:extLst>
              <a:ext uri="{FF2B5EF4-FFF2-40B4-BE49-F238E27FC236}">
                <a16:creationId xmlns:a16="http://schemas.microsoft.com/office/drawing/2014/main" id="{AD2CF0C3-97A1-A45D-550D-998BC52607E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4175" y="1560230"/>
            <a:ext cx="449535" cy="375340"/>
          </a:xfrm>
          <a:prstGeom prst="rect">
            <a:avLst/>
          </a:prstGeom>
        </p:spPr>
      </p:pic>
      <p:grpSp>
        <p:nvGrpSpPr>
          <p:cNvPr id="357" name="Group 356">
            <a:extLst>
              <a:ext uri="{FF2B5EF4-FFF2-40B4-BE49-F238E27FC236}">
                <a16:creationId xmlns:a16="http://schemas.microsoft.com/office/drawing/2014/main" id="{99E5A60A-6665-5754-CFB7-8D852273552C}"/>
              </a:ext>
            </a:extLst>
          </p:cNvPr>
          <p:cNvGrpSpPr/>
          <p:nvPr/>
        </p:nvGrpSpPr>
        <p:grpSpPr>
          <a:xfrm>
            <a:off x="5273406" y="1442162"/>
            <a:ext cx="400013" cy="629330"/>
            <a:chOff x="3092348" y="3574284"/>
            <a:chExt cx="478692" cy="753113"/>
          </a:xfrm>
        </p:grpSpPr>
        <p:grpSp>
          <p:nvGrpSpPr>
            <p:cNvPr id="359" name="Group 76">
              <a:extLst>
                <a:ext uri="{FF2B5EF4-FFF2-40B4-BE49-F238E27FC236}">
                  <a16:creationId xmlns:a16="http://schemas.microsoft.com/office/drawing/2014/main" id="{A265A637-C333-FE03-B3A1-8B2C492C399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092348" y="3574284"/>
              <a:ext cx="363538" cy="632022"/>
              <a:chOff x="2247" y="1555"/>
              <a:chExt cx="229" cy="299"/>
            </a:xfrm>
          </p:grpSpPr>
          <p:sp>
            <p:nvSpPr>
              <p:cNvPr id="363" name="Freeform 77">
                <a:extLst>
                  <a:ext uri="{FF2B5EF4-FFF2-40B4-BE49-F238E27FC236}">
                    <a16:creationId xmlns:a16="http://schemas.microsoft.com/office/drawing/2014/main" id="{BAAB22F9-C0AD-1D2D-B659-41A900811A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3" y="1561"/>
                <a:ext cx="218" cy="287"/>
              </a:xfrm>
              <a:custGeom>
                <a:avLst/>
                <a:gdLst>
                  <a:gd name="T0" fmla="*/ 277 w 964"/>
                  <a:gd name="T1" fmla="*/ 166 h 1272"/>
                  <a:gd name="T2" fmla="*/ 261 w 964"/>
                  <a:gd name="T3" fmla="*/ 183 h 1272"/>
                  <a:gd name="T4" fmla="*/ 261 w 964"/>
                  <a:gd name="T5" fmla="*/ 1088 h 1272"/>
                  <a:gd name="T6" fmla="*/ 277 w 964"/>
                  <a:gd name="T7" fmla="*/ 1104 h 1272"/>
                  <a:gd name="T8" fmla="*/ 294 w 964"/>
                  <a:gd name="T9" fmla="*/ 1088 h 1272"/>
                  <a:gd name="T10" fmla="*/ 294 w 964"/>
                  <a:gd name="T11" fmla="*/ 183 h 1272"/>
                  <a:gd name="T12" fmla="*/ 277 w 964"/>
                  <a:gd name="T13" fmla="*/ 166 h 1272"/>
                  <a:gd name="T14" fmla="*/ 476 w 964"/>
                  <a:gd name="T15" fmla="*/ 166 h 1272"/>
                  <a:gd name="T16" fmla="*/ 459 w 964"/>
                  <a:gd name="T17" fmla="*/ 183 h 1272"/>
                  <a:gd name="T18" fmla="*/ 459 w 964"/>
                  <a:gd name="T19" fmla="*/ 1088 h 1272"/>
                  <a:gd name="T20" fmla="*/ 476 w 964"/>
                  <a:gd name="T21" fmla="*/ 1104 h 1272"/>
                  <a:gd name="T22" fmla="*/ 493 w 964"/>
                  <a:gd name="T23" fmla="*/ 1088 h 1272"/>
                  <a:gd name="T24" fmla="*/ 493 w 964"/>
                  <a:gd name="T25" fmla="*/ 183 h 1272"/>
                  <a:gd name="T26" fmla="*/ 476 w 964"/>
                  <a:gd name="T27" fmla="*/ 166 h 1272"/>
                  <a:gd name="T28" fmla="*/ 675 w 964"/>
                  <a:gd name="T29" fmla="*/ 166 h 1272"/>
                  <a:gd name="T30" fmla="*/ 659 w 964"/>
                  <a:gd name="T31" fmla="*/ 183 h 1272"/>
                  <a:gd name="T32" fmla="*/ 659 w 964"/>
                  <a:gd name="T33" fmla="*/ 1088 h 1272"/>
                  <a:gd name="T34" fmla="*/ 675 w 964"/>
                  <a:gd name="T35" fmla="*/ 1104 h 1272"/>
                  <a:gd name="T36" fmla="*/ 692 w 964"/>
                  <a:gd name="T37" fmla="*/ 1088 h 1272"/>
                  <a:gd name="T38" fmla="*/ 692 w 964"/>
                  <a:gd name="T39" fmla="*/ 183 h 1272"/>
                  <a:gd name="T40" fmla="*/ 675 w 964"/>
                  <a:gd name="T41" fmla="*/ 166 h 1272"/>
                  <a:gd name="T42" fmla="*/ 131 w 964"/>
                  <a:gd name="T43" fmla="*/ 1271 h 1272"/>
                  <a:gd name="T44" fmla="*/ 0 w 964"/>
                  <a:gd name="T45" fmla="*/ 1140 h 1272"/>
                  <a:gd name="T46" fmla="*/ 0 w 964"/>
                  <a:gd name="T47" fmla="*/ 131 h 1272"/>
                  <a:gd name="T48" fmla="*/ 131 w 964"/>
                  <a:gd name="T49" fmla="*/ 0 h 1272"/>
                  <a:gd name="T50" fmla="*/ 832 w 964"/>
                  <a:gd name="T51" fmla="*/ 0 h 1272"/>
                  <a:gd name="T52" fmla="*/ 963 w 964"/>
                  <a:gd name="T53" fmla="*/ 131 h 1272"/>
                  <a:gd name="T54" fmla="*/ 963 w 964"/>
                  <a:gd name="T55" fmla="*/ 1140 h 1272"/>
                  <a:gd name="T56" fmla="*/ 832 w 964"/>
                  <a:gd name="T57" fmla="*/ 1271 h 1272"/>
                  <a:gd name="T58" fmla="*/ 131 w 964"/>
                  <a:gd name="T59" fmla="*/ 1271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64" h="1272">
                    <a:moveTo>
                      <a:pt x="277" y="166"/>
                    </a:moveTo>
                    <a:cubicBezTo>
                      <a:pt x="268" y="166"/>
                      <a:pt x="261" y="174"/>
                      <a:pt x="261" y="183"/>
                    </a:cubicBezTo>
                    <a:lnTo>
                      <a:pt x="261" y="1088"/>
                    </a:lnTo>
                    <a:cubicBezTo>
                      <a:pt x="261" y="1097"/>
                      <a:pt x="268" y="1104"/>
                      <a:pt x="277" y="1104"/>
                    </a:cubicBezTo>
                    <a:cubicBezTo>
                      <a:pt x="286" y="1104"/>
                      <a:pt x="294" y="1097"/>
                      <a:pt x="294" y="1088"/>
                    </a:cubicBezTo>
                    <a:lnTo>
                      <a:pt x="294" y="183"/>
                    </a:lnTo>
                    <a:cubicBezTo>
                      <a:pt x="294" y="174"/>
                      <a:pt x="286" y="166"/>
                      <a:pt x="277" y="166"/>
                    </a:cubicBezTo>
                    <a:close/>
                    <a:moveTo>
                      <a:pt x="476" y="166"/>
                    </a:moveTo>
                    <a:cubicBezTo>
                      <a:pt x="467" y="166"/>
                      <a:pt x="459" y="174"/>
                      <a:pt x="459" y="183"/>
                    </a:cubicBezTo>
                    <a:lnTo>
                      <a:pt x="459" y="1088"/>
                    </a:lnTo>
                    <a:cubicBezTo>
                      <a:pt x="459" y="1097"/>
                      <a:pt x="467" y="1104"/>
                      <a:pt x="476" y="1104"/>
                    </a:cubicBezTo>
                    <a:cubicBezTo>
                      <a:pt x="485" y="1104"/>
                      <a:pt x="493" y="1097"/>
                      <a:pt x="493" y="1088"/>
                    </a:cubicBezTo>
                    <a:lnTo>
                      <a:pt x="493" y="183"/>
                    </a:lnTo>
                    <a:cubicBezTo>
                      <a:pt x="493" y="174"/>
                      <a:pt x="485" y="166"/>
                      <a:pt x="476" y="166"/>
                    </a:cubicBezTo>
                    <a:close/>
                    <a:moveTo>
                      <a:pt x="675" y="166"/>
                    </a:moveTo>
                    <a:cubicBezTo>
                      <a:pt x="666" y="166"/>
                      <a:pt x="659" y="174"/>
                      <a:pt x="659" y="183"/>
                    </a:cubicBezTo>
                    <a:lnTo>
                      <a:pt x="659" y="1088"/>
                    </a:lnTo>
                    <a:cubicBezTo>
                      <a:pt x="659" y="1097"/>
                      <a:pt x="666" y="1104"/>
                      <a:pt x="675" y="1104"/>
                    </a:cubicBezTo>
                    <a:cubicBezTo>
                      <a:pt x="684" y="1104"/>
                      <a:pt x="692" y="1097"/>
                      <a:pt x="692" y="1088"/>
                    </a:cubicBezTo>
                    <a:lnTo>
                      <a:pt x="692" y="183"/>
                    </a:lnTo>
                    <a:cubicBezTo>
                      <a:pt x="692" y="174"/>
                      <a:pt x="684" y="166"/>
                      <a:pt x="675" y="166"/>
                    </a:cubicBezTo>
                    <a:close/>
                    <a:moveTo>
                      <a:pt x="131" y="1271"/>
                    </a:moveTo>
                    <a:cubicBezTo>
                      <a:pt x="59" y="1271"/>
                      <a:pt x="0" y="1212"/>
                      <a:pt x="0" y="1140"/>
                    </a:cubicBezTo>
                    <a:lnTo>
                      <a:pt x="0" y="131"/>
                    </a:lnTo>
                    <a:cubicBezTo>
                      <a:pt x="0" y="59"/>
                      <a:pt x="59" y="0"/>
                      <a:pt x="131" y="0"/>
                    </a:cubicBezTo>
                    <a:lnTo>
                      <a:pt x="832" y="0"/>
                    </a:lnTo>
                    <a:cubicBezTo>
                      <a:pt x="904" y="0"/>
                      <a:pt x="963" y="59"/>
                      <a:pt x="963" y="131"/>
                    </a:cubicBezTo>
                    <a:lnTo>
                      <a:pt x="963" y="1140"/>
                    </a:lnTo>
                    <a:cubicBezTo>
                      <a:pt x="963" y="1212"/>
                      <a:pt x="904" y="1271"/>
                      <a:pt x="832" y="1271"/>
                    </a:cubicBezTo>
                    <a:lnTo>
                      <a:pt x="131" y="1271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364" name="Freeform 78">
                <a:extLst>
                  <a:ext uri="{FF2B5EF4-FFF2-40B4-BE49-F238E27FC236}">
                    <a16:creationId xmlns:a16="http://schemas.microsoft.com/office/drawing/2014/main" id="{CA5B0227-F0B8-FEE5-8BCF-F777E175F0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7" y="1555"/>
                <a:ext cx="229" cy="299"/>
              </a:xfrm>
              <a:custGeom>
                <a:avLst/>
                <a:gdLst>
                  <a:gd name="T0" fmla="*/ 858 w 1016"/>
                  <a:gd name="T1" fmla="*/ 0 h 1324"/>
                  <a:gd name="T2" fmla="*/ 157 w 1016"/>
                  <a:gd name="T3" fmla="*/ 0 h 1324"/>
                  <a:gd name="T4" fmla="*/ 0 w 1016"/>
                  <a:gd name="T5" fmla="*/ 157 h 1324"/>
                  <a:gd name="T6" fmla="*/ 0 w 1016"/>
                  <a:gd name="T7" fmla="*/ 1166 h 1324"/>
                  <a:gd name="T8" fmla="*/ 157 w 1016"/>
                  <a:gd name="T9" fmla="*/ 1323 h 1324"/>
                  <a:gd name="T10" fmla="*/ 858 w 1016"/>
                  <a:gd name="T11" fmla="*/ 1323 h 1324"/>
                  <a:gd name="T12" fmla="*/ 1015 w 1016"/>
                  <a:gd name="T13" fmla="*/ 1166 h 1324"/>
                  <a:gd name="T14" fmla="*/ 1015 w 1016"/>
                  <a:gd name="T15" fmla="*/ 157 h 1324"/>
                  <a:gd name="T16" fmla="*/ 858 w 1016"/>
                  <a:gd name="T17" fmla="*/ 0 h 1324"/>
                  <a:gd name="T18" fmla="*/ 303 w 1016"/>
                  <a:gd name="T19" fmla="*/ 1156 h 1324"/>
                  <a:gd name="T20" fmla="*/ 346 w 1016"/>
                  <a:gd name="T21" fmla="*/ 1114 h 1324"/>
                  <a:gd name="T22" fmla="*/ 346 w 1016"/>
                  <a:gd name="T23" fmla="*/ 209 h 1324"/>
                  <a:gd name="T24" fmla="*/ 303 w 1016"/>
                  <a:gd name="T25" fmla="*/ 167 h 1324"/>
                  <a:gd name="T26" fmla="*/ 261 w 1016"/>
                  <a:gd name="T27" fmla="*/ 209 h 1324"/>
                  <a:gd name="T28" fmla="*/ 261 w 1016"/>
                  <a:gd name="T29" fmla="*/ 1114 h 1324"/>
                  <a:gd name="T30" fmla="*/ 303 w 1016"/>
                  <a:gd name="T31" fmla="*/ 1156 h 1324"/>
                  <a:gd name="T32" fmla="*/ 502 w 1016"/>
                  <a:gd name="T33" fmla="*/ 1156 h 1324"/>
                  <a:gd name="T34" fmla="*/ 545 w 1016"/>
                  <a:gd name="T35" fmla="*/ 1114 h 1324"/>
                  <a:gd name="T36" fmla="*/ 545 w 1016"/>
                  <a:gd name="T37" fmla="*/ 209 h 1324"/>
                  <a:gd name="T38" fmla="*/ 502 w 1016"/>
                  <a:gd name="T39" fmla="*/ 167 h 1324"/>
                  <a:gd name="T40" fmla="*/ 460 w 1016"/>
                  <a:gd name="T41" fmla="*/ 209 h 1324"/>
                  <a:gd name="T42" fmla="*/ 460 w 1016"/>
                  <a:gd name="T43" fmla="*/ 1114 h 1324"/>
                  <a:gd name="T44" fmla="*/ 502 w 1016"/>
                  <a:gd name="T45" fmla="*/ 1156 h 1324"/>
                  <a:gd name="T46" fmla="*/ 701 w 1016"/>
                  <a:gd name="T47" fmla="*/ 1156 h 1324"/>
                  <a:gd name="T48" fmla="*/ 744 w 1016"/>
                  <a:gd name="T49" fmla="*/ 1114 h 1324"/>
                  <a:gd name="T50" fmla="*/ 744 w 1016"/>
                  <a:gd name="T51" fmla="*/ 209 h 1324"/>
                  <a:gd name="T52" fmla="*/ 701 w 1016"/>
                  <a:gd name="T53" fmla="*/ 167 h 1324"/>
                  <a:gd name="T54" fmla="*/ 659 w 1016"/>
                  <a:gd name="T55" fmla="*/ 209 h 1324"/>
                  <a:gd name="T56" fmla="*/ 659 w 1016"/>
                  <a:gd name="T57" fmla="*/ 1114 h 1324"/>
                  <a:gd name="T58" fmla="*/ 701 w 1016"/>
                  <a:gd name="T59" fmla="*/ 1156 h 1324"/>
                  <a:gd name="T60" fmla="*/ 858 w 1016"/>
                  <a:gd name="T61" fmla="*/ 52 h 1324"/>
                  <a:gd name="T62" fmla="*/ 963 w 1016"/>
                  <a:gd name="T63" fmla="*/ 157 h 1324"/>
                  <a:gd name="T64" fmla="*/ 963 w 1016"/>
                  <a:gd name="T65" fmla="*/ 1166 h 1324"/>
                  <a:gd name="T66" fmla="*/ 858 w 1016"/>
                  <a:gd name="T67" fmla="*/ 1271 h 1324"/>
                  <a:gd name="T68" fmla="*/ 157 w 1016"/>
                  <a:gd name="T69" fmla="*/ 1271 h 1324"/>
                  <a:gd name="T70" fmla="*/ 52 w 1016"/>
                  <a:gd name="T71" fmla="*/ 1166 h 1324"/>
                  <a:gd name="T72" fmla="*/ 52 w 1016"/>
                  <a:gd name="T73" fmla="*/ 157 h 1324"/>
                  <a:gd name="T74" fmla="*/ 157 w 1016"/>
                  <a:gd name="T75" fmla="*/ 52 h 1324"/>
                  <a:gd name="T76" fmla="*/ 858 w 1016"/>
                  <a:gd name="T77" fmla="*/ 52 h 1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016" h="1324">
                    <a:moveTo>
                      <a:pt x="858" y="0"/>
                    </a:moveTo>
                    <a:lnTo>
                      <a:pt x="157" y="0"/>
                    </a:lnTo>
                    <a:cubicBezTo>
                      <a:pt x="70" y="0"/>
                      <a:pt x="0" y="70"/>
                      <a:pt x="0" y="157"/>
                    </a:cubicBezTo>
                    <a:lnTo>
                      <a:pt x="0" y="1166"/>
                    </a:lnTo>
                    <a:cubicBezTo>
                      <a:pt x="0" y="1253"/>
                      <a:pt x="70" y="1323"/>
                      <a:pt x="157" y="1323"/>
                    </a:cubicBezTo>
                    <a:lnTo>
                      <a:pt x="858" y="1323"/>
                    </a:lnTo>
                    <a:cubicBezTo>
                      <a:pt x="945" y="1323"/>
                      <a:pt x="1015" y="1253"/>
                      <a:pt x="1015" y="1166"/>
                    </a:cubicBezTo>
                    <a:lnTo>
                      <a:pt x="1015" y="157"/>
                    </a:lnTo>
                    <a:cubicBezTo>
                      <a:pt x="1015" y="70"/>
                      <a:pt x="945" y="0"/>
                      <a:pt x="858" y="0"/>
                    </a:cubicBezTo>
                    <a:close/>
                    <a:moveTo>
                      <a:pt x="303" y="1156"/>
                    </a:moveTo>
                    <a:cubicBezTo>
                      <a:pt x="327" y="1156"/>
                      <a:pt x="346" y="1137"/>
                      <a:pt x="346" y="1114"/>
                    </a:cubicBezTo>
                    <a:lnTo>
                      <a:pt x="346" y="209"/>
                    </a:lnTo>
                    <a:cubicBezTo>
                      <a:pt x="346" y="186"/>
                      <a:pt x="327" y="167"/>
                      <a:pt x="303" y="167"/>
                    </a:cubicBezTo>
                    <a:cubicBezTo>
                      <a:pt x="280" y="167"/>
                      <a:pt x="261" y="186"/>
                      <a:pt x="261" y="209"/>
                    </a:cubicBezTo>
                    <a:lnTo>
                      <a:pt x="261" y="1114"/>
                    </a:lnTo>
                    <a:cubicBezTo>
                      <a:pt x="261" y="1137"/>
                      <a:pt x="280" y="1156"/>
                      <a:pt x="303" y="1156"/>
                    </a:cubicBezTo>
                    <a:close/>
                    <a:moveTo>
                      <a:pt x="502" y="1156"/>
                    </a:moveTo>
                    <a:cubicBezTo>
                      <a:pt x="526" y="1156"/>
                      <a:pt x="545" y="1137"/>
                      <a:pt x="545" y="1114"/>
                    </a:cubicBezTo>
                    <a:lnTo>
                      <a:pt x="545" y="209"/>
                    </a:lnTo>
                    <a:cubicBezTo>
                      <a:pt x="545" y="186"/>
                      <a:pt x="526" y="167"/>
                      <a:pt x="502" y="167"/>
                    </a:cubicBezTo>
                    <a:cubicBezTo>
                      <a:pt x="479" y="167"/>
                      <a:pt x="460" y="186"/>
                      <a:pt x="460" y="209"/>
                    </a:cubicBezTo>
                    <a:lnTo>
                      <a:pt x="460" y="1114"/>
                    </a:lnTo>
                    <a:cubicBezTo>
                      <a:pt x="460" y="1137"/>
                      <a:pt x="479" y="1156"/>
                      <a:pt x="502" y="1156"/>
                    </a:cubicBezTo>
                    <a:close/>
                    <a:moveTo>
                      <a:pt x="701" y="1156"/>
                    </a:moveTo>
                    <a:cubicBezTo>
                      <a:pt x="725" y="1156"/>
                      <a:pt x="744" y="1137"/>
                      <a:pt x="744" y="1114"/>
                    </a:cubicBezTo>
                    <a:lnTo>
                      <a:pt x="744" y="209"/>
                    </a:lnTo>
                    <a:cubicBezTo>
                      <a:pt x="744" y="186"/>
                      <a:pt x="725" y="167"/>
                      <a:pt x="701" y="167"/>
                    </a:cubicBezTo>
                    <a:cubicBezTo>
                      <a:pt x="678" y="167"/>
                      <a:pt x="659" y="186"/>
                      <a:pt x="659" y="209"/>
                    </a:cubicBezTo>
                    <a:lnTo>
                      <a:pt x="659" y="1114"/>
                    </a:lnTo>
                    <a:cubicBezTo>
                      <a:pt x="659" y="1137"/>
                      <a:pt x="678" y="1156"/>
                      <a:pt x="701" y="1156"/>
                    </a:cubicBezTo>
                    <a:close/>
                    <a:moveTo>
                      <a:pt x="858" y="52"/>
                    </a:moveTo>
                    <a:cubicBezTo>
                      <a:pt x="916" y="52"/>
                      <a:pt x="963" y="99"/>
                      <a:pt x="963" y="157"/>
                    </a:cubicBezTo>
                    <a:lnTo>
                      <a:pt x="963" y="1166"/>
                    </a:lnTo>
                    <a:cubicBezTo>
                      <a:pt x="963" y="1224"/>
                      <a:pt x="916" y="1271"/>
                      <a:pt x="858" y="1271"/>
                    </a:cubicBezTo>
                    <a:lnTo>
                      <a:pt x="157" y="1271"/>
                    </a:lnTo>
                    <a:cubicBezTo>
                      <a:pt x="99" y="1271"/>
                      <a:pt x="52" y="1224"/>
                      <a:pt x="52" y="1166"/>
                    </a:cubicBezTo>
                    <a:lnTo>
                      <a:pt x="52" y="157"/>
                    </a:lnTo>
                    <a:cubicBezTo>
                      <a:pt x="52" y="99"/>
                      <a:pt x="99" y="52"/>
                      <a:pt x="157" y="52"/>
                    </a:cubicBezTo>
                    <a:lnTo>
                      <a:pt x="858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</p:grpSp>
        <p:grpSp>
          <p:nvGrpSpPr>
            <p:cNvPr id="360" name="Group 359">
              <a:extLst>
                <a:ext uri="{FF2B5EF4-FFF2-40B4-BE49-F238E27FC236}">
                  <a16:creationId xmlns:a16="http://schemas.microsoft.com/office/drawing/2014/main" id="{1425FA3F-A11A-9A6F-B6B1-400CA7A4F119}"/>
                </a:ext>
              </a:extLst>
            </p:cNvPr>
            <p:cNvGrpSpPr/>
            <p:nvPr/>
          </p:nvGrpSpPr>
          <p:grpSpPr>
            <a:xfrm>
              <a:off x="3283975" y="4009417"/>
              <a:ext cx="287065" cy="317980"/>
              <a:chOff x="2718509" y="4057826"/>
              <a:chExt cx="287065" cy="317980"/>
            </a:xfrm>
          </p:grpSpPr>
          <p:sp>
            <p:nvSpPr>
              <p:cNvPr id="361" name="Oval 360">
                <a:extLst>
                  <a:ext uri="{FF2B5EF4-FFF2-40B4-BE49-F238E27FC236}">
                    <a16:creationId xmlns:a16="http://schemas.microsoft.com/office/drawing/2014/main" id="{D8A4E8BF-26EF-BE13-9E5C-FF3043A7DFA0}"/>
                  </a:ext>
                </a:extLst>
              </p:cNvPr>
              <p:cNvSpPr/>
              <p:nvPr/>
            </p:nvSpPr>
            <p:spPr>
              <a:xfrm>
                <a:off x="2720529" y="4075304"/>
                <a:ext cx="283024" cy="283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pic>
            <p:nvPicPr>
              <p:cNvPr id="362" name="Picture 361">
                <a:extLst>
                  <a:ext uri="{FF2B5EF4-FFF2-40B4-BE49-F238E27FC236}">
                    <a16:creationId xmlns:a16="http://schemas.microsoft.com/office/drawing/2014/main" id="{EE308947-D4DB-F880-9F2B-412FE14BAF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718509" y="4057826"/>
                <a:ext cx="287065" cy="317980"/>
              </a:xfrm>
              <a:prstGeom prst="rect">
                <a:avLst/>
              </a:prstGeom>
            </p:spPr>
          </p:pic>
        </p:grpSp>
      </p:grpSp>
      <p:pic>
        <p:nvPicPr>
          <p:cNvPr id="365" name="Picture 2" descr="Image result for icon computers">
            <a:extLst>
              <a:ext uri="{FF2B5EF4-FFF2-40B4-BE49-F238E27FC236}">
                <a16:creationId xmlns:a16="http://schemas.microsoft.com/office/drawing/2014/main" id="{6894971C-FBDE-6AC0-797B-D0E4F5F00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911" y="4068727"/>
            <a:ext cx="487026" cy="48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6" name="Picture 365">
            <a:extLst>
              <a:ext uri="{FF2B5EF4-FFF2-40B4-BE49-F238E27FC236}">
                <a16:creationId xmlns:a16="http://schemas.microsoft.com/office/drawing/2014/main" id="{D1E9DD76-60D5-2239-18EF-AA59E704662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30028" b="27117"/>
          <a:stretch/>
        </p:blipFill>
        <p:spPr>
          <a:xfrm>
            <a:off x="5240674" y="3100702"/>
            <a:ext cx="1054768" cy="266187"/>
          </a:xfrm>
          <a:prstGeom prst="rect">
            <a:avLst/>
          </a:prstGeom>
        </p:spPr>
      </p:pic>
      <p:pic>
        <p:nvPicPr>
          <p:cNvPr id="367" name="object 15">
            <a:extLst>
              <a:ext uri="{FF2B5EF4-FFF2-40B4-BE49-F238E27FC236}">
                <a16:creationId xmlns:a16="http://schemas.microsoft.com/office/drawing/2014/main" id="{0EE8BA97-08CD-DEA7-63D0-7AD5E692B5A2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240178" y="3749627"/>
            <a:ext cx="476720" cy="426136"/>
          </a:xfrm>
          <a:prstGeom prst="rect">
            <a:avLst/>
          </a:prstGeom>
        </p:spPr>
      </p:pic>
      <p:grpSp>
        <p:nvGrpSpPr>
          <p:cNvPr id="368" name="object 18">
            <a:extLst>
              <a:ext uri="{FF2B5EF4-FFF2-40B4-BE49-F238E27FC236}">
                <a16:creationId xmlns:a16="http://schemas.microsoft.com/office/drawing/2014/main" id="{914095B4-98F1-1B18-367E-99DF3CDC2406}"/>
              </a:ext>
            </a:extLst>
          </p:cNvPr>
          <p:cNvGrpSpPr/>
          <p:nvPr/>
        </p:nvGrpSpPr>
        <p:grpSpPr>
          <a:xfrm>
            <a:off x="7919974" y="3802257"/>
            <a:ext cx="414772" cy="414769"/>
            <a:chOff x="6361900" y="4570793"/>
            <a:chExt cx="523240" cy="523240"/>
          </a:xfrm>
        </p:grpSpPr>
        <p:pic>
          <p:nvPicPr>
            <p:cNvPr id="369" name="object 19">
              <a:extLst>
                <a:ext uri="{FF2B5EF4-FFF2-40B4-BE49-F238E27FC236}">
                  <a16:creationId xmlns:a16="http://schemas.microsoft.com/office/drawing/2014/main" id="{D6CE13D7-62F1-CB64-5412-632B65235E38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41967" y="4911215"/>
              <a:ext cx="364930" cy="72868"/>
            </a:xfrm>
            <a:prstGeom prst="rect">
              <a:avLst/>
            </a:prstGeom>
          </p:spPr>
        </p:pic>
        <p:sp>
          <p:nvSpPr>
            <p:cNvPr id="370" name="object 20">
              <a:extLst>
                <a:ext uri="{FF2B5EF4-FFF2-40B4-BE49-F238E27FC236}">
                  <a16:creationId xmlns:a16="http://schemas.microsoft.com/office/drawing/2014/main" id="{7CA54626-EDAD-C863-99C1-B8F9355ABEFF}"/>
                </a:ext>
              </a:extLst>
            </p:cNvPr>
            <p:cNvSpPr/>
            <p:nvPr/>
          </p:nvSpPr>
          <p:spPr>
            <a:xfrm>
              <a:off x="6361900" y="4570793"/>
              <a:ext cx="523240" cy="523240"/>
            </a:xfrm>
            <a:custGeom>
              <a:avLst/>
              <a:gdLst/>
              <a:ahLst/>
              <a:cxnLst/>
              <a:rect l="l" t="t" r="r" b="b"/>
              <a:pathLst>
                <a:path w="523240" h="523239">
                  <a:moveTo>
                    <a:pt x="523240" y="54267"/>
                  </a:moveTo>
                  <a:lnTo>
                    <a:pt x="518972" y="33159"/>
                  </a:lnTo>
                  <a:lnTo>
                    <a:pt x="509739" y="19494"/>
                  </a:lnTo>
                  <a:lnTo>
                    <a:pt x="509739" y="262229"/>
                  </a:lnTo>
                  <a:lnTo>
                    <a:pt x="509739" y="468388"/>
                  </a:lnTo>
                  <a:lnTo>
                    <a:pt x="506526" y="484238"/>
                  </a:lnTo>
                  <a:lnTo>
                    <a:pt x="497789" y="497205"/>
                  </a:lnTo>
                  <a:lnTo>
                    <a:pt x="484822" y="505942"/>
                  </a:lnTo>
                  <a:lnTo>
                    <a:pt x="468972" y="509155"/>
                  </a:lnTo>
                  <a:lnTo>
                    <a:pt x="54267" y="509155"/>
                  </a:lnTo>
                  <a:lnTo>
                    <a:pt x="38404" y="505942"/>
                  </a:lnTo>
                  <a:lnTo>
                    <a:pt x="25438" y="497205"/>
                  </a:lnTo>
                  <a:lnTo>
                    <a:pt x="16700" y="484238"/>
                  </a:lnTo>
                  <a:lnTo>
                    <a:pt x="13487" y="468388"/>
                  </a:lnTo>
                  <a:lnTo>
                    <a:pt x="13487" y="262229"/>
                  </a:lnTo>
                  <a:lnTo>
                    <a:pt x="509739" y="262229"/>
                  </a:lnTo>
                  <a:lnTo>
                    <a:pt x="509739" y="19494"/>
                  </a:lnTo>
                  <a:lnTo>
                    <a:pt x="507326" y="15913"/>
                  </a:lnTo>
                  <a:lnTo>
                    <a:pt x="503732" y="13487"/>
                  </a:lnTo>
                  <a:lnTo>
                    <a:pt x="490080" y="4267"/>
                  </a:lnTo>
                  <a:lnTo>
                    <a:pt x="468972" y="0"/>
                  </a:lnTo>
                  <a:lnTo>
                    <a:pt x="54267" y="0"/>
                  </a:lnTo>
                  <a:lnTo>
                    <a:pt x="33159" y="4267"/>
                  </a:lnTo>
                  <a:lnTo>
                    <a:pt x="15913" y="15913"/>
                  </a:lnTo>
                  <a:lnTo>
                    <a:pt x="4267" y="33159"/>
                  </a:lnTo>
                  <a:lnTo>
                    <a:pt x="0" y="54267"/>
                  </a:lnTo>
                  <a:lnTo>
                    <a:pt x="0" y="468388"/>
                  </a:lnTo>
                  <a:lnTo>
                    <a:pt x="4267" y="489483"/>
                  </a:lnTo>
                  <a:lnTo>
                    <a:pt x="15913" y="506742"/>
                  </a:lnTo>
                  <a:lnTo>
                    <a:pt x="33159" y="518388"/>
                  </a:lnTo>
                  <a:lnTo>
                    <a:pt x="54267" y="522655"/>
                  </a:lnTo>
                  <a:lnTo>
                    <a:pt x="468972" y="522655"/>
                  </a:lnTo>
                  <a:lnTo>
                    <a:pt x="490080" y="518388"/>
                  </a:lnTo>
                  <a:lnTo>
                    <a:pt x="503745" y="509155"/>
                  </a:lnTo>
                  <a:lnTo>
                    <a:pt x="507326" y="506742"/>
                  </a:lnTo>
                  <a:lnTo>
                    <a:pt x="518972" y="489483"/>
                  </a:lnTo>
                  <a:lnTo>
                    <a:pt x="523240" y="468388"/>
                  </a:lnTo>
                  <a:lnTo>
                    <a:pt x="523240" y="54267"/>
                  </a:lnTo>
                  <a:close/>
                </a:path>
              </a:pathLst>
            </a:custGeom>
            <a:solidFill>
              <a:srgbClr val="248AFF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71" name="object 21">
              <a:extLst>
                <a:ext uri="{FF2B5EF4-FFF2-40B4-BE49-F238E27FC236}">
                  <a16:creationId xmlns:a16="http://schemas.microsoft.com/office/drawing/2014/main" id="{89419398-7255-9173-62FE-403330C776DE}"/>
                </a:ext>
              </a:extLst>
            </p:cNvPr>
            <p:cNvSpPr/>
            <p:nvPr/>
          </p:nvSpPr>
          <p:spPr>
            <a:xfrm>
              <a:off x="6447886" y="4675913"/>
              <a:ext cx="357505" cy="80645"/>
            </a:xfrm>
            <a:custGeom>
              <a:avLst/>
              <a:gdLst/>
              <a:ahLst/>
              <a:cxnLst/>
              <a:rect l="l" t="t" r="r" b="b"/>
              <a:pathLst>
                <a:path w="357504" h="80645">
                  <a:moveTo>
                    <a:pt x="60185" y="0"/>
                  </a:moveTo>
                  <a:lnTo>
                    <a:pt x="0" y="0"/>
                  </a:lnTo>
                  <a:lnTo>
                    <a:pt x="508" y="10426"/>
                  </a:lnTo>
                  <a:lnTo>
                    <a:pt x="5638" y="15544"/>
                  </a:lnTo>
                  <a:lnTo>
                    <a:pt x="16052" y="16052"/>
                  </a:lnTo>
                  <a:lnTo>
                    <a:pt x="52158" y="16052"/>
                  </a:lnTo>
                  <a:lnTo>
                    <a:pt x="4013" y="64198"/>
                  </a:lnTo>
                  <a:lnTo>
                    <a:pt x="4216" y="68211"/>
                  </a:lnTo>
                  <a:lnTo>
                    <a:pt x="4432" y="74663"/>
                  </a:lnTo>
                  <a:lnTo>
                    <a:pt x="9613" y="79832"/>
                  </a:lnTo>
                  <a:lnTo>
                    <a:pt x="16052" y="80048"/>
                  </a:lnTo>
                  <a:lnTo>
                    <a:pt x="20066" y="80251"/>
                  </a:lnTo>
                  <a:lnTo>
                    <a:pt x="80251" y="80251"/>
                  </a:lnTo>
                  <a:lnTo>
                    <a:pt x="64198" y="64198"/>
                  </a:lnTo>
                  <a:lnTo>
                    <a:pt x="28092" y="64198"/>
                  </a:lnTo>
                  <a:lnTo>
                    <a:pt x="76238" y="16052"/>
                  </a:lnTo>
                  <a:lnTo>
                    <a:pt x="76034" y="12039"/>
                  </a:lnTo>
                  <a:lnTo>
                    <a:pt x="75882" y="5562"/>
                  </a:lnTo>
                  <a:lnTo>
                    <a:pt x="70662" y="355"/>
                  </a:lnTo>
                  <a:lnTo>
                    <a:pt x="64198" y="203"/>
                  </a:lnTo>
                  <a:lnTo>
                    <a:pt x="60185" y="0"/>
                  </a:lnTo>
                  <a:close/>
                </a:path>
                <a:path w="357504" h="80645">
                  <a:moveTo>
                    <a:pt x="248767" y="0"/>
                  </a:moveTo>
                  <a:lnTo>
                    <a:pt x="244754" y="0"/>
                  </a:lnTo>
                  <a:lnTo>
                    <a:pt x="244754" y="80251"/>
                  </a:lnTo>
                  <a:lnTo>
                    <a:pt x="248767" y="80048"/>
                  </a:lnTo>
                  <a:lnTo>
                    <a:pt x="255473" y="79603"/>
                  </a:lnTo>
                  <a:lnTo>
                    <a:pt x="260337" y="74866"/>
                  </a:lnTo>
                  <a:lnTo>
                    <a:pt x="260604" y="68211"/>
                  </a:lnTo>
                  <a:lnTo>
                    <a:pt x="260794" y="64198"/>
                  </a:lnTo>
                  <a:lnTo>
                    <a:pt x="260794" y="36118"/>
                  </a:lnTo>
                  <a:lnTo>
                    <a:pt x="261010" y="32105"/>
                  </a:lnTo>
                  <a:lnTo>
                    <a:pt x="261029" y="29286"/>
                  </a:lnTo>
                  <a:lnTo>
                    <a:pt x="278906" y="16206"/>
                  </a:lnTo>
                  <a:lnTo>
                    <a:pt x="326540" y="16206"/>
                  </a:lnTo>
                  <a:lnTo>
                    <a:pt x="327064" y="16172"/>
                  </a:lnTo>
                  <a:lnTo>
                    <a:pt x="352258" y="16172"/>
                  </a:lnTo>
                  <a:lnTo>
                    <a:pt x="348684" y="10871"/>
                  </a:lnTo>
                  <a:lnTo>
                    <a:pt x="300926" y="10871"/>
                  </a:lnTo>
                  <a:lnTo>
                    <a:pt x="294090" y="5499"/>
                  </a:lnTo>
                  <a:lnTo>
                    <a:pt x="258876" y="5499"/>
                  </a:lnTo>
                  <a:lnTo>
                    <a:pt x="255790" y="2006"/>
                  </a:lnTo>
                  <a:lnTo>
                    <a:pt x="248767" y="0"/>
                  </a:lnTo>
                  <a:close/>
                </a:path>
                <a:path w="357504" h="80645">
                  <a:moveTo>
                    <a:pt x="326540" y="16206"/>
                  </a:moveTo>
                  <a:lnTo>
                    <a:pt x="278906" y="16206"/>
                  </a:lnTo>
                  <a:lnTo>
                    <a:pt x="284937" y="18249"/>
                  </a:lnTo>
                  <a:lnTo>
                    <a:pt x="287362" y="19646"/>
                  </a:lnTo>
                  <a:lnTo>
                    <a:pt x="289369" y="21666"/>
                  </a:lnTo>
                  <a:lnTo>
                    <a:pt x="290766" y="24079"/>
                  </a:lnTo>
                  <a:lnTo>
                    <a:pt x="292036" y="26555"/>
                  </a:lnTo>
                  <a:lnTo>
                    <a:pt x="292719" y="29286"/>
                  </a:lnTo>
                  <a:lnTo>
                    <a:pt x="292735" y="32105"/>
                  </a:lnTo>
                  <a:lnTo>
                    <a:pt x="292938" y="36118"/>
                  </a:lnTo>
                  <a:lnTo>
                    <a:pt x="292938" y="64198"/>
                  </a:lnTo>
                  <a:lnTo>
                    <a:pt x="293141" y="68211"/>
                  </a:lnTo>
                  <a:lnTo>
                    <a:pt x="293408" y="74637"/>
                  </a:lnTo>
                  <a:lnTo>
                    <a:pt x="298526" y="79768"/>
                  </a:lnTo>
                  <a:lnTo>
                    <a:pt x="308952" y="80251"/>
                  </a:lnTo>
                  <a:lnTo>
                    <a:pt x="308952" y="36118"/>
                  </a:lnTo>
                  <a:lnTo>
                    <a:pt x="309156" y="32105"/>
                  </a:lnTo>
                  <a:lnTo>
                    <a:pt x="320929" y="16578"/>
                  </a:lnTo>
                  <a:lnTo>
                    <a:pt x="326540" y="16206"/>
                  </a:lnTo>
                  <a:close/>
                </a:path>
                <a:path w="357504" h="80645">
                  <a:moveTo>
                    <a:pt x="352258" y="16172"/>
                  </a:moveTo>
                  <a:lnTo>
                    <a:pt x="327064" y="16172"/>
                  </a:lnTo>
                  <a:lnTo>
                    <a:pt x="333139" y="18249"/>
                  </a:lnTo>
                  <a:lnTo>
                    <a:pt x="335533" y="19646"/>
                  </a:lnTo>
                  <a:lnTo>
                    <a:pt x="340880" y="32105"/>
                  </a:lnTo>
                  <a:lnTo>
                    <a:pt x="341083" y="36118"/>
                  </a:lnTo>
                  <a:lnTo>
                    <a:pt x="341083" y="64198"/>
                  </a:lnTo>
                  <a:lnTo>
                    <a:pt x="341274" y="68211"/>
                  </a:lnTo>
                  <a:lnTo>
                    <a:pt x="341503" y="74637"/>
                  </a:lnTo>
                  <a:lnTo>
                    <a:pt x="346659" y="79806"/>
                  </a:lnTo>
                  <a:lnTo>
                    <a:pt x="353085" y="80048"/>
                  </a:lnTo>
                  <a:lnTo>
                    <a:pt x="357098" y="80251"/>
                  </a:lnTo>
                  <a:lnTo>
                    <a:pt x="357098" y="32105"/>
                  </a:lnTo>
                  <a:lnTo>
                    <a:pt x="354575" y="19609"/>
                  </a:lnTo>
                  <a:lnTo>
                    <a:pt x="352258" y="16172"/>
                  </a:lnTo>
                  <a:close/>
                </a:path>
                <a:path w="357504" h="80645">
                  <a:moveTo>
                    <a:pt x="325005" y="0"/>
                  </a:moveTo>
                  <a:lnTo>
                    <a:pt x="318216" y="725"/>
                  </a:lnTo>
                  <a:lnTo>
                    <a:pt x="311799" y="2840"/>
                  </a:lnTo>
                  <a:lnTo>
                    <a:pt x="305965" y="6252"/>
                  </a:lnTo>
                  <a:lnTo>
                    <a:pt x="300926" y="10871"/>
                  </a:lnTo>
                  <a:lnTo>
                    <a:pt x="348684" y="10871"/>
                  </a:lnTo>
                  <a:lnTo>
                    <a:pt x="347695" y="9404"/>
                  </a:lnTo>
                  <a:lnTo>
                    <a:pt x="337494" y="2523"/>
                  </a:lnTo>
                  <a:lnTo>
                    <a:pt x="325005" y="0"/>
                  </a:lnTo>
                  <a:close/>
                </a:path>
                <a:path w="357504" h="80645">
                  <a:moveTo>
                    <a:pt x="280916" y="250"/>
                  </a:moveTo>
                  <a:lnTo>
                    <a:pt x="269588" y="819"/>
                  </a:lnTo>
                  <a:lnTo>
                    <a:pt x="258876" y="5499"/>
                  </a:lnTo>
                  <a:lnTo>
                    <a:pt x="294090" y="5499"/>
                  </a:lnTo>
                  <a:lnTo>
                    <a:pt x="291736" y="3648"/>
                  </a:lnTo>
                  <a:lnTo>
                    <a:pt x="280916" y="2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372" name="object 22">
              <a:extLst>
                <a:ext uri="{FF2B5EF4-FFF2-40B4-BE49-F238E27FC236}">
                  <a16:creationId xmlns:a16="http://schemas.microsoft.com/office/drawing/2014/main" id="{07F7AE4E-8C82-0D3C-C51B-DD973BAAEBC8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524106" y="4675916"/>
              <a:ext cx="164741" cy="80251"/>
            </a:xfrm>
            <a:prstGeom prst="rect">
              <a:avLst/>
            </a:prstGeom>
          </p:spPr>
        </p:pic>
      </p:grpSp>
      <p:pic>
        <p:nvPicPr>
          <p:cNvPr id="373" name="Picture 372" descr="Logo, company name&#10;&#10;Description automatically generated">
            <a:extLst>
              <a:ext uri="{FF2B5EF4-FFF2-40B4-BE49-F238E27FC236}">
                <a16:creationId xmlns:a16="http://schemas.microsoft.com/office/drawing/2014/main" id="{B3212420-375F-E8FE-6012-92D07161EA5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177" y="4257554"/>
            <a:ext cx="469588" cy="352632"/>
          </a:xfrm>
          <a:prstGeom prst="rect">
            <a:avLst/>
          </a:prstGeom>
        </p:spPr>
      </p:pic>
      <p:pic>
        <p:nvPicPr>
          <p:cNvPr id="374" name="Picture 373" descr="Logo&#10;&#10;Description automatically generated with medium confidence">
            <a:extLst>
              <a:ext uri="{FF2B5EF4-FFF2-40B4-BE49-F238E27FC236}">
                <a16:creationId xmlns:a16="http://schemas.microsoft.com/office/drawing/2014/main" id="{49E4A7AC-A0EA-8423-6E2F-4F2458BFAAB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140" y="4325175"/>
            <a:ext cx="607799" cy="311385"/>
          </a:xfrm>
          <a:prstGeom prst="rect">
            <a:avLst/>
          </a:prstGeom>
        </p:spPr>
      </p:pic>
      <p:sp>
        <p:nvSpPr>
          <p:cNvPr id="375" name="Text Placeholder 4">
            <a:extLst>
              <a:ext uri="{FF2B5EF4-FFF2-40B4-BE49-F238E27FC236}">
                <a16:creationId xmlns:a16="http://schemas.microsoft.com/office/drawing/2014/main" id="{CB2D299E-00C8-9283-E4CF-F7C2B76E59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16372" y="1105786"/>
            <a:ext cx="1933755" cy="1817942"/>
          </a:xfrm>
          <a:prstGeom prst="roundRect">
            <a:avLst>
              <a:gd name="adj" fmla="val 10435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font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+mj-lt"/>
              </a:rPr>
              <a:t>Edge 8000 supports circuit speeds of 10Gbps bidirectional</a:t>
            </a:r>
          </a:p>
          <a:p>
            <a:pPr font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>
              <a:latin typeface="+mj-lt"/>
            </a:endParaRPr>
          </a:p>
          <a:p>
            <a:pPr font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+mj-lt"/>
              </a:rPr>
              <a:t>Edge 8300 provides Ethernet, Optical, T1, FXS and FXO in every device</a:t>
            </a:r>
          </a:p>
        </p:txBody>
      </p:sp>
      <p:sp>
        <p:nvSpPr>
          <p:cNvPr id="376" name="Text Placeholder 4">
            <a:extLst>
              <a:ext uri="{FF2B5EF4-FFF2-40B4-BE49-F238E27FC236}">
                <a16:creationId xmlns:a16="http://schemas.microsoft.com/office/drawing/2014/main" id="{17FB7FD9-C674-8C49-D9AE-47310E07B611}"/>
              </a:ext>
            </a:extLst>
          </p:cNvPr>
          <p:cNvSpPr txBox="1">
            <a:spLocks/>
          </p:cNvSpPr>
          <p:nvPr/>
        </p:nvSpPr>
        <p:spPr>
          <a:xfrm>
            <a:off x="6765214" y="1092693"/>
            <a:ext cx="2143039" cy="2008009"/>
          </a:xfrm>
          <a:prstGeom prst="roundRect">
            <a:avLst>
              <a:gd name="adj" fmla="val 10129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spcBef>
                <a:spcPts val="4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347472" indent="-173736" algn="l" defTabSz="685800" rtl="0" eaLnBrk="1" latinLnBrk="0" hangingPunct="1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21208" indent="-171450" algn="l" defTabSz="685800" rtl="0" eaLnBrk="1" latinLnBrk="0" hangingPunct="1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105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694944" indent="-171450" algn="l" defTabSz="685800" rtl="0" eaLnBrk="1" latinLnBrk="0" hangingPunct="1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lang="en-US" sz="9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868680" indent="-171450" algn="l" defTabSz="685800" rtl="0" eaLnBrk="1" latinLnBrk="0" hangingPunct="1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»"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+mj-lt"/>
              </a:rPr>
              <a:t>Hardened </a:t>
            </a:r>
            <a:r>
              <a:rPr lang="en-US" sz="1400" dirty="0" err="1">
                <a:latin typeface="+mj-lt"/>
              </a:rPr>
              <a:t>SWe</a:t>
            </a:r>
            <a:r>
              <a:rPr lang="en-US" sz="1400" dirty="0">
                <a:latin typeface="+mj-lt"/>
              </a:rPr>
              <a:t> Edge = &gt; Fully interop tested to insure trunk/PBX compatibility</a:t>
            </a:r>
          </a:p>
          <a:p>
            <a:pPr font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>
              <a:latin typeface="+mj-lt"/>
            </a:endParaRPr>
          </a:p>
          <a:p>
            <a:pPr font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err="1">
                <a:latin typeface="+mj-lt"/>
              </a:rPr>
              <a:t>SWe</a:t>
            </a:r>
            <a:r>
              <a:rPr lang="en-US" sz="1400" dirty="0">
                <a:latin typeface="+mj-lt"/>
              </a:rPr>
              <a:t> Edge VNF provides Teams, Zoom, Webex and Google Voice certifications  </a:t>
            </a:r>
          </a:p>
        </p:txBody>
      </p:sp>
      <p:cxnSp>
        <p:nvCxnSpPr>
          <p:cNvPr id="378" name="Straight Connector 377">
            <a:extLst>
              <a:ext uri="{FF2B5EF4-FFF2-40B4-BE49-F238E27FC236}">
                <a16:creationId xmlns:a16="http://schemas.microsoft.com/office/drawing/2014/main" id="{22E8451E-D4F4-D109-0E52-86938A254DC1}"/>
              </a:ext>
            </a:extLst>
          </p:cNvPr>
          <p:cNvCxnSpPr>
            <a:cxnSpLocks/>
          </p:cNvCxnSpPr>
          <p:nvPr/>
        </p:nvCxnSpPr>
        <p:spPr>
          <a:xfrm flipV="1">
            <a:off x="4572000" y="836641"/>
            <a:ext cx="0" cy="36336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801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6F495E4-F2EC-F09E-73E7-98612B290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Edge 8000: Enterprise Use Case – Branch Office</a:t>
            </a: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6BA264F-52DB-CDD7-0B62-1B78757688CD}"/>
              </a:ext>
            </a:extLst>
          </p:cNvPr>
          <p:cNvCxnSpPr>
            <a:cxnSpLocks/>
          </p:cNvCxnSpPr>
          <p:nvPr/>
        </p:nvCxnSpPr>
        <p:spPr>
          <a:xfrm>
            <a:off x="1800410" y="2570691"/>
            <a:ext cx="31515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EE571C7-3227-C22D-C5D9-6793A99D7AB5}"/>
              </a:ext>
            </a:extLst>
          </p:cNvPr>
          <p:cNvSpPr/>
          <p:nvPr/>
        </p:nvSpPr>
        <p:spPr>
          <a:xfrm>
            <a:off x="733548" y="3837979"/>
            <a:ext cx="323334" cy="215556"/>
          </a:xfrm>
          <a:custGeom>
            <a:avLst/>
            <a:gdLst>
              <a:gd name="connsiteX0" fmla="*/ 381000 w 457200"/>
              <a:gd name="connsiteY0" fmla="*/ 266700 h 304800"/>
              <a:gd name="connsiteX1" fmla="*/ 418910 w 457200"/>
              <a:gd name="connsiteY1" fmla="*/ 228600 h 304800"/>
              <a:gd name="connsiteX2" fmla="*/ 419100 w 457200"/>
              <a:gd name="connsiteY2" fmla="*/ 38100 h 304800"/>
              <a:gd name="connsiteX3" fmla="*/ 381000 w 457200"/>
              <a:gd name="connsiteY3" fmla="*/ 0 h 304800"/>
              <a:gd name="connsiteX4" fmla="*/ 76200 w 457200"/>
              <a:gd name="connsiteY4" fmla="*/ 0 h 304800"/>
              <a:gd name="connsiteX5" fmla="*/ 38100 w 457200"/>
              <a:gd name="connsiteY5" fmla="*/ 38100 h 304800"/>
              <a:gd name="connsiteX6" fmla="*/ 38100 w 457200"/>
              <a:gd name="connsiteY6" fmla="*/ 228600 h 304800"/>
              <a:gd name="connsiteX7" fmla="*/ 76200 w 457200"/>
              <a:gd name="connsiteY7" fmla="*/ 266700 h 304800"/>
              <a:gd name="connsiteX8" fmla="*/ 0 w 457200"/>
              <a:gd name="connsiteY8" fmla="*/ 266700 h 304800"/>
              <a:gd name="connsiteX9" fmla="*/ 0 w 457200"/>
              <a:gd name="connsiteY9" fmla="*/ 304800 h 304800"/>
              <a:gd name="connsiteX10" fmla="*/ 457200 w 457200"/>
              <a:gd name="connsiteY10" fmla="*/ 304800 h 304800"/>
              <a:gd name="connsiteX11" fmla="*/ 457200 w 457200"/>
              <a:gd name="connsiteY11" fmla="*/ 266700 h 304800"/>
              <a:gd name="connsiteX12" fmla="*/ 381000 w 457200"/>
              <a:gd name="connsiteY12" fmla="*/ 266700 h 304800"/>
              <a:gd name="connsiteX13" fmla="*/ 76200 w 457200"/>
              <a:gd name="connsiteY13" fmla="*/ 38100 h 304800"/>
              <a:gd name="connsiteX14" fmla="*/ 381000 w 457200"/>
              <a:gd name="connsiteY14" fmla="*/ 38100 h 304800"/>
              <a:gd name="connsiteX15" fmla="*/ 381000 w 457200"/>
              <a:gd name="connsiteY15" fmla="*/ 228600 h 304800"/>
              <a:gd name="connsiteX16" fmla="*/ 76200 w 457200"/>
              <a:gd name="connsiteY16" fmla="*/ 228600 h 304800"/>
              <a:gd name="connsiteX17" fmla="*/ 76200 w 457200"/>
              <a:gd name="connsiteY17" fmla="*/ 381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57200" h="304800">
                <a:moveTo>
                  <a:pt x="381000" y="266700"/>
                </a:moveTo>
                <a:cubicBezTo>
                  <a:pt x="401955" y="266700"/>
                  <a:pt x="418910" y="249555"/>
                  <a:pt x="418910" y="228600"/>
                </a:cubicBezTo>
                <a:lnTo>
                  <a:pt x="419100" y="38100"/>
                </a:lnTo>
                <a:cubicBezTo>
                  <a:pt x="419100" y="17145"/>
                  <a:pt x="401955" y="0"/>
                  <a:pt x="381000" y="0"/>
                </a:cubicBezTo>
                <a:lnTo>
                  <a:pt x="76200" y="0"/>
                </a:lnTo>
                <a:cubicBezTo>
                  <a:pt x="55245" y="0"/>
                  <a:pt x="38100" y="17145"/>
                  <a:pt x="38100" y="38100"/>
                </a:cubicBezTo>
                <a:lnTo>
                  <a:pt x="38100" y="228600"/>
                </a:lnTo>
                <a:cubicBezTo>
                  <a:pt x="38100" y="249555"/>
                  <a:pt x="55245" y="266700"/>
                  <a:pt x="76200" y="266700"/>
                </a:cubicBezTo>
                <a:lnTo>
                  <a:pt x="0" y="266700"/>
                </a:lnTo>
                <a:lnTo>
                  <a:pt x="0" y="304800"/>
                </a:lnTo>
                <a:lnTo>
                  <a:pt x="457200" y="304800"/>
                </a:lnTo>
                <a:lnTo>
                  <a:pt x="457200" y="266700"/>
                </a:lnTo>
                <a:lnTo>
                  <a:pt x="381000" y="266700"/>
                </a:lnTo>
                <a:close/>
                <a:moveTo>
                  <a:pt x="76200" y="38100"/>
                </a:moveTo>
                <a:lnTo>
                  <a:pt x="381000" y="38100"/>
                </a:lnTo>
                <a:lnTo>
                  <a:pt x="381000" y="228600"/>
                </a:lnTo>
                <a:lnTo>
                  <a:pt x="76200" y="228600"/>
                </a:lnTo>
                <a:lnTo>
                  <a:pt x="76200" y="38100"/>
                </a:lnTo>
                <a:close/>
              </a:path>
            </a:pathLst>
          </a:custGeom>
          <a:solidFill>
            <a:srgbClr val="888888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>
              <a:solidFill>
                <a:srgbClr val="4A4A4A"/>
              </a:solidFill>
              <a:latin typeface="+mj-lt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7437550-2554-12DC-4622-73645A2C55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09609" y="1587723"/>
            <a:ext cx="344510" cy="34451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FC0142A-C494-F933-6204-AB4BB4BC2324}"/>
              </a:ext>
            </a:extLst>
          </p:cNvPr>
          <p:cNvSpPr/>
          <p:nvPr/>
        </p:nvSpPr>
        <p:spPr>
          <a:xfrm>
            <a:off x="2032631" y="1829334"/>
            <a:ext cx="540510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57168">
              <a:spcBef>
                <a:spcPct val="0"/>
              </a:spcBef>
              <a:buClr>
                <a:srgbClr val="FF0000"/>
              </a:buClr>
            </a:pPr>
            <a:r>
              <a:rPr lang="en-US" sz="6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cs typeface="Calibri" panose="020F0502020204030204" pitchFamily="34" charset="0"/>
              </a:rPr>
              <a:t>Router/ MPLS PE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D110B4-44A2-92EC-013D-9324C322B8CC}"/>
              </a:ext>
            </a:extLst>
          </p:cNvPr>
          <p:cNvSpPr/>
          <p:nvPr/>
        </p:nvSpPr>
        <p:spPr>
          <a:xfrm>
            <a:off x="1083214" y="2327272"/>
            <a:ext cx="712538" cy="18466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57168">
              <a:spcBef>
                <a:spcPct val="0"/>
              </a:spcBef>
              <a:buClr>
                <a:srgbClr val="FF0000"/>
              </a:buClr>
            </a:pPr>
            <a:r>
              <a:rPr lang="en-US" sz="6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cs typeface="Calibri" panose="020F0502020204030204" pitchFamily="34" charset="0"/>
              </a:rPr>
              <a:t>IP PBX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F066F7-B729-15CA-BA5F-E1445DFAB0A2}"/>
              </a:ext>
            </a:extLst>
          </p:cNvPr>
          <p:cNvSpPr/>
          <p:nvPr/>
        </p:nvSpPr>
        <p:spPr>
          <a:xfrm>
            <a:off x="639520" y="1627860"/>
            <a:ext cx="712538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57168">
              <a:spcBef>
                <a:spcPct val="0"/>
              </a:spcBef>
              <a:buClr>
                <a:srgbClr val="FF0000"/>
              </a:buClr>
            </a:pPr>
            <a:r>
              <a:rPr lang="en-US" sz="6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cs typeface="Calibri" panose="020F0502020204030204" pitchFamily="34" charset="0"/>
              </a:rPr>
              <a:t>DMZ Servers (FW, SSL, etc.)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2B0872-68C7-C42E-85E3-46AB4F0D93EB}"/>
              </a:ext>
            </a:extLst>
          </p:cNvPr>
          <p:cNvSpPr/>
          <p:nvPr/>
        </p:nvSpPr>
        <p:spPr>
          <a:xfrm>
            <a:off x="542059" y="4002118"/>
            <a:ext cx="712538" cy="18466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57168">
              <a:spcBef>
                <a:spcPct val="0"/>
              </a:spcBef>
              <a:buClr>
                <a:srgbClr val="FF0000"/>
              </a:buClr>
            </a:pPr>
            <a:r>
              <a:rPr lang="en-US" sz="6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cs typeface="Calibri" panose="020F0502020204030204" pitchFamily="34" charset="0"/>
              </a:rPr>
              <a:t>Laptops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0CF397-FBB3-7115-06DF-4364F537A76C}"/>
              </a:ext>
            </a:extLst>
          </p:cNvPr>
          <p:cNvSpPr/>
          <p:nvPr/>
        </p:nvSpPr>
        <p:spPr>
          <a:xfrm>
            <a:off x="1166120" y="2666066"/>
            <a:ext cx="579727" cy="18466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57168">
              <a:spcBef>
                <a:spcPct val="0"/>
              </a:spcBef>
              <a:buClr>
                <a:srgbClr val="FF0000"/>
              </a:buClr>
            </a:pPr>
            <a:r>
              <a:rPr lang="en-US" sz="6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cs typeface="Calibri" panose="020F0502020204030204" pitchFamily="34" charset="0"/>
              </a:rPr>
              <a:t>IP Phones</a:t>
            </a:r>
          </a:p>
        </p:txBody>
      </p:sp>
      <p:sp>
        <p:nvSpPr>
          <p:cNvPr id="14" name="Freeform 306">
            <a:extLst>
              <a:ext uri="{FF2B5EF4-FFF2-40B4-BE49-F238E27FC236}">
                <a16:creationId xmlns:a16="http://schemas.microsoft.com/office/drawing/2014/main" id="{2D4F4747-4677-6934-AAE8-7636B5AC5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6262" y="3260532"/>
            <a:ext cx="104321" cy="175734"/>
          </a:xfrm>
          <a:custGeom>
            <a:avLst/>
            <a:gdLst>
              <a:gd name="T0" fmla="*/ 183 w 661"/>
              <a:gd name="T1" fmla="*/ 1111 h 1112"/>
              <a:gd name="T2" fmla="*/ 0 w 661"/>
              <a:gd name="T3" fmla="*/ 215 h 1112"/>
              <a:gd name="T4" fmla="*/ 660 w 661"/>
              <a:gd name="T5" fmla="*/ 215 h 1112"/>
              <a:gd name="T6" fmla="*/ 477 w 661"/>
              <a:gd name="T7" fmla="*/ 1111 h 1112"/>
              <a:gd name="T8" fmla="*/ 138 w 661"/>
              <a:gd name="T9" fmla="*/ 901 h 1112"/>
              <a:gd name="T10" fmla="*/ 138 w 661"/>
              <a:gd name="T11" fmla="*/ 974 h 1112"/>
              <a:gd name="T12" fmla="*/ 211 w 661"/>
              <a:gd name="T13" fmla="*/ 937 h 1112"/>
              <a:gd name="T14" fmla="*/ 348 w 661"/>
              <a:gd name="T15" fmla="*/ 901 h 1112"/>
              <a:gd name="T16" fmla="*/ 275 w 661"/>
              <a:gd name="T17" fmla="*/ 937 h 1112"/>
              <a:gd name="T18" fmla="*/ 348 w 661"/>
              <a:gd name="T19" fmla="*/ 974 h 1112"/>
              <a:gd name="T20" fmla="*/ 348 w 661"/>
              <a:gd name="T21" fmla="*/ 901 h 1112"/>
              <a:gd name="T22" fmla="*/ 485 w 661"/>
              <a:gd name="T23" fmla="*/ 901 h 1112"/>
              <a:gd name="T24" fmla="*/ 485 w 661"/>
              <a:gd name="T25" fmla="*/ 974 h 1112"/>
              <a:gd name="T26" fmla="*/ 558 w 661"/>
              <a:gd name="T27" fmla="*/ 937 h 1112"/>
              <a:gd name="T28" fmla="*/ 175 w 661"/>
              <a:gd name="T29" fmla="*/ 762 h 1112"/>
              <a:gd name="T30" fmla="*/ 102 w 661"/>
              <a:gd name="T31" fmla="*/ 798 h 1112"/>
              <a:gd name="T32" fmla="*/ 175 w 661"/>
              <a:gd name="T33" fmla="*/ 835 h 1112"/>
              <a:gd name="T34" fmla="*/ 175 w 661"/>
              <a:gd name="T35" fmla="*/ 762 h 1112"/>
              <a:gd name="T36" fmla="*/ 312 w 661"/>
              <a:gd name="T37" fmla="*/ 762 h 1112"/>
              <a:gd name="T38" fmla="*/ 312 w 661"/>
              <a:gd name="T39" fmla="*/ 835 h 1112"/>
              <a:gd name="T40" fmla="*/ 385 w 661"/>
              <a:gd name="T41" fmla="*/ 798 h 1112"/>
              <a:gd name="T42" fmla="*/ 522 w 661"/>
              <a:gd name="T43" fmla="*/ 762 h 1112"/>
              <a:gd name="T44" fmla="*/ 449 w 661"/>
              <a:gd name="T45" fmla="*/ 798 h 1112"/>
              <a:gd name="T46" fmla="*/ 522 w 661"/>
              <a:gd name="T47" fmla="*/ 835 h 1112"/>
              <a:gd name="T48" fmla="*/ 522 w 661"/>
              <a:gd name="T49" fmla="*/ 762 h 1112"/>
              <a:gd name="T50" fmla="*/ 138 w 661"/>
              <a:gd name="T51" fmla="*/ 623 h 1112"/>
              <a:gd name="T52" fmla="*/ 138 w 661"/>
              <a:gd name="T53" fmla="*/ 696 h 1112"/>
              <a:gd name="T54" fmla="*/ 211 w 661"/>
              <a:gd name="T55" fmla="*/ 659 h 1112"/>
              <a:gd name="T56" fmla="*/ 348 w 661"/>
              <a:gd name="T57" fmla="*/ 623 h 1112"/>
              <a:gd name="T58" fmla="*/ 275 w 661"/>
              <a:gd name="T59" fmla="*/ 659 h 1112"/>
              <a:gd name="T60" fmla="*/ 348 w 661"/>
              <a:gd name="T61" fmla="*/ 696 h 1112"/>
              <a:gd name="T62" fmla="*/ 348 w 661"/>
              <a:gd name="T63" fmla="*/ 623 h 1112"/>
              <a:gd name="T64" fmla="*/ 485 w 661"/>
              <a:gd name="T65" fmla="*/ 623 h 1112"/>
              <a:gd name="T66" fmla="*/ 485 w 661"/>
              <a:gd name="T67" fmla="*/ 696 h 1112"/>
              <a:gd name="T68" fmla="*/ 558 w 661"/>
              <a:gd name="T69" fmla="*/ 659 h 1112"/>
              <a:gd name="T70" fmla="*/ 531 w 661"/>
              <a:gd name="T71" fmla="*/ 208 h 1112"/>
              <a:gd name="T72" fmla="*/ 104 w 661"/>
              <a:gd name="T73" fmla="*/ 232 h 1112"/>
              <a:gd name="T74" fmla="*/ 129 w 661"/>
              <a:gd name="T75" fmla="*/ 555 h 1112"/>
              <a:gd name="T76" fmla="*/ 556 w 661"/>
              <a:gd name="T77" fmla="*/ 531 h 1112"/>
              <a:gd name="T78" fmla="*/ 531 w 661"/>
              <a:gd name="T79" fmla="*/ 208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61" h="1112">
                <a:moveTo>
                  <a:pt x="477" y="1111"/>
                </a:moveTo>
                <a:lnTo>
                  <a:pt x="183" y="1111"/>
                </a:lnTo>
                <a:cubicBezTo>
                  <a:pt x="82" y="1111"/>
                  <a:pt x="0" y="1031"/>
                  <a:pt x="0" y="932"/>
                </a:cubicBezTo>
                <a:lnTo>
                  <a:pt x="0" y="215"/>
                </a:lnTo>
                <a:cubicBezTo>
                  <a:pt x="0" y="116"/>
                  <a:pt x="37" y="0"/>
                  <a:pt x="330" y="0"/>
                </a:cubicBezTo>
                <a:cubicBezTo>
                  <a:pt x="623" y="0"/>
                  <a:pt x="660" y="116"/>
                  <a:pt x="660" y="215"/>
                </a:cubicBezTo>
                <a:lnTo>
                  <a:pt x="660" y="932"/>
                </a:lnTo>
                <a:cubicBezTo>
                  <a:pt x="660" y="1031"/>
                  <a:pt x="578" y="1111"/>
                  <a:pt x="477" y="1111"/>
                </a:cubicBezTo>
                <a:close/>
                <a:moveTo>
                  <a:pt x="175" y="901"/>
                </a:moveTo>
                <a:lnTo>
                  <a:pt x="138" y="901"/>
                </a:lnTo>
                <a:cubicBezTo>
                  <a:pt x="118" y="901"/>
                  <a:pt x="102" y="917"/>
                  <a:pt x="102" y="937"/>
                </a:cubicBezTo>
                <a:cubicBezTo>
                  <a:pt x="102" y="957"/>
                  <a:pt x="118" y="974"/>
                  <a:pt x="138" y="974"/>
                </a:cubicBezTo>
                <a:lnTo>
                  <a:pt x="175" y="974"/>
                </a:lnTo>
                <a:cubicBezTo>
                  <a:pt x="195" y="974"/>
                  <a:pt x="211" y="957"/>
                  <a:pt x="211" y="937"/>
                </a:cubicBezTo>
                <a:cubicBezTo>
                  <a:pt x="211" y="917"/>
                  <a:pt x="195" y="901"/>
                  <a:pt x="175" y="901"/>
                </a:cubicBezTo>
                <a:close/>
                <a:moveTo>
                  <a:pt x="348" y="901"/>
                </a:moveTo>
                <a:lnTo>
                  <a:pt x="312" y="901"/>
                </a:lnTo>
                <a:cubicBezTo>
                  <a:pt x="292" y="901"/>
                  <a:pt x="275" y="917"/>
                  <a:pt x="275" y="937"/>
                </a:cubicBezTo>
                <a:cubicBezTo>
                  <a:pt x="275" y="957"/>
                  <a:pt x="292" y="974"/>
                  <a:pt x="312" y="974"/>
                </a:cubicBezTo>
                <a:lnTo>
                  <a:pt x="348" y="974"/>
                </a:lnTo>
                <a:cubicBezTo>
                  <a:pt x="368" y="974"/>
                  <a:pt x="385" y="957"/>
                  <a:pt x="385" y="937"/>
                </a:cubicBezTo>
                <a:cubicBezTo>
                  <a:pt x="385" y="917"/>
                  <a:pt x="368" y="901"/>
                  <a:pt x="348" y="901"/>
                </a:cubicBezTo>
                <a:close/>
                <a:moveTo>
                  <a:pt x="522" y="901"/>
                </a:moveTo>
                <a:lnTo>
                  <a:pt x="485" y="901"/>
                </a:lnTo>
                <a:cubicBezTo>
                  <a:pt x="465" y="901"/>
                  <a:pt x="449" y="917"/>
                  <a:pt x="449" y="937"/>
                </a:cubicBezTo>
                <a:cubicBezTo>
                  <a:pt x="449" y="957"/>
                  <a:pt x="465" y="974"/>
                  <a:pt x="485" y="974"/>
                </a:cubicBezTo>
                <a:lnTo>
                  <a:pt x="522" y="974"/>
                </a:lnTo>
                <a:cubicBezTo>
                  <a:pt x="542" y="974"/>
                  <a:pt x="558" y="957"/>
                  <a:pt x="558" y="937"/>
                </a:cubicBezTo>
                <a:cubicBezTo>
                  <a:pt x="558" y="917"/>
                  <a:pt x="542" y="901"/>
                  <a:pt x="522" y="901"/>
                </a:cubicBezTo>
                <a:close/>
                <a:moveTo>
                  <a:pt x="175" y="762"/>
                </a:moveTo>
                <a:lnTo>
                  <a:pt x="138" y="762"/>
                </a:lnTo>
                <a:cubicBezTo>
                  <a:pt x="118" y="762"/>
                  <a:pt x="102" y="778"/>
                  <a:pt x="102" y="798"/>
                </a:cubicBezTo>
                <a:cubicBezTo>
                  <a:pt x="102" y="819"/>
                  <a:pt x="118" y="835"/>
                  <a:pt x="138" y="835"/>
                </a:cubicBezTo>
                <a:lnTo>
                  <a:pt x="175" y="835"/>
                </a:lnTo>
                <a:cubicBezTo>
                  <a:pt x="195" y="835"/>
                  <a:pt x="211" y="819"/>
                  <a:pt x="211" y="798"/>
                </a:cubicBezTo>
                <a:cubicBezTo>
                  <a:pt x="211" y="778"/>
                  <a:pt x="195" y="762"/>
                  <a:pt x="175" y="762"/>
                </a:cubicBezTo>
                <a:close/>
                <a:moveTo>
                  <a:pt x="348" y="762"/>
                </a:moveTo>
                <a:lnTo>
                  <a:pt x="312" y="762"/>
                </a:lnTo>
                <a:cubicBezTo>
                  <a:pt x="292" y="762"/>
                  <a:pt x="275" y="778"/>
                  <a:pt x="275" y="798"/>
                </a:cubicBezTo>
                <a:cubicBezTo>
                  <a:pt x="275" y="819"/>
                  <a:pt x="292" y="835"/>
                  <a:pt x="312" y="835"/>
                </a:cubicBezTo>
                <a:lnTo>
                  <a:pt x="348" y="835"/>
                </a:lnTo>
                <a:cubicBezTo>
                  <a:pt x="368" y="835"/>
                  <a:pt x="385" y="819"/>
                  <a:pt x="385" y="798"/>
                </a:cubicBezTo>
                <a:cubicBezTo>
                  <a:pt x="385" y="778"/>
                  <a:pt x="368" y="762"/>
                  <a:pt x="348" y="762"/>
                </a:cubicBezTo>
                <a:close/>
                <a:moveTo>
                  <a:pt x="522" y="762"/>
                </a:moveTo>
                <a:lnTo>
                  <a:pt x="485" y="762"/>
                </a:lnTo>
                <a:cubicBezTo>
                  <a:pt x="465" y="762"/>
                  <a:pt x="449" y="778"/>
                  <a:pt x="449" y="798"/>
                </a:cubicBezTo>
                <a:cubicBezTo>
                  <a:pt x="449" y="819"/>
                  <a:pt x="465" y="835"/>
                  <a:pt x="485" y="835"/>
                </a:cubicBezTo>
                <a:lnTo>
                  <a:pt x="522" y="835"/>
                </a:lnTo>
                <a:cubicBezTo>
                  <a:pt x="542" y="835"/>
                  <a:pt x="558" y="819"/>
                  <a:pt x="558" y="798"/>
                </a:cubicBezTo>
                <a:cubicBezTo>
                  <a:pt x="558" y="778"/>
                  <a:pt x="542" y="762"/>
                  <a:pt x="522" y="762"/>
                </a:cubicBezTo>
                <a:close/>
                <a:moveTo>
                  <a:pt x="175" y="623"/>
                </a:moveTo>
                <a:lnTo>
                  <a:pt x="138" y="623"/>
                </a:lnTo>
                <a:cubicBezTo>
                  <a:pt x="118" y="623"/>
                  <a:pt x="102" y="639"/>
                  <a:pt x="102" y="659"/>
                </a:cubicBezTo>
                <a:cubicBezTo>
                  <a:pt x="102" y="680"/>
                  <a:pt x="118" y="696"/>
                  <a:pt x="138" y="696"/>
                </a:cubicBezTo>
                <a:lnTo>
                  <a:pt x="175" y="696"/>
                </a:lnTo>
                <a:cubicBezTo>
                  <a:pt x="195" y="696"/>
                  <a:pt x="211" y="680"/>
                  <a:pt x="211" y="659"/>
                </a:cubicBezTo>
                <a:cubicBezTo>
                  <a:pt x="211" y="639"/>
                  <a:pt x="195" y="623"/>
                  <a:pt x="175" y="623"/>
                </a:cubicBezTo>
                <a:close/>
                <a:moveTo>
                  <a:pt x="348" y="623"/>
                </a:moveTo>
                <a:lnTo>
                  <a:pt x="312" y="623"/>
                </a:lnTo>
                <a:cubicBezTo>
                  <a:pt x="292" y="623"/>
                  <a:pt x="275" y="639"/>
                  <a:pt x="275" y="659"/>
                </a:cubicBezTo>
                <a:cubicBezTo>
                  <a:pt x="275" y="680"/>
                  <a:pt x="292" y="696"/>
                  <a:pt x="312" y="696"/>
                </a:cubicBezTo>
                <a:lnTo>
                  <a:pt x="348" y="696"/>
                </a:lnTo>
                <a:cubicBezTo>
                  <a:pt x="368" y="696"/>
                  <a:pt x="385" y="680"/>
                  <a:pt x="385" y="659"/>
                </a:cubicBezTo>
                <a:cubicBezTo>
                  <a:pt x="385" y="639"/>
                  <a:pt x="368" y="623"/>
                  <a:pt x="348" y="623"/>
                </a:cubicBezTo>
                <a:close/>
                <a:moveTo>
                  <a:pt x="522" y="623"/>
                </a:moveTo>
                <a:lnTo>
                  <a:pt x="485" y="623"/>
                </a:lnTo>
                <a:cubicBezTo>
                  <a:pt x="465" y="623"/>
                  <a:pt x="449" y="639"/>
                  <a:pt x="449" y="659"/>
                </a:cubicBezTo>
                <a:cubicBezTo>
                  <a:pt x="449" y="680"/>
                  <a:pt x="465" y="696"/>
                  <a:pt x="485" y="696"/>
                </a:cubicBezTo>
                <a:lnTo>
                  <a:pt x="522" y="696"/>
                </a:lnTo>
                <a:cubicBezTo>
                  <a:pt x="542" y="696"/>
                  <a:pt x="558" y="680"/>
                  <a:pt x="558" y="659"/>
                </a:cubicBezTo>
                <a:cubicBezTo>
                  <a:pt x="558" y="639"/>
                  <a:pt x="542" y="623"/>
                  <a:pt x="522" y="623"/>
                </a:cubicBezTo>
                <a:close/>
                <a:moveTo>
                  <a:pt x="531" y="208"/>
                </a:moveTo>
                <a:lnTo>
                  <a:pt x="129" y="208"/>
                </a:lnTo>
                <a:cubicBezTo>
                  <a:pt x="109" y="208"/>
                  <a:pt x="104" y="213"/>
                  <a:pt x="104" y="232"/>
                </a:cubicBezTo>
                <a:lnTo>
                  <a:pt x="104" y="531"/>
                </a:lnTo>
                <a:cubicBezTo>
                  <a:pt x="104" y="550"/>
                  <a:pt x="109" y="555"/>
                  <a:pt x="129" y="555"/>
                </a:cubicBezTo>
                <a:lnTo>
                  <a:pt x="531" y="555"/>
                </a:lnTo>
                <a:cubicBezTo>
                  <a:pt x="551" y="555"/>
                  <a:pt x="556" y="550"/>
                  <a:pt x="556" y="531"/>
                </a:cubicBezTo>
                <a:lnTo>
                  <a:pt x="556" y="232"/>
                </a:lnTo>
                <a:cubicBezTo>
                  <a:pt x="556" y="213"/>
                  <a:pt x="551" y="208"/>
                  <a:pt x="531" y="208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13">
              <a:latin typeface="+mj-lt"/>
            </a:endParaRPr>
          </a:p>
        </p:txBody>
      </p:sp>
      <p:sp>
        <p:nvSpPr>
          <p:cNvPr id="15" name="Freeform 331">
            <a:extLst>
              <a:ext uri="{FF2B5EF4-FFF2-40B4-BE49-F238E27FC236}">
                <a16:creationId xmlns:a16="http://schemas.microsoft.com/office/drawing/2014/main" id="{DEBAA2B0-396E-AB88-D9A9-F8442208A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9287" y="1763594"/>
            <a:ext cx="208109" cy="204752"/>
          </a:xfrm>
          <a:custGeom>
            <a:avLst/>
            <a:gdLst>
              <a:gd name="T0" fmla="*/ 0 w 1099"/>
              <a:gd name="T1" fmla="*/ 901 h 1079"/>
              <a:gd name="T2" fmla="*/ 0 w 1099"/>
              <a:gd name="T3" fmla="*/ 893 h 1079"/>
              <a:gd name="T4" fmla="*/ 29 w 1099"/>
              <a:gd name="T5" fmla="*/ 675 h 1079"/>
              <a:gd name="T6" fmla="*/ 34 w 1099"/>
              <a:gd name="T7" fmla="*/ 657 h 1079"/>
              <a:gd name="T8" fmla="*/ 32 w 1099"/>
              <a:gd name="T9" fmla="*/ 634 h 1079"/>
              <a:gd name="T10" fmla="*/ 268 w 1099"/>
              <a:gd name="T11" fmla="*/ 189 h 1079"/>
              <a:gd name="T12" fmla="*/ 733 w 1099"/>
              <a:gd name="T13" fmla="*/ 0 h 1079"/>
              <a:gd name="T14" fmla="*/ 733 w 1099"/>
              <a:gd name="T15" fmla="*/ 0 h 1079"/>
              <a:gd name="T16" fmla="*/ 733 w 1099"/>
              <a:gd name="T17" fmla="*/ 0 h 1079"/>
              <a:gd name="T18" fmla="*/ 774 w 1099"/>
              <a:gd name="T19" fmla="*/ 18 h 1079"/>
              <a:gd name="T20" fmla="*/ 785 w 1099"/>
              <a:gd name="T21" fmla="*/ 103 h 1079"/>
              <a:gd name="T22" fmla="*/ 760 w 1099"/>
              <a:gd name="T23" fmla="*/ 182 h 1079"/>
              <a:gd name="T24" fmla="*/ 757 w 1099"/>
              <a:gd name="T25" fmla="*/ 185 h 1079"/>
              <a:gd name="T26" fmla="*/ 767 w 1099"/>
              <a:gd name="T27" fmla="*/ 269 h 1079"/>
              <a:gd name="T28" fmla="*/ 743 w 1099"/>
              <a:gd name="T29" fmla="*/ 348 h 1079"/>
              <a:gd name="T30" fmla="*/ 739 w 1099"/>
              <a:gd name="T31" fmla="*/ 351 h 1079"/>
              <a:gd name="T32" fmla="*/ 739 w 1099"/>
              <a:gd name="T33" fmla="*/ 351 h 1079"/>
              <a:gd name="T34" fmla="*/ 750 w 1099"/>
              <a:gd name="T35" fmla="*/ 436 h 1079"/>
              <a:gd name="T36" fmla="*/ 725 w 1099"/>
              <a:gd name="T37" fmla="*/ 515 h 1079"/>
              <a:gd name="T38" fmla="*/ 693 w 1099"/>
              <a:gd name="T39" fmla="*/ 528 h 1079"/>
              <a:gd name="T40" fmla="*/ 691 w 1099"/>
              <a:gd name="T41" fmla="*/ 528 h 1079"/>
              <a:gd name="T42" fmla="*/ 716 w 1099"/>
              <a:gd name="T43" fmla="*/ 556 h 1079"/>
              <a:gd name="T44" fmla="*/ 778 w 1099"/>
              <a:gd name="T45" fmla="*/ 501 h 1079"/>
              <a:gd name="T46" fmla="*/ 813 w 1099"/>
              <a:gd name="T47" fmla="*/ 515 h 1079"/>
              <a:gd name="T48" fmla="*/ 1076 w 1099"/>
              <a:gd name="T49" fmla="*/ 738 h 1079"/>
              <a:gd name="T50" fmla="*/ 1097 w 1099"/>
              <a:gd name="T51" fmla="*/ 789 h 1079"/>
              <a:gd name="T52" fmla="*/ 1067 w 1099"/>
              <a:gd name="T53" fmla="*/ 844 h 1079"/>
              <a:gd name="T54" fmla="*/ 745 w 1099"/>
              <a:gd name="T55" fmla="*/ 1067 h 1079"/>
              <a:gd name="T56" fmla="*/ 712 w 1099"/>
              <a:gd name="T57" fmla="*/ 1078 h 1079"/>
              <a:gd name="T58" fmla="*/ 670 w 1099"/>
              <a:gd name="T59" fmla="*/ 1059 h 1079"/>
              <a:gd name="T60" fmla="*/ 656 w 1099"/>
              <a:gd name="T61" fmla="*/ 1007 h 1079"/>
              <a:gd name="T62" fmla="*/ 661 w 1099"/>
              <a:gd name="T63" fmla="*/ 964 h 1079"/>
              <a:gd name="T64" fmla="*/ 57 w 1099"/>
              <a:gd name="T65" fmla="*/ 964 h 1079"/>
              <a:gd name="T66" fmla="*/ 15 w 1099"/>
              <a:gd name="T67" fmla="*/ 945 h 1079"/>
              <a:gd name="T68" fmla="*/ 0 w 1099"/>
              <a:gd name="T69" fmla="*/ 904 h 1079"/>
              <a:gd name="T70" fmla="*/ 0 w 1099"/>
              <a:gd name="T71" fmla="*/ 901 h 1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99" h="1079">
                <a:moveTo>
                  <a:pt x="0" y="901"/>
                </a:moveTo>
                <a:cubicBezTo>
                  <a:pt x="0" y="898"/>
                  <a:pt x="0" y="896"/>
                  <a:pt x="0" y="893"/>
                </a:cubicBezTo>
                <a:lnTo>
                  <a:pt x="29" y="675"/>
                </a:lnTo>
                <a:cubicBezTo>
                  <a:pt x="30" y="668"/>
                  <a:pt x="32" y="662"/>
                  <a:pt x="34" y="657"/>
                </a:cubicBezTo>
                <a:cubicBezTo>
                  <a:pt x="32" y="649"/>
                  <a:pt x="31" y="642"/>
                  <a:pt x="32" y="634"/>
                </a:cubicBezTo>
                <a:cubicBezTo>
                  <a:pt x="50" y="473"/>
                  <a:pt x="138" y="307"/>
                  <a:pt x="268" y="189"/>
                </a:cubicBezTo>
                <a:cubicBezTo>
                  <a:pt x="398" y="71"/>
                  <a:pt x="572" y="1"/>
                  <a:pt x="733" y="0"/>
                </a:cubicBezTo>
                <a:lnTo>
                  <a:pt x="733" y="0"/>
                </a:lnTo>
                <a:lnTo>
                  <a:pt x="733" y="0"/>
                </a:lnTo>
                <a:cubicBezTo>
                  <a:pt x="749" y="0"/>
                  <a:pt x="764" y="7"/>
                  <a:pt x="774" y="18"/>
                </a:cubicBezTo>
                <a:cubicBezTo>
                  <a:pt x="786" y="31"/>
                  <a:pt x="791" y="48"/>
                  <a:pt x="785" y="103"/>
                </a:cubicBezTo>
                <a:cubicBezTo>
                  <a:pt x="779" y="161"/>
                  <a:pt x="770" y="173"/>
                  <a:pt x="760" y="182"/>
                </a:cubicBezTo>
                <a:cubicBezTo>
                  <a:pt x="759" y="183"/>
                  <a:pt x="758" y="184"/>
                  <a:pt x="757" y="185"/>
                </a:cubicBezTo>
                <a:cubicBezTo>
                  <a:pt x="768" y="198"/>
                  <a:pt x="773" y="214"/>
                  <a:pt x="767" y="269"/>
                </a:cubicBezTo>
                <a:cubicBezTo>
                  <a:pt x="762" y="327"/>
                  <a:pt x="753" y="339"/>
                  <a:pt x="743" y="348"/>
                </a:cubicBezTo>
                <a:cubicBezTo>
                  <a:pt x="742" y="349"/>
                  <a:pt x="740" y="350"/>
                  <a:pt x="739" y="351"/>
                </a:cubicBezTo>
                <a:cubicBezTo>
                  <a:pt x="739" y="351"/>
                  <a:pt x="739" y="351"/>
                  <a:pt x="739" y="351"/>
                </a:cubicBezTo>
                <a:cubicBezTo>
                  <a:pt x="751" y="364"/>
                  <a:pt x="756" y="381"/>
                  <a:pt x="750" y="436"/>
                </a:cubicBezTo>
                <a:cubicBezTo>
                  <a:pt x="744" y="493"/>
                  <a:pt x="735" y="506"/>
                  <a:pt x="725" y="515"/>
                </a:cubicBezTo>
                <a:cubicBezTo>
                  <a:pt x="715" y="523"/>
                  <a:pt x="705" y="526"/>
                  <a:pt x="693" y="528"/>
                </a:cubicBezTo>
                <a:cubicBezTo>
                  <a:pt x="692" y="528"/>
                  <a:pt x="692" y="528"/>
                  <a:pt x="691" y="528"/>
                </a:cubicBezTo>
                <a:cubicBezTo>
                  <a:pt x="701" y="536"/>
                  <a:pt x="710" y="545"/>
                  <a:pt x="716" y="556"/>
                </a:cubicBezTo>
                <a:cubicBezTo>
                  <a:pt x="722" y="525"/>
                  <a:pt x="748" y="501"/>
                  <a:pt x="778" y="501"/>
                </a:cubicBezTo>
                <a:cubicBezTo>
                  <a:pt x="791" y="501"/>
                  <a:pt x="803" y="506"/>
                  <a:pt x="813" y="515"/>
                </a:cubicBezTo>
                <a:lnTo>
                  <a:pt x="1076" y="738"/>
                </a:lnTo>
                <a:cubicBezTo>
                  <a:pt x="1090" y="750"/>
                  <a:pt x="1098" y="769"/>
                  <a:pt x="1097" y="789"/>
                </a:cubicBezTo>
                <a:cubicBezTo>
                  <a:pt x="1096" y="812"/>
                  <a:pt x="1085" y="832"/>
                  <a:pt x="1067" y="844"/>
                </a:cubicBezTo>
                <a:lnTo>
                  <a:pt x="745" y="1067"/>
                </a:lnTo>
                <a:cubicBezTo>
                  <a:pt x="735" y="1074"/>
                  <a:pt x="724" y="1078"/>
                  <a:pt x="712" y="1078"/>
                </a:cubicBezTo>
                <a:cubicBezTo>
                  <a:pt x="696" y="1078"/>
                  <a:pt x="681" y="1071"/>
                  <a:pt x="670" y="1059"/>
                </a:cubicBezTo>
                <a:cubicBezTo>
                  <a:pt x="658" y="1045"/>
                  <a:pt x="653" y="1026"/>
                  <a:pt x="656" y="1007"/>
                </a:cubicBezTo>
                <a:lnTo>
                  <a:pt x="661" y="964"/>
                </a:lnTo>
                <a:lnTo>
                  <a:pt x="57" y="964"/>
                </a:lnTo>
                <a:cubicBezTo>
                  <a:pt x="41" y="964"/>
                  <a:pt x="25" y="957"/>
                  <a:pt x="15" y="945"/>
                </a:cubicBezTo>
                <a:cubicBezTo>
                  <a:pt x="5" y="934"/>
                  <a:pt x="0" y="919"/>
                  <a:pt x="0" y="904"/>
                </a:cubicBezTo>
                <a:lnTo>
                  <a:pt x="0" y="901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13">
              <a:latin typeface="+mj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158D641-7902-14CE-5D56-46E0AD336F8C}"/>
              </a:ext>
            </a:extLst>
          </p:cNvPr>
          <p:cNvSpPr/>
          <p:nvPr/>
        </p:nvSpPr>
        <p:spPr>
          <a:xfrm>
            <a:off x="603301" y="3423999"/>
            <a:ext cx="736931" cy="18466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57168">
              <a:spcBef>
                <a:spcPct val="0"/>
              </a:spcBef>
              <a:buClr>
                <a:srgbClr val="FF0000"/>
              </a:buClr>
            </a:pPr>
            <a:r>
              <a:rPr lang="en-US" sz="6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cs typeface="Calibri" panose="020F0502020204030204" pitchFamily="34" charset="0"/>
              </a:rPr>
              <a:t>Smartphones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107916-7E56-6351-AF03-EDE07AC8E030}"/>
              </a:ext>
            </a:extLst>
          </p:cNvPr>
          <p:cNvSpPr/>
          <p:nvPr/>
        </p:nvSpPr>
        <p:spPr>
          <a:xfrm>
            <a:off x="1077142" y="3789264"/>
            <a:ext cx="591557" cy="18466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57168">
              <a:spcBef>
                <a:spcPct val="0"/>
              </a:spcBef>
              <a:buClr>
                <a:srgbClr val="FF0000"/>
              </a:buClr>
            </a:pPr>
            <a:r>
              <a:rPr lang="en-US" sz="6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cs typeface="Calibri" panose="020F0502020204030204" pitchFamily="34" charset="0"/>
              </a:rPr>
              <a:t> Wi-Fi APs</a:t>
            </a:r>
          </a:p>
        </p:txBody>
      </p:sp>
      <p:sp>
        <p:nvSpPr>
          <p:cNvPr id="18" name="Freeform 332">
            <a:extLst>
              <a:ext uri="{FF2B5EF4-FFF2-40B4-BE49-F238E27FC236}">
                <a16:creationId xmlns:a16="http://schemas.microsoft.com/office/drawing/2014/main" id="{7C3A3ABE-9400-C231-B8E2-7048D4905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5084" y="3620012"/>
            <a:ext cx="193004" cy="187970"/>
          </a:xfrm>
          <a:custGeom>
            <a:avLst/>
            <a:gdLst>
              <a:gd name="T0" fmla="*/ 737 w 1018"/>
              <a:gd name="T1" fmla="*/ 501 h 993"/>
              <a:gd name="T2" fmla="*/ 745 w 1018"/>
              <a:gd name="T3" fmla="*/ 504 h 993"/>
              <a:gd name="T4" fmla="*/ 1007 w 1018"/>
              <a:gd name="T5" fmla="*/ 727 h 993"/>
              <a:gd name="T6" fmla="*/ 1002 w 1018"/>
              <a:gd name="T7" fmla="*/ 766 h 993"/>
              <a:gd name="T8" fmla="*/ 680 w 1018"/>
              <a:gd name="T9" fmla="*/ 989 h 993"/>
              <a:gd name="T10" fmla="*/ 671 w 1018"/>
              <a:gd name="T11" fmla="*/ 992 h 993"/>
              <a:gd name="T12" fmla="*/ 657 w 1018"/>
              <a:gd name="T13" fmla="*/ 970 h 993"/>
              <a:gd name="T14" fmla="*/ 666 w 1018"/>
              <a:gd name="T15" fmla="*/ 900 h 993"/>
              <a:gd name="T16" fmla="*/ 652 w 1018"/>
              <a:gd name="T17" fmla="*/ 878 h 993"/>
              <a:gd name="T18" fmla="*/ 16 w 1018"/>
              <a:gd name="T19" fmla="*/ 878 h 993"/>
              <a:gd name="T20" fmla="*/ 2 w 1018"/>
              <a:gd name="T21" fmla="*/ 856 h 993"/>
              <a:gd name="T22" fmla="*/ 31 w 1018"/>
              <a:gd name="T23" fmla="*/ 638 h 993"/>
              <a:gd name="T24" fmla="*/ 51 w 1018"/>
              <a:gd name="T25" fmla="*/ 615 h 993"/>
              <a:gd name="T26" fmla="*/ 687 w 1018"/>
              <a:gd name="T27" fmla="*/ 615 h 993"/>
              <a:gd name="T28" fmla="*/ 707 w 1018"/>
              <a:gd name="T29" fmla="*/ 593 h 993"/>
              <a:gd name="T30" fmla="*/ 717 w 1018"/>
              <a:gd name="T31" fmla="*/ 524 h 993"/>
              <a:gd name="T32" fmla="*/ 737 w 1018"/>
              <a:gd name="T33" fmla="*/ 501 h 993"/>
              <a:gd name="T34" fmla="*/ 34 w 1018"/>
              <a:gd name="T35" fmla="*/ 593 h 993"/>
              <a:gd name="T36" fmla="*/ 256 w 1018"/>
              <a:gd name="T37" fmla="*/ 178 h 993"/>
              <a:gd name="T38" fmla="*/ 692 w 1018"/>
              <a:gd name="T39" fmla="*/ 0 h 993"/>
              <a:gd name="T40" fmla="*/ 701 w 1018"/>
              <a:gd name="T41" fmla="*/ 4 h 993"/>
              <a:gd name="T42" fmla="*/ 691 w 1018"/>
              <a:gd name="T43" fmla="*/ 107 h 993"/>
              <a:gd name="T44" fmla="*/ 681 w 1018"/>
              <a:gd name="T45" fmla="*/ 111 h 993"/>
              <a:gd name="T46" fmla="*/ 326 w 1018"/>
              <a:gd name="T47" fmla="*/ 257 h 993"/>
              <a:gd name="T48" fmla="*/ 146 w 1018"/>
              <a:gd name="T49" fmla="*/ 590 h 993"/>
              <a:gd name="T50" fmla="*/ 51 w 1018"/>
              <a:gd name="T51" fmla="*/ 590 h 993"/>
              <a:gd name="T52" fmla="*/ 34 w 1018"/>
              <a:gd name="T53" fmla="*/ 593 h 993"/>
              <a:gd name="T54" fmla="*/ 201 w 1018"/>
              <a:gd name="T55" fmla="*/ 590 h 993"/>
              <a:gd name="T56" fmla="*/ 361 w 1018"/>
              <a:gd name="T57" fmla="*/ 296 h 993"/>
              <a:gd name="T58" fmla="*/ 674 w 1018"/>
              <a:gd name="T59" fmla="*/ 166 h 993"/>
              <a:gd name="T60" fmla="*/ 684 w 1018"/>
              <a:gd name="T61" fmla="*/ 170 h 993"/>
              <a:gd name="T62" fmla="*/ 673 w 1018"/>
              <a:gd name="T63" fmla="*/ 273 h 993"/>
              <a:gd name="T64" fmla="*/ 663 w 1018"/>
              <a:gd name="T65" fmla="*/ 277 h 993"/>
              <a:gd name="T66" fmla="*/ 431 w 1018"/>
              <a:gd name="T67" fmla="*/ 374 h 993"/>
              <a:gd name="T68" fmla="*/ 310 w 1018"/>
              <a:gd name="T69" fmla="*/ 590 h 993"/>
              <a:gd name="T70" fmla="*/ 201 w 1018"/>
              <a:gd name="T71" fmla="*/ 590 h 993"/>
              <a:gd name="T72" fmla="*/ 367 w 1018"/>
              <a:gd name="T73" fmla="*/ 590 h 993"/>
              <a:gd name="T74" fmla="*/ 466 w 1018"/>
              <a:gd name="T75" fmla="*/ 413 h 993"/>
              <a:gd name="T76" fmla="*/ 657 w 1018"/>
              <a:gd name="T77" fmla="*/ 333 h 993"/>
              <a:gd name="T78" fmla="*/ 667 w 1018"/>
              <a:gd name="T79" fmla="*/ 337 h 993"/>
              <a:gd name="T80" fmla="*/ 655 w 1018"/>
              <a:gd name="T81" fmla="*/ 440 h 993"/>
              <a:gd name="T82" fmla="*/ 537 w 1018"/>
              <a:gd name="T83" fmla="*/ 492 h 993"/>
              <a:gd name="T84" fmla="*/ 478 w 1018"/>
              <a:gd name="T85" fmla="*/ 590 h 993"/>
              <a:gd name="T86" fmla="*/ 367 w 1018"/>
              <a:gd name="T87" fmla="*/ 590 h 993"/>
              <a:gd name="T88" fmla="*/ 570 w 1018"/>
              <a:gd name="T89" fmla="*/ 590 h 993"/>
              <a:gd name="T90" fmla="*/ 555 w 1018"/>
              <a:gd name="T91" fmla="*/ 556 h 993"/>
              <a:gd name="T92" fmla="*/ 599 w 1018"/>
              <a:gd name="T93" fmla="*/ 512 h 993"/>
              <a:gd name="T94" fmla="*/ 643 w 1018"/>
              <a:gd name="T95" fmla="*/ 556 h 993"/>
              <a:gd name="T96" fmla="*/ 628 w 1018"/>
              <a:gd name="T97" fmla="*/ 590 h 993"/>
              <a:gd name="T98" fmla="*/ 570 w 1018"/>
              <a:gd name="T99" fmla="*/ 590 h 9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018" h="993">
                <a:moveTo>
                  <a:pt x="737" y="501"/>
                </a:moveTo>
                <a:cubicBezTo>
                  <a:pt x="739" y="501"/>
                  <a:pt x="742" y="502"/>
                  <a:pt x="745" y="504"/>
                </a:cubicBezTo>
                <a:lnTo>
                  <a:pt x="1007" y="727"/>
                </a:lnTo>
                <a:cubicBezTo>
                  <a:pt x="1017" y="736"/>
                  <a:pt x="1014" y="757"/>
                  <a:pt x="1002" y="766"/>
                </a:cubicBezTo>
                <a:lnTo>
                  <a:pt x="680" y="989"/>
                </a:lnTo>
                <a:cubicBezTo>
                  <a:pt x="677" y="991"/>
                  <a:pt x="674" y="992"/>
                  <a:pt x="671" y="992"/>
                </a:cubicBezTo>
                <a:cubicBezTo>
                  <a:pt x="662" y="992"/>
                  <a:pt x="655" y="983"/>
                  <a:pt x="657" y="970"/>
                </a:cubicBezTo>
                <a:lnTo>
                  <a:pt x="666" y="900"/>
                </a:lnTo>
                <a:cubicBezTo>
                  <a:pt x="668" y="888"/>
                  <a:pt x="662" y="878"/>
                  <a:pt x="652" y="878"/>
                </a:cubicBezTo>
                <a:lnTo>
                  <a:pt x="16" y="878"/>
                </a:lnTo>
                <a:cubicBezTo>
                  <a:pt x="6" y="878"/>
                  <a:pt x="0" y="868"/>
                  <a:pt x="2" y="856"/>
                </a:cubicBezTo>
                <a:lnTo>
                  <a:pt x="31" y="638"/>
                </a:lnTo>
                <a:cubicBezTo>
                  <a:pt x="32" y="625"/>
                  <a:pt x="41" y="615"/>
                  <a:pt x="51" y="615"/>
                </a:cubicBezTo>
                <a:lnTo>
                  <a:pt x="687" y="615"/>
                </a:lnTo>
                <a:cubicBezTo>
                  <a:pt x="697" y="615"/>
                  <a:pt x="706" y="605"/>
                  <a:pt x="707" y="593"/>
                </a:cubicBezTo>
                <a:lnTo>
                  <a:pt x="717" y="524"/>
                </a:lnTo>
                <a:cubicBezTo>
                  <a:pt x="718" y="510"/>
                  <a:pt x="728" y="501"/>
                  <a:pt x="737" y="501"/>
                </a:cubicBezTo>
                <a:close/>
                <a:moveTo>
                  <a:pt x="34" y="593"/>
                </a:moveTo>
                <a:cubicBezTo>
                  <a:pt x="51" y="440"/>
                  <a:pt x="137" y="286"/>
                  <a:pt x="256" y="178"/>
                </a:cubicBezTo>
                <a:cubicBezTo>
                  <a:pt x="376" y="70"/>
                  <a:pt x="537" y="0"/>
                  <a:pt x="692" y="0"/>
                </a:cubicBezTo>
                <a:cubicBezTo>
                  <a:pt x="695" y="0"/>
                  <a:pt x="699" y="1"/>
                  <a:pt x="701" y="4"/>
                </a:cubicBezTo>
                <a:cubicBezTo>
                  <a:pt x="708" y="11"/>
                  <a:pt x="698" y="100"/>
                  <a:pt x="691" y="107"/>
                </a:cubicBezTo>
                <a:cubicBezTo>
                  <a:pt x="688" y="109"/>
                  <a:pt x="684" y="110"/>
                  <a:pt x="681" y="111"/>
                </a:cubicBezTo>
                <a:cubicBezTo>
                  <a:pt x="547" y="119"/>
                  <a:pt x="432" y="161"/>
                  <a:pt x="326" y="257"/>
                </a:cubicBezTo>
                <a:cubicBezTo>
                  <a:pt x="222" y="351"/>
                  <a:pt x="169" y="459"/>
                  <a:pt x="146" y="590"/>
                </a:cubicBezTo>
                <a:lnTo>
                  <a:pt x="51" y="590"/>
                </a:lnTo>
                <a:cubicBezTo>
                  <a:pt x="45" y="590"/>
                  <a:pt x="39" y="591"/>
                  <a:pt x="34" y="593"/>
                </a:cubicBezTo>
                <a:close/>
                <a:moveTo>
                  <a:pt x="201" y="590"/>
                </a:moveTo>
                <a:cubicBezTo>
                  <a:pt x="214" y="482"/>
                  <a:pt x="278" y="371"/>
                  <a:pt x="361" y="296"/>
                </a:cubicBezTo>
                <a:cubicBezTo>
                  <a:pt x="446" y="219"/>
                  <a:pt x="565" y="166"/>
                  <a:pt x="674" y="166"/>
                </a:cubicBezTo>
                <a:cubicBezTo>
                  <a:pt x="678" y="166"/>
                  <a:pt x="682" y="168"/>
                  <a:pt x="684" y="170"/>
                </a:cubicBezTo>
                <a:cubicBezTo>
                  <a:pt x="690" y="177"/>
                  <a:pt x="681" y="266"/>
                  <a:pt x="673" y="273"/>
                </a:cubicBezTo>
                <a:cubicBezTo>
                  <a:pt x="671" y="275"/>
                  <a:pt x="666" y="277"/>
                  <a:pt x="663" y="277"/>
                </a:cubicBezTo>
                <a:cubicBezTo>
                  <a:pt x="572" y="289"/>
                  <a:pt x="504" y="308"/>
                  <a:pt x="431" y="374"/>
                </a:cubicBezTo>
                <a:cubicBezTo>
                  <a:pt x="349" y="449"/>
                  <a:pt x="320" y="551"/>
                  <a:pt x="310" y="590"/>
                </a:cubicBezTo>
                <a:lnTo>
                  <a:pt x="201" y="590"/>
                </a:lnTo>
                <a:close/>
                <a:moveTo>
                  <a:pt x="367" y="590"/>
                </a:moveTo>
                <a:cubicBezTo>
                  <a:pt x="376" y="526"/>
                  <a:pt x="418" y="457"/>
                  <a:pt x="466" y="413"/>
                </a:cubicBezTo>
                <a:cubicBezTo>
                  <a:pt x="516" y="368"/>
                  <a:pt x="592" y="333"/>
                  <a:pt x="657" y="333"/>
                </a:cubicBezTo>
                <a:cubicBezTo>
                  <a:pt x="661" y="333"/>
                  <a:pt x="664" y="334"/>
                  <a:pt x="667" y="337"/>
                </a:cubicBezTo>
                <a:cubicBezTo>
                  <a:pt x="673" y="344"/>
                  <a:pt x="663" y="432"/>
                  <a:pt x="655" y="440"/>
                </a:cubicBezTo>
                <a:cubicBezTo>
                  <a:pt x="651" y="444"/>
                  <a:pt x="586" y="447"/>
                  <a:pt x="537" y="492"/>
                </a:cubicBezTo>
                <a:cubicBezTo>
                  <a:pt x="500" y="525"/>
                  <a:pt x="486" y="567"/>
                  <a:pt x="478" y="590"/>
                </a:cubicBezTo>
                <a:lnTo>
                  <a:pt x="367" y="590"/>
                </a:lnTo>
                <a:close/>
                <a:moveTo>
                  <a:pt x="570" y="590"/>
                </a:moveTo>
                <a:cubicBezTo>
                  <a:pt x="561" y="581"/>
                  <a:pt x="555" y="570"/>
                  <a:pt x="555" y="556"/>
                </a:cubicBezTo>
                <a:cubicBezTo>
                  <a:pt x="555" y="532"/>
                  <a:pt x="575" y="512"/>
                  <a:pt x="599" y="512"/>
                </a:cubicBezTo>
                <a:cubicBezTo>
                  <a:pt x="624" y="512"/>
                  <a:pt x="643" y="532"/>
                  <a:pt x="643" y="556"/>
                </a:cubicBezTo>
                <a:cubicBezTo>
                  <a:pt x="643" y="570"/>
                  <a:pt x="638" y="581"/>
                  <a:pt x="628" y="590"/>
                </a:cubicBezTo>
                <a:lnTo>
                  <a:pt x="570" y="590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13">
              <a:latin typeface="+mj-lt"/>
            </a:endParaRPr>
          </a:p>
        </p:txBody>
      </p:sp>
      <p:pic>
        <p:nvPicPr>
          <p:cNvPr id="19" name="Picture 1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7A931C5-6821-1126-4431-048E574CD0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881" y="1559529"/>
            <a:ext cx="806013" cy="15677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BD7D330-F382-A49D-3B05-FD6FE0B6C8D0}"/>
              </a:ext>
            </a:extLst>
          </p:cNvPr>
          <p:cNvSpPr/>
          <p:nvPr/>
        </p:nvSpPr>
        <p:spPr>
          <a:xfrm>
            <a:off x="1231545" y="3429892"/>
            <a:ext cx="414281" cy="18466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57168">
              <a:spcBef>
                <a:spcPct val="0"/>
              </a:spcBef>
              <a:buClr>
                <a:srgbClr val="FF0000"/>
              </a:buClr>
            </a:pPr>
            <a:r>
              <a:rPr lang="en-US" sz="6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cs typeface="Calibri" panose="020F0502020204030204" pitchFamily="34" charset="0"/>
              </a:rPr>
              <a:t>Fax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60DEF21-43FE-5BC3-80F4-312F614A09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7239" y="3181638"/>
            <a:ext cx="348708" cy="284495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6F6DBFA-8ECE-009C-B11C-8AAAEA3A8ED9}"/>
              </a:ext>
            </a:extLst>
          </p:cNvPr>
          <p:cNvSpPr/>
          <p:nvPr/>
        </p:nvSpPr>
        <p:spPr>
          <a:xfrm>
            <a:off x="1020700" y="3007914"/>
            <a:ext cx="833782" cy="18466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57168">
              <a:spcBef>
                <a:spcPct val="0"/>
              </a:spcBef>
              <a:buClr>
                <a:srgbClr val="FF0000"/>
              </a:buClr>
            </a:pPr>
            <a:r>
              <a:rPr lang="en-US" sz="6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cs typeface="Calibri" panose="020F0502020204030204" pitchFamily="34" charset="0"/>
              </a:rPr>
              <a:t>Analog  Phones</a:t>
            </a:r>
          </a:p>
        </p:txBody>
      </p:sp>
      <p:sp>
        <p:nvSpPr>
          <p:cNvPr id="23" name="Freeform 234">
            <a:extLst>
              <a:ext uri="{FF2B5EF4-FFF2-40B4-BE49-F238E27FC236}">
                <a16:creationId xmlns:a16="http://schemas.microsoft.com/office/drawing/2014/main" id="{4645AA9A-9F2F-04BD-04C5-AE41491B5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0232" y="2844514"/>
            <a:ext cx="238377" cy="189013"/>
          </a:xfrm>
          <a:custGeom>
            <a:avLst/>
            <a:gdLst>
              <a:gd name="T0" fmla="*/ 138 w 1622"/>
              <a:gd name="T1" fmla="*/ 1286 h 1287"/>
              <a:gd name="T2" fmla="*/ 0 w 1622"/>
              <a:gd name="T3" fmla="*/ 138 h 1287"/>
              <a:gd name="T4" fmla="*/ 366 w 1622"/>
              <a:gd name="T5" fmla="*/ 0 h 1287"/>
              <a:gd name="T6" fmla="*/ 505 w 1622"/>
              <a:gd name="T7" fmla="*/ 1148 h 1287"/>
              <a:gd name="T8" fmla="*/ 1489 w 1622"/>
              <a:gd name="T9" fmla="*/ 1286 h 1287"/>
              <a:gd name="T10" fmla="*/ 576 w 1622"/>
              <a:gd name="T11" fmla="*/ 1155 h 1287"/>
              <a:gd name="T12" fmla="*/ 708 w 1622"/>
              <a:gd name="T13" fmla="*/ 0 h 1287"/>
              <a:gd name="T14" fmla="*/ 1621 w 1622"/>
              <a:gd name="T15" fmla="*/ 131 h 1287"/>
              <a:gd name="T16" fmla="*/ 1489 w 1622"/>
              <a:gd name="T17" fmla="*/ 1286 h 1287"/>
              <a:gd name="T18" fmla="*/ 849 w 1622"/>
              <a:gd name="T19" fmla="*/ 1172 h 1287"/>
              <a:gd name="T20" fmla="*/ 849 w 1622"/>
              <a:gd name="T21" fmla="*/ 1009 h 1287"/>
              <a:gd name="T22" fmla="*/ 1034 w 1622"/>
              <a:gd name="T23" fmla="*/ 1090 h 1287"/>
              <a:gd name="T24" fmla="*/ 1197 w 1622"/>
              <a:gd name="T25" fmla="*/ 1090 h 1287"/>
              <a:gd name="T26" fmla="*/ 1034 w 1622"/>
              <a:gd name="T27" fmla="*/ 1090 h 1287"/>
              <a:gd name="T28" fmla="*/ 1382 w 1622"/>
              <a:gd name="T29" fmla="*/ 1172 h 1287"/>
              <a:gd name="T30" fmla="*/ 1382 w 1622"/>
              <a:gd name="T31" fmla="*/ 1009 h 1287"/>
              <a:gd name="T32" fmla="*/ 768 w 1622"/>
              <a:gd name="T33" fmla="*/ 877 h 1287"/>
              <a:gd name="T34" fmla="*/ 931 w 1622"/>
              <a:gd name="T35" fmla="*/ 877 h 1287"/>
              <a:gd name="T36" fmla="*/ 768 w 1622"/>
              <a:gd name="T37" fmla="*/ 877 h 1287"/>
              <a:gd name="T38" fmla="*/ 1116 w 1622"/>
              <a:gd name="T39" fmla="*/ 959 h 1287"/>
              <a:gd name="T40" fmla="*/ 1116 w 1622"/>
              <a:gd name="T41" fmla="*/ 795 h 1287"/>
              <a:gd name="T42" fmla="*/ 1301 w 1622"/>
              <a:gd name="T43" fmla="*/ 877 h 1287"/>
              <a:gd name="T44" fmla="*/ 1464 w 1622"/>
              <a:gd name="T45" fmla="*/ 877 h 1287"/>
              <a:gd name="T46" fmla="*/ 1301 w 1622"/>
              <a:gd name="T47" fmla="*/ 877 h 1287"/>
              <a:gd name="T48" fmla="*/ 849 w 1622"/>
              <a:gd name="T49" fmla="*/ 745 h 1287"/>
              <a:gd name="T50" fmla="*/ 849 w 1622"/>
              <a:gd name="T51" fmla="*/ 583 h 1287"/>
              <a:gd name="T52" fmla="*/ 1034 w 1622"/>
              <a:gd name="T53" fmla="*/ 664 h 1287"/>
              <a:gd name="T54" fmla="*/ 1197 w 1622"/>
              <a:gd name="T55" fmla="*/ 664 h 1287"/>
              <a:gd name="T56" fmla="*/ 1034 w 1622"/>
              <a:gd name="T57" fmla="*/ 664 h 1287"/>
              <a:gd name="T58" fmla="*/ 1382 w 1622"/>
              <a:gd name="T59" fmla="*/ 745 h 1287"/>
              <a:gd name="T60" fmla="*/ 1382 w 1622"/>
              <a:gd name="T61" fmla="*/ 583 h 1287"/>
              <a:gd name="T62" fmla="*/ 1345 w 1622"/>
              <a:gd name="T63" fmla="*/ 149 h 1287"/>
              <a:gd name="T64" fmla="*/ 761 w 1622"/>
              <a:gd name="T65" fmla="*/ 239 h 1287"/>
              <a:gd name="T66" fmla="*/ 850 w 1622"/>
              <a:gd name="T67" fmla="*/ 457 h 1287"/>
              <a:gd name="T68" fmla="*/ 1435 w 1622"/>
              <a:gd name="T69" fmla="*/ 367 h 1287"/>
              <a:gd name="T70" fmla="*/ 1345 w 1622"/>
              <a:gd name="T71" fmla="*/ 149 h 1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622" h="1287">
                <a:moveTo>
                  <a:pt x="366" y="1286"/>
                </a:moveTo>
                <a:lnTo>
                  <a:pt x="138" y="1286"/>
                </a:lnTo>
                <a:cubicBezTo>
                  <a:pt x="62" y="1286"/>
                  <a:pt x="0" y="1224"/>
                  <a:pt x="0" y="1148"/>
                </a:cubicBezTo>
                <a:lnTo>
                  <a:pt x="0" y="138"/>
                </a:lnTo>
                <a:cubicBezTo>
                  <a:pt x="0" y="62"/>
                  <a:pt x="62" y="0"/>
                  <a:pt x="138" y="0"/>
                </a:cubicBezTo>
                <a:lnTo>
                  <a:pt x="366" y="0"/>
                </a:lnTo>
                <a:cubicBezTo>
                  <a:pt x="443" y="0"/>
                  <a:pt x="505" y="62"/>
                  <a:pt x="505" y="138"/>
                </a:cubicBezTo>
                <a:lnTo>
                  <a:pt x="505" y="1148"/>
                </a:lnTo>
                <a:cubicBezTo>
                  <a:pt x="505" y="1224"/>
                  <a:pt x="443" y="1286"/>
                  <a:pt x="366" y="1286"/>
                </a:cubicBezTo>
                <a:close/>
                <a:moveTo>
                  <a:pt x="1489" y="1286"/>
                </a:moveTo>
                <a:lnTo>
                  <a:pt x="708" y="1286"/>
                </a:lnTo>
                <a:cubicBezTo>
                  <a:pt x="635" y="1286"/>
                  <a:pt x="576" y="1227"/>
                  <a:pt x="576" y="1155"/>
                </a:cubicBezTo>
                <a:lnTo>
                  <a:pt x="576" y="131"/>
                </a:lnTo>
                <a:cubicBezTo>
                  <a:pt x="576" y="59"/>
                  <a:pt x="635" y="0"/>
                  <a:pt x="708" y="0"/>
                </a:cubicBezTo>
                <a:lnTo>
                  <a:pt x="1489" y="0"/>
                </a:lnTo>
                <a:cubicBezTo>
                  <a:pt x="1562" y="0"/>
                  <a:pt x="1621" y="59"/>
                  <a:pt x="1621" y="131"/>
                </a:cubicBezTo>
                <a:lnTo>
                  <a:pt x="1621" y="1155"/>
                </a:lnTo>
                <a:cubicBezTo>
                  <a:pt x="1621" y="1227"/>
                  <a:pt x="1562" y="1286"/>
                  <a:pt x="1489" y="1286"/>
                </a:cubicBezTo>
                <a:close/>
                <a:moveTo>
                  <a:pt x="768" y="1090"/>
                </a:moveTo>
                <a:cubicBezTo>
                  <a:pt x="768" y="1136"/>
                  <a:pt x="805" y="1172"/>
                  <a:pt x="849" y="1172"/>
                </a:cubicBezTo>
                <a:cubicBezTo>
                  <a:pt x="894" y="1172"/>
                  <a:pt x="931" y="1136"/>
                  <a:pt x="931" y="1090"/>
                </a:cubicBezTo>
                <a:cubicBezTo>
                  <a:pt x="931" y="1045"/>
                  <a:pt x="894" y="1009"/>
                  <a:pt x="849" y="1009"/>
                </a:cubicBezTo>
                <a:cubicBezTo>
                  <a:pt x="805" y="1009"/>
                  <a:pt x="768" y="1045"/>
                  <a:pt x="768" y="1090"/>
                </a:cubicBezTo>
                <a:close/>
                <a:moveTo>
                  <a:pt x="1034" y="1090"/>
                </a:moveTo>
                <a:cubicBezTo>
                  <a:pt x="1034" y="1136"/>
                  <a:pt x="1070" y="1172"/>
                  <a:pt x="1116" y="1172"/>
                </a:cubicBezTo>
                <a:cubicBezTo>
                  <a:pt x="1161" y="1172"/>
                  <a:pt x="1197" y="1136"/>
                  <a:pt x="1197" y="1090"/>
                </a:cubicBezTo>
                <a:cubicBezTo>
                  <a:pt x="1197" y="1045"/>
                  <a:pt x="1161" y="1009"/>
                  <a:pt x="1116" y="1009"/>
                </a:cubicBezTo>
                <a:cubicBezTo>
                  <a:pt x="1070" y="1009"/>
                  <a:pt x="1034" y="1045"/>
                  <a:pt x="1034" y="1090"/>
                </a:cubicBezTo>
                <a:close/>
                <a:moveTo>
                  <a:pt x="1301" y="1090"/>
                </a:moveTo>
                <a:cubicBezTo>
                  <a:pt x="1301" y="1136"/>
                  <a:pt x="1337" y="1172"/>
                  <a:pt x="1382" y="1172"/>
                </a:cubicBezTo>
                <a:cubicBezTo>
                  <a:pt x="1428" y="1172"/>
                  <a:pt x="1464" y="1136"/>
                  <a:pt x="1464" y="1090"/>
                </a:cubicBezTo>
                <a:cubicBezTo>
                  <a:pt x="1464" y="1045"/>
                  <a:pt x="1428" y="1009"/>
                  <a:pt x="1382" y="1009"/>
                </a:cubicBezTo>
                <a:cubicBezTo>
                  <a:pt x="1337" y="1009"/>
                  <a:pt x="1301" y="1045"/>
                  <a:pt x="1301" y="1090"/>
                </a:cubicBezTo>
                <a:close/>
                <a:moveTo>
                  <a:pt x="768" y="877"/>
                </a:moveTo>
                <a:cubicBezTo>
                  <a:pt x="768" y="922"/>
                  <a:pt x="805" y="959"/>
                  <a:pt x="849" y="959"/>
                </a:cubicBezTo>
                <a:cubicBezTo>
                  <a:pt x="894" y="959"/>
                  <a:pt x="931" y="922"/>
                  <a:pt x="931" y="877"/>
                </a:cubicBezTo>
                <a:cubicBezTo>
                  <a:pt x="931" y="832"/>
                  <a:pt x="894" y="795"/>
                  <a:pt x="849" y="795"/>
                </a:cubicBezTo>
                <a:cubicBezTo>
                  <a:pt x="805" y="795"/>
                  <a:pt x="768" y="832"/>
                  <a:pt x="768" y="877"/>
                </a:cubicBezTo>
                <a:close/>
                <a:moveTo>
                  <a:pt x="1034" y="877"/>
                </a:moveTo>
                <a:cubicBezTo>
                  <a:pt x="1034" y="922"/>
                  <a:pt x="1070" y="959"/>
                  <a:pt x="1116" y="959"/>
                </a:cubicBezTo>
                <a:cubicBezTo>
                  <a:pt x="1161" y="959"/>
                  <a:pt x="1197" y="922"/>
                  <a:pt x="1197" y="877"/>
                </a:cubicBezTo>
                <a:cubicBezTo>
                  <a:pt x="1197" y="832"/>
                  <a:pt x="1161" y="795"/>
                  <a:pt x="1116" y="795"/>
                </a:cubicBezTo>
                <a:cubicBezTo>
                  <a:pt x="1070" y="795"/>
                  <a:pt x="1034" y="832"/>
                  <a:pt x="1034" y="877"/>
                </a:cubicBezTo>
                <a:close/>
                <a:moveTo>
                  <a:pt x="1301" y="877"/>
                </a:moveTo>
                <a:cubicBezTo>
                  <a:pt x="1301" y="922"/>
                  <a:pt x="1337" y="959"/>
                  <a:pt x="1382" y="959"/>
                </a:cubicBezTo>
                <a:cubicBezTo>
                  <a:pt x="1428" y="959"/>
                  <a:pt x="1464" y="922"/>
                  <a:pt x="1464" y="877"/>
                </a:cubicBezTo>
                <a:cubicBezTo>
                  <a:pt x="1464" y="832"/>
                  <a:pt x="1428" y="795"/>
                  <a:pt x="1382" y="795"/>
                </a:cubicBezTo>
                <a:cubicBezTo>
                  <a:pt x="1337" y="795"/>
                  <a:pt x="1301" y="832"/>
                  <a:pt x="1301" y="877"/>
                </a:cubicBezTo>
                <a:close/>
                <a:moveTo>
                  <a:pt x="768" y="664"/>
                </a:moveTo>
                <a:cubicBezTo>
                  <a:pt x="768" y="709"/>
                  <a:pt x="805" y="745"/>
                  <a:pt x="849" y="745"/>
                </a:cubicBezTo>
                <a:cubicBezTo>
                  <a:pt x="894" y="745"/>
                  <a:pt x="931" y="709"/>
                  <a:pt x="931" y="664"/>
                </a:cubicBezTo>
                <a:cubicBezTo>
                  <a:pt x="931" y="619"/>
                  <a:pt x="894" y="583"/>
                  <a:pt x="849" y="583"/>
                </a:cubicBezTo>
                <a:cubicBezTo>
                  <a:pt x="805" y="583"/>
                  <a:pt x="768" y="619"/>
                  <a:pt x="768" y="664"/>
                </a:cubicBezTo>
                <a:close/>
                <a:moveTo>
                  <a:pt x="1034" y="664"/>
                </a:moveTo>
                <a:cubicBezTo>
                  <a:pt x="1034" y="709"/>
                  <a:pt x="1070" y="745"/>
                  <a:pt x="1116" y="745"/>
                </a:cubicBezTo>
                <a:cubicBezTo>
                  <a:pt x="1161" y="745"/>
                  <a:pt x="1197" y="709"/>
                  <a:pt x="1197" y="664"/>
                </a:cubicBezTo>
                <a:cubicBezTo>
                  <a:pt x="1197" y="619"/>
                  <a:pt x="1161" y="583"/>
                  <a:pt x="1116" y="583"/>
                </a:cubicBezTo>
                <a:cubicBezTo>
                  <a:pt x="1070" y="583"/>
                  <a:pt x="1034" y="619"/>
                  <a:pt x="1034" y="664"/>
                </a:cubicBezTo>
                <a:close/>
                <a:moveTo>
                  <a:pt x="1301" y="664"/>
                </a:moveTo>
                <a:cubicBezTo>
                  <a:pt x="1301" y="709"/>
                  <a:pt x="1337" y="745"/>
                  <a:pt x="1382" y="745"/>
                </a:cubicBezTo>
                <a:cubicBezTo>
                  <a:pt x="1428" y="745"/>
                  <a:pt x="1464" y="709"/>
                  <a:pt x="1464" y="664"/>
                </a:cubicBezTo>
                <a:cubicBezTo>
                  <a:pt x="1464" y="619"/>
                  <a:pt x="1428" y="583"/>
                  <a:pt x="1382" y="583"/>
                </a:cubicBezTo>
                <a:cubicBezTo>
                  <a:pt x="1337" y="583"/>
                  <a:pt x="1301" y="619"/>
                  <a:pt x="1301" y="664"/>
                </a:cubicBezTo>
                <a:close/>
                <a:moveTo>
                  <a:pt x="1345" y="149"/>
                </a:moveTo>
                <a:lnTo>
                  <a:pt x="850" y="149"/>
                </a:lnTo>
                <a:cubicBezTo>
                  <a:pt x="802" y="149"/>
                  <a:pt x="761" y="189"/>
                  <a:pt x="761" y="239"/>
                </a:cubicBezTo>
                <a:lnTo>
                  <a:pt x="761" y="367"/>
                </a:lnTo>
                <a:cubicBezTo>
                  <a:pt x="761" y="417"/>
                  <a:pt x="802" y="457"/>
                  <a:pt x="850" y="457"/>
                </a:cubicBezTo>
                <a:lnTo>
                  <a:pt x="1345" y="457"/>
                </a:lnTo>
                <a:cubicBezTo>
                  <a:pt x="1395" y="457"/>
                  <a:pt x="1435" y="417"/>
                  <a:pt x="1435" y="367"/>
                </a:cubicBezTo>
                <a:lnTo>
                  <a:pt x="1435" y="239"/>
                </a:lnTo>
                <a:cubicBezTo>
                  <a:pt x="1435" y="189"/>
                  <a:pt x="1395" y="149"/>
                  <a:pt x="1345" y="14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13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A3E60F0-C69C-1E2B-C7A8-0CF8386091F6}"/>
              </a:ext>
            </a:extLst>
          </p:cNvPr>
          <p:cNvSpPr/>
          <p:nvPr/>
        </p:nvSpPr>
        <p:spPr>
          <a:xfrm>
            <a:off x="1734807" y="2653523"/>
            <a:ext cx="741223" cy="18466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57168">
              <a:spcBef>
                <a:spcPct val="0"/>
              </a:spcBef>
              <a:buClr>
                <a:srgbClr val="FF0000"/>
              </a:buClr>
            </a:pPr>
            <a:r>
              <a:rPr lang="en-US" sz="6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cs typeface="Calibri" panose="020F0502020204030204" pitchFamily="34" charset="0"/>
              </a:rPr>
              <a:t>LAN Switch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921CC7D-E8D4-0297-EC5D-E02EC7C9212C}"/>
              </a:ext>
            </a:extLst>
          </p:cNvPr>
          <p:cNvSpPr/>
          <p:nvPr/>
        </p:nvSpPr>
        <p:spPr>
          <a:xfrm>
            <a:off x="1279361" y="3952807"/>
            <a:ext cx="323334" cy="215556"/>
          </a:xfrm>
          <a:custGeom>
            <a:avLst/>
            <a:gdLst>
              <a:gd name="connsiteX0" fmla="*/ 381000 w 457200"/>
              <a:gd name="connsiteY0" fmla="*/ 266700 h 304800"/>
              <a:gd name="connsiteX1" fmla="*/ 418910 w 457200"/>
              <a:gd name="connsiteY1" fmla="*/ 228600 h 304800"/>
              <a:gd name="connsiteX2" fmla="*/ 419100 w 457200"/>
              <a:gd name="connsiteY2" fmla="*/ 38100 h 304800"/>
              <a:gd name="connsiteX3" fmla="*/ 381000 w 457200"/>
              <a:gd name="connsiteY3" fmla="*/ 0 h 304800"/>
              <a:gd name="connsiteX4" fmla="*/ 76200 w 457200"/>
              <a:gd name="connsiteY4" fmla="*/ 0 h 304800"/>
              <a:gd name="connsiteX5" fmla="*/ 38100 w 457200"/>
              <a:gd name="connsiteY5" fmla="*/ 38100 h 304800"/>
              <a:gd name="connsiteX6" fmla="*/ 38100 w 457200"/>
              <a:gd name="connsiteY6" fmla="*/ 228600 h 304800"/>
              <a:gd name="connsiteX7" fmla="*/ 76200 w 457200"/>
              <a:gd name="connsiteY7" fmla="*/ 266700 h 304800"/>
              <a:gd name="connsiteX8" fmla="*/ 0 w 457200"/>
              <a:gd name="connsiteY8" fmla="*/ 266700 h 304800"/>
              <a:gd name="connsiteX9" fmla="*/ 0 w 457200"/>
              <a:gd name="connsiteY9" fmla="*/ 304800 h 304800"/>
              <a:gd name="connsiteX10" fmla="*/ 457200 w 457200"/>
              <a:gd name="connsiteY10" fmla="*/ 304800 h 304800"/>
              <a:gd name="connsiteX11" fmla="*/ 457200 w 457200"/>
              <a:gd name="connsiteY11" fmla="*/ 266700 h 304800"/>
              <a:gd name="connsiteX12" fmla="*/ 381000 w 457200"/>
              <a:gd name="connsiteY12" fmla="*/ 266700 h 304800"/>
              <a:gd name="connsiteX13" fmla="*/ 76200 w 457200"/>
              <a:gd name="connsiteY13" fmla="*/ 38100 h 304800"/>
              <a:gd name="connsiteX14" fmla="*/ 381000 w 457200"/>
              <a:gd name="connsiteY14" fmla="*/ 38100 h 304800"/>
              <a:gd name="connsiteX15" fmla="*/ 381000 w 457200"/>
              <a:gd name="connsiteY15" fmla="*/ 228600 h 304800"/>
              <a:gd name="connsiteX16" fmla="*/ 76200 w 457200"/>
              <a:gd name="connsiteY16" fmla="*/ 228600 h 304800"/>
              <a:gd name="connsiteX17" fmla="*/ 76200 w 457200"/>
              <a:gd name="connsiteY17" fmla="*/ 381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57200" h="304800">
                <a:moveTo>
                  <a:pt x="381000" y="266700"/>
                </a:moveTo>
                <a:cubicBezTo>
                  <a:pt x="401955" y="266700"/>
                  <a:pt x="418910" y="249555"/>
                  <a:pt x="418910" y="228600"/>
                </a:cubicBezTo>
                <a:lnTo>
                  <a:pt x="419100" y="38100"/>
                </a:lnTo>
                <a:cubicBezTo>
                  <a:pt x="419100" y="17145"/>
                  <a:pt x="401955" y="0"/>
                  <a:pt x="381000" y="0"/>
                </a:cubicBezTo>
                <a:lnTo>
                  <a:pt x="76200" y="0"/>
                </a:lnTo>
                <a:cubicBezTo>
                  <a:pt x="55245" y="0"/>
                  <a:pt x="38100" y="17145"/>
                  <a:pt x="38100" y="38100"/>
                </a:cubicBezTo>
                <a:lnTo>
                  <a:pt x="38100" y="228600"/>
                </a:lnTo>
                <a:cubicBezTo>
                  <a:pt x="38100" y="249555"/>
                  <a:pt x="55245" y="266700"/>
                  <a:pt x="76200" y="266700"/>
                </a:cubicBezTo>
                <a:lnTo>
                  <a:pt x="0" y="266700"/>
                </a:lnTo>
                <a:lnTo>
                  <a:pt x="0" y="304800"/>
                </a:lnTo>
                <a:lnTo>
                  <a:pt x="457200" y="304800"/>
                </a:lnTo>
                <a:lnTo>
                  <a:pt x="457200" y="266700"/>
                </a:lnTo>
                <a:lnTo>
                  <a:pt x="381000" y="266700"/>
                </a:lnTo>
                <a:close/>
                <a:moveTo>
                  <a:pt x="76200" y="38100"/>
                </a:moveTo>
                <a:lnTo>
                  <a:pt x="381000" y="38100"/>
                </a:lnTo>
                <a:lnTo>
                  <a:pt x="381000" y="228600"/>
                </a:lnTo>
                <a:lnTo>
                  <a:pt x="76200" y="228600"/>
                </a:lnTo>
                <a:lnTo>
                  <a:pt x="76200" y="38100"/>
                </a:lnTo>
                <a:close/>
              </a:path>
            </a:pathLst>
          </a:custGeom>
          <a:solidFill>
            <a:srgbClr val="888888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>
              <a:solidFill>
                <a:srgbClr val="4A4A4A"/>
              </a:solidFill>
              <a:latin typeface="+mj-lt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D9AA7B4-DDBB-1F9A-329D-E8055073EC86}"/>
              </a:ext>
            </a:extLst>
          </p:cNvPr>
          <p:cNvSpPr/>
          <p:nvPr/>
        </p:nvSpPr>
        <p:spPr>
          <a:xfrm>
            <a:off x="1087871" y="4143880"/>
            <a:ext cx="712538" cy="18466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57168">
              <a:spcBef>
                <a:spcPct val="0"/>
              </a:spcBef>
              <a:buClr>
                <a:srgbClr val="FF0000"/>
              </a:buClr>
            </a:pPr>
            <a:r>
              <a:rPr lang="en-US" sz="6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cs typeface="Calibri" panose="020F0502020204030204" pitchFamily="34" charset="0"/>
              </a:rPr>
              <a:t>Laptops</a:t>
            </a:r>
          </a:p>
        </p:txBody>
      </p:sp>
      <p:sp>
        <p:nvSpPr>
          <p:cNvPr id="27" name="Freeform 35">
            <a:extLst>
              <a:ext uri="{FF2B5EF4-FFF2-40B4-BE49-F238E27FC236}">
                <a16:creationId xmlns:a16="http://schemas.microsoft.com/office/drawing/2014/main" id="{932BBFBA-44DA-388F-95CE-92A58DFCE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9853" y="1728998"/>
            <a:ext cx="436383" cy="140195"/>
          </a:xfrm>
          <a:custGeom>
            <a:avLst/>
            <a:gdLst>
              <a:gd name="T0" fmla="*/ 165 w 1953"/>
              <a:gd name="T1" fmla="*/ 629 h 630"/>
              <a:gd name="T2" fmla="*/ 0 w 1953"/>
              <a:gd name="T3" fmla="*/ 463 h 630"/>
              <a:gd name="T4" fmla="*/ 0 w 1953"/>
              <a:gd name="T5" fmla="*/ 166 h 630"/>
              <a:gd name="T6" fmla="*/ 165 w 1953"/>
              <a:gd name="T7" fmla="*/ 0 h 630"/>
              <a:gd name="T8" fmla="*/ 1787 w 1953"/>
              <a:gd name="T9" fmla="*/ 0 h 630"/>
              <a:gd name="T10" fmla="*/ 1952 w 1953"/>
              <a:gd name="T11" fmla="*/ 166 h 630"/>
              <a:gd name="T12" fmla="*/ 1952 w 1953"/>
              <a:gd name="T13" fmla="*/ 463 h 630"/>
              <a:gd name="T14" fmla="*/ 1787 w 1953"/>
              <a:gd name="T15" fmla="*/ 629 h 630"/>
              <a:gd name="T16" fmla="*/ 165 w 1953"/>
              <a:gd name="T17" fmla="*/ 629 h 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53" h="630">
                <a:moveTo>
                  <a:pt x="165" y="629"/>
                </a:moveTo>
                <a:cubicBezTo>
                  <a:pt x="74" y="629"/>
                  <a:pt x="0" y="554"/>
                  <a:pt x="0" y="463"/>
                </a:cubicBezTo>
                <a:lnTo>
                  <a:pt x="0" y="166"/>
                </a:lnTo>
                <a:cubicBezTo>
                  <a:pt x="0" y="75"/>
                  <a:pt x="74" y="0"/>
                  <a:pt x="165" y="0"/>
                </a:cubicBezTo>
                <a:lnTo>
                  <a:pt x="1787" y="0"/>
                </a:lnTo>
                <a:cubicBezTo>
                  <a:pt x="1878" y="0"/>
                  <a:pt x="1952" y="75"/>
                  <a:pt x="1952" y="166"/>
                </a:cubicBezTo>
                <a:lnTo>
                  <a:pt x="1952" y="463"/>
                </a:lnTo>
                <a:cubicBezTo>
                  <a:pt x="1952" y="554"/>
                  <a:pt x="1878" y="629"/>
                  <a:pt x="1787" y="629"/>
                </a:cubicBezTo>
                <a:lnTo>
                  <a:pt x="165" y="629"/>
                </a:lnTo>
              </a:path>
            </a:pathLst>
          </a:cu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13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8" name="Freeform 36">
            <a:extLst>
              <a:ext uri="{FF2B5EF4-FFF2-40B4-BE49-F238E27FC236}">
                <a16:creationId xmlns:a16="http://schemas.microsoft.com/office/drawing/2014/main" id="{0A43EFF6-677A-D913-1955-6FD72B1D3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0967" y="1720112"/>
            <a:ext cx="454154" cy="157966"/>
          </a:xfrm>
          <a:custGeom>
            <a:avLst/>
            <a:gdLst>
              <a:gd name="T0" fmla="*/ 1827 w 2033"/>
              <a:gd name="T1" fmla="*/ 0 h 708"/>
              <a:gd name="T2" fmla="*/ 2032 w 2033"/>
              <a:gd name="T3" fmla="*/ 205 h 708"/>
              <a:gd name="T4" fmla="*/ 2032 w 2033"/>
              <a:gd name="T5" fmla="*/ 502 h 708"/>
              <a:gd name="T6" fmla="*/ 1827 w 2033"/>
              <a:gd name="T7" fmla="*/ 707 h 708"/>
              <a:gd name="T8" fmla="*/ 205 w 2033"/>
              <a:gd name="T9" fmla="*/ 707 h 708"/>
              <a:gd name="T10" fmla="*/ 0 w 2033"/>
              <a:gd name="T11" fmla="*/ 502 h 708"/>
              <a:gd name="T12" fmla="*/ 0 w 2033"/>
              <a:gd name="T13" fmla="*/ 205 h 708"/>
              <a:gd name="T14" fmla="*/ 205 w 2033"/>
              <a:gd name="T15" fmla="*/ 0 h 708"/>
              <a:gd name="T16" fmla="*/ 1827 w 2033"/>
              <a:gd name="T17" fmla="*/ 0 h 708"/>
              <a:gd name="T18" fmla="*/ 1827 w 2033"/>
              <a:gd name="T19" fmla="*/ 628 h 708"/>
              <a:gd name="T20" fmla="*/ 1953 w 2033"/>
              <a:gd name="T21" fmla="*/ 502 h 708"/>
              <a:gd name="T22" fmla="*/ 1953 w 2033"/>
              <a:gd name="T23" fmla="*/ 205 h 708"/>
              <a:gd name="T24" fmla="*/ 1827 w 2033"/>
              <a:gd name="T25" fmla="*/ 79 h 708"/>
              <a:gd name="T26" fmla="*/ 205 w 2033"/>
              <a:gd name="T27" fmla="*/ 79 h 708"/>
              <a:gd name="T28" fmla="*/ 79 w 2033"/>
              <a:gd name="T29" fmla="*/ 205 h 708"/>
              <a:gd name="T30" fmla="*/ 79 w 2033"/>
              <a:gd name="T31" fmla="*/ 502 h 708"/>
              <a:gd name="T32" fmla="*/ 205 w 2033"/>
              <a:gd name="T33" fmla="*/ 628 h 708"/>
              <a:gd name="T34" fmla="*/ 337 w 2033"/>
              <a:gd name="T35" fmla="*/ 628 h 708"/>
              <a:gd name="T36" fmla="*/ 337 w 2033"/>
              <a:gd name="T37" fmla="*/ 513 h 708"/>
              <a:gd name="T38" fmla="*/ 376 w 2033"/>
              <a:gd name="T39" fmla="*/ 474 h 708"/>
              <a:gd name="T40" fmla="*/ 416 w 2033"/>
              <a:gd name="T41" fmla="*/ 513 h 708"/>
              <a:gd name="T42" fmla="*/ 416 w 2033"/>
              <a:gd name="T43" fmla="*/ 628 h 708"/>
              <a:gd name="T44" fmla="*/ 631 w 2033"/>
              <a:gd name="T45" fmla="*/ 628 h 708"/>
              <a:gd name="T46" fmla="*/ 631 w 2033"/>
              <a:gd name="T47" fmla="*/ 513 h 708"/>
              <a:gd name="T48" fmla="*/ 670 w 2033"/>
              <a:gd name="T49" fmla="*/ 474 h 708"/>
              <a:gd name="T50" fmla="*/ 710 w 2033"/>
              <a:gd name="T51" fmla="*/ 513 h 708"/>
              <a:gd name="T52" fmla="*/ 710 w 2033"/>
              <a:gd name="T53" fmla="*/ 628 h 708"/>
              <a:gd name="T54" fmla="*/ 924 w 2033"/>
              <a:gd name="T55" fmla="*/ 628 h 708"/>
              <a:gd name="T56" fmla="*/ 924 w 2033"/>
              <a:gd name="T57" fmla="*/ 513 h 708"/>
              <a:gd name="T58" fmla="*/ 964 w 2033"/>
              <a:gd name="T59" fmla="*/ 474 h 708"/>
              <a:gd name="T60" fmla="*/ 1003 w 2033"/>
              <a:gd name="T61" fmla="*/ 513 h 708"/>
              <a:gd name="T62" fmla="*/ 1003 w 2033"/>
              <a:gd name="T63" fmla="*/ 628 h 708"/>
              <a:gd name="T64" fmla="*/ 1218 w 2033"/>
              <a:gd name="T65" fmla="*/ 628 h 708"/>
              <a:gd name="T66" fmla="*/ 1218 w 2033"/>
              <a:gd name="T67" fmla="*/ 513 h 708"/>
              <a:gd name="T68" fmla="*/ 1257 w 2033"/>
              <a:gd name="T69" fmla="*/ 474 h 708"/>
              <a:gd name="T70" fmla="*/ 1296 w 2033"/>
              <a:gd name="T71" fmla="*/ 513 h 708"/>
              <a:gd name="T72" fmla="*/ 1296 w 2033"/>
              <a:gd name="T73" fmla="*/ 628 h 708"/>
              <a:gd name="T74" fmla="*/ 1827 w 2033"/>
              <a:gd name="T75" fmla="*/ 628 h 708"/>
              <a:gd name="T76" fmla="*/ 1567 w 2033"/>
              <a:gd name="T77" fmla="*/ 354 h 708"/>
              <a:gd name="T78" fmla="*/ 1680 w 2033"/>
              <a:gd name="T79" fmla="*/ 240 h 708"/>
              <a:gd name="T80" fmla="*/ 1794 w 2033"/>
              <a:gd name="T81" fmla="*/ 354 h 708"/>
              <a:gd name="T82" fmla="*/ 1680 w 2033"/>
              <a:gd name="T83" fmla="*/ 467 h 708"/>
              <a:gd name="T84" fmla="*/ 1567 w 2033"/>
              <a:gd name="T85" fmla="*/ 354 h 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033" h="708">
                <a:moveTo>
                  <a:pt x="1827" y="0"/>
                </a:moveTo>
                <a:cubicBezTo>
                  <a:pt x="1940" y="0"/>
                  <a:pt x="2032" y="92"/>
                  <a:pt x="2032" y="205"/>
                </a:cubicBezTo>
                <a:lnTo>
                  <a:pt x="2032" y="502"/>
                </a:lnTo>
                <a:cubicBezTo>
                  <a:pt x="2032" y="615"/>
                  <a:pt x="1940" y="707"/>
                  <a:pt x="1827" y="707"/>
                </a:cubicBezTo>
                <a:lnTo>
                  <a:pt x="205" y="707"/>
                </a:lnTo>
                <a:cubicBezTo>
                  <a:pt x="92" y="707"/>
                  <a:pt x="0" y="615"/>
                  <a:pt x="0" y="502"/>
                </a:cubicBezTo>
                <a:lnTo>
                  <a:pt x="0" y="205"/>
                </a:lnTo>
                <a:cubicBezTo>
                  <a:pt x="0" y="92"/>
                  <a:pt x="92" y="0"/>
                  <a:pt x="205" y="0"/>
                </a:cubicBezTo>
                <a:lnTo>
                  <a:pt x="1827" y="0"/>
                </a:lnTo>
                <a:close/>
                <a:moveTo>
                  <a:pt x="1827" y="628"/>
                </a:moveTo>
                <a:cubicBezTo>
                  <a:pt x="1896" y="628"/>
                  <a:pt x="1953" y="571"/>
                  <a:pt x="1953" y="502"/>
                </a:cubicBezTo>
                <a:lnTo>
                  <a:pt x="1953" y="205"/>
                </a:lnTo>
                <a:cubicBezTo>
                  <a:pt x="1953" y="136"/>
                  <a:pt x="1896" y="79"/>
                  <a:pt x="1827" y="79"/>
                </a:cubicBezTo>
                <a:lnTo>
                  <a:pt x="205" y="79"/>
                </a:lnTo>
                <a:cubicBezTo>
                  <a:pt x="136" y="79"/>
                  <a:pt x="79" y="136"/>
                  <a:pt x="79" y="205"/>
                </a:cubicBezTo>
                <a:lnTo>
                  <a:pt x="79" y="502"/>
                </a:lnTo>
                <a:cubicBezTo>
                  <a:pt x="79" y="571"/>
                  <a:pt x="136" y="628"/>
                  <a:pt x="205" y="628"/>
                </a:cubicBezTo>
                <a:lnTo>
                  <a:pt x="337" y="628"/>
                </a:lnTo>
                <a:lnTo>
                  <a:pt x="337" y="513"/>
                </a:lnTo>
                <a:cubicBezTo>
                  <a:pt x="337" y="491"/>
                  <a:pt x="355" y="474"/>
                  <a:pt x="376" y="474"/>
                </a:cubicBezTo>
                <a:cubicBezTo>
                  <a:pt x="398" y="474"/>
                  <a:pt x="416" y="491"/>
                  <a:pt x="416" y="513"/>
                </a:cubicBezTo>
                <a:lnTo>
                  <a:pt x="416" y="628"/>
                </a:lnTo>
                <a:lnTo>
                  <a:pt x="631" y="628"/>
                </a:lnTo>
                <a:lnTo>
                  <a:pt x="631" y="513"/>
                </a:lnTo>
                <a:cubicBezTo>
                  <a:pt x="631" y="491"/>
                  <a:pt x="649" y="474"/>
                  <a:pt x="670" y="474"/>
                </a:cubicBezTo>
                <a:cubicBezTo>
                  <a:pt x="692" y="474"/>
                  <a:pt x="710" y="491"/>
                  <a:pt x="710" y="513"/>
                </a:cubicBezTo>
                <a:lnTo>
                  <a:pt x="710" y="628"/>
                </a:lnTo>
                <a:lnTo>
                  <a:pt x="924" y="628"/>
                </a:lnTo>
                <a:lnTo>
                  <a:pt x="924" y="513"/>
                </a:lnTo>
                <a:cubicBezTo>
                  <a:pt x="924" y="491"/>
                  <a:pt x="942" y="474"/>
                  <a:pt x="964" y="474"/>
                </a:cubicBezTo>
                <a:cubicBezTo>
                  <a:pt x="985" y="474"/>
                  <a:pt x="1003" y="491"/>
                  <a:pt x="1003" y="513"/>
                </a:cubicBezTo>
                <a:lnTo>
                  <a:pt x="1003" y="628"/>
                </a:lnTo>
                <a:lnTo>
                  <a:pt x="1218" y="628"/>
                </a:lnTo>
                <a:lnTo>
                  <a:pt x="1218" y="513"/>
                </a:lnTo>
                <a:cubicBezTo>
                  <a:pt x="1218" y="491"/>
                  <a:pt x="1235" y="474"/>
                  <a:pt x="1257" y="474"/>
                </a:cubicBezTo>
                <a:cubicBezTo>
                  <a:pt x="1279" y="474"/>
                  <a:pt x="1296" y="491"/>
                  <a:pt x="1296" y="513"/>
                </a:cubicBezTo>
                <a:lnTo>
                  <a:pt x="1296" y="628"/>
                </a:lnTo>
                <a:lnTo>
                  <a:pt x="1827" y="628"/>
                </a:lnTo>
                <a:close/>
                <a:moveTo>
                  <a:pt x="1567" y="354"/>
                </a:moveTo>
                <a:cubicBezTo>
                  <a:pt x="1567" y="291"/>
                  <a:pt x="1618" y="240"/>
                  <a:pt x="1680" y="240"/>
                </a:cubicBezTo>
                <a:cubicBezTo>
                  <a:pt x="1743" y="240"/>
                  <a:pt x="1794" y="291"/>
                  <a:pt x="1794" y="354"/>
                </a:cubicBezTo>
                <a:cubicBezTo>
                  <a:pt x="1794" y="416"/>
                  <a:pt x="1743" y="467"/>
                  <a:pt x="1680" y="467"/>
                </a:cubicBezTo>
                <a:cubicBezTo>
                  <a:pt x="1618" y="467"/>
                  <a:pt x="1567" y="416"/>
                  <a:pt x="1567" y="3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13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A32539C1-0F04-77AA-2872-A8A392B33604}"/>
              </a:ext>
            </a:extLst>
          </p:cNvPr>
          <p:cNvSpPr/>
          <p:nvPr/>
        </p:nvSpPr>
        <p:spPr>
          <a:xfrm>
            <a:off x="457200" y="1295647"/>
            <a:ext cx="2294694" cy="3100266"/>
          </a:xfrm>
          <a:prstGeom prst="roundRect">
            <a:avLst>
              <a:gd name="adj" fmla="val 4002"/>
            </a:avLst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+mj-lt"/>
            </a:endParaRPr>
          </a:p>
        </p:txBody>
      </p:sp>
      <p:cxnSp>
        <p:nvCxnSpPr>
          <p:cNvPr id="295" name="Straight Connector 294">
            <a:extLst>
              <a:ext uri="{FF2B5EF4-FFF2-40B4-BE49-F238E27FC236}">
                <a16:creationId xmlns:a16="http://schemas.microsoft.com/office/drawing/2014/main" id="{8E2057B1-69DB-F021-1CAB-6669FAB172E6}"/>
              </a:ext>
            </a:extLst>
          </p:cNvPr>
          <p:cNvCxnSpPr>
            <a:cxnSpLocks/>
          </p:cNvCxnSpPr>
          <p:nvPr/>
        </p:nvCxnSpPr>
        <p:spPr>
          <a:xfrm flipV="1">
            <a:off x="2109406" y="1870408"/>
            <a:ext cx="28270" cy="22049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96" name="Picture 295">
            <a:extLst>
              <a:ext uri="{FF2B5EF4-FFF2-40B4-BE49-F238E27FC236}">
                <a16:creationId xmlns:a16="http://schemas.microsoft.com/office/drawing/2014/main" id="{61DA3852-2279-76D1-47A7-C8C692FF89C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953" y="2455117"/>
            <a:ext cx="219456" cy="219456"/>
          </a:xfrm>
          <a:prstGeom prst="rect">
            <a:avLst/>
          </a:prstGeom>
        </p:spPr>
      </p:pic>
      <p:sp>
        <p:nvSpPr>
          <p:cNvPr id="297" name="Rectangle 296">
            <a:extLst>
              <a:ext uri="{FF2B5EF4-FFF2-40B4-BE49-F238E27FC236}">
                <a16:creationId xmlns:a16="http://schemas.microsoft.com/office/drawing/2014/main" id="{FD0B32EF-0845-D539-0366-7EC90FD18115}"/>
              </a:ext>
            </a:extLst>
          </p:cNvPr>
          <p:cNvSpPr/>
          <p:nvPr/>
        </p:nvSpPr>
        <p:spPr>
          <a:xfrm rot="16200000">
            <a:off x="1671131" y="2120463"/>
            <a:ext cx="712536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57168">
              <a:spcBef>
                <a:spcPct val="0"/>
              </a:spcBef>
              <a:buClr>
                <a:srgbClr val="FF0000"/>
              </a:buClr>
            </a:pPr>
            <a:r>
              <a:rPr lang="en-US" sz="6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cs typeface="Calibri" panose="020F0502020204030204" pitchFamily="34" charset="0"/>
              </a:rPr>
              <a:t>1GE/10GE LAN</a:t>
            </a:r>
          </a:p>
        </p:txBody>
      </p:sp>
      <p:cxnSp>
        <p:nvCxnSpPr>
          <p:cNvPr id="298" name="Straight Connector 297">
            <a:extLst>
              <a:ext uri="{FF2B5EF4-FFF2-40B4-BE49-F238E27FC236}">
                <a16:creationId xmlns:a16="http://schemas.microsoft.com/office/drawing/2014/main" id="{07B846B0-D617-93B3-F3C7-BA4851432D75}"/>
              </a:ext>
            </a:extLst>
          </p:cNvPr>
          <p:cNvCxnSpPr>
            <a:cxnSpLocks/>
          </p:cNvCxnSpPr>
          <p:nvPr/>
        </p:nvCxnSpPr>
        <p:spPr>
          <a:xfrm>
            <a:off x="1617896" y="1783545"/>
            <a:ext cx="49397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6" name="Straight Connector 325">
            <a:extLst>
              <a:ext uri="{FF2B5EF4-FFF2-40B4-BE49-F238E27FC236}">
                <a16:creationId xmlns:a16="http://schemas.microsoft.com/office/drawing/2014/main" id="{262179B3-4090-CE99-981E-CA6F1BAF334E}"/>
              </a:ext>
            </a:extLst>
          </p:cNvPr>
          <p:cNvCxnSpPr>
            <a:cxnSpLocks/>
          </p:cNvCxnSpPr>
          <p:nvPr/>
        </p:nvCxnSpPr>
        <p:spPr>
          <a:xfrm>
            <a:off x="1585204" y="2962493"/>
            <a:ext cx="71071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7" name="Straight Connector 326">
            <a:extLst>
              <a:ext uri="{FF2B5EF4-FFF2-40B4-BE49-F238E27FC236}">
                <a16:creationId xmlns:a16="http://schemas.microsoft.com/office/drawing/2014/main" id="{17C51C48-64FB-ED22-5DFE-51234C6AC295}"/>
              </a:ext>
            </a:extLst>
          </p:cNvPr>
          <p:cNvCxnSpPr>
            <a:cxnSpLocks/>
          </p:cNvCxnSpPr>
          <p:nvPr/>
        </p:nvCxnSpPr>
        <p:spPr>
          <a:xfrm>
            <a:off x="1638219" y="3357406"/>
            <a:ext cx="77697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8" name="Straight Connector 327">
            <a:extLst>
              <a:ext uri="{FF2B5EF4-FFF2-40B4-BE49-F238E27FC236}">
                <a16:creationId xmlns:a16="http://schemas.microsoft.com/office/drawing/2014/main" id="{9B479C25-C36D-FCE5-F0CB-A292DBD0C5A4}"/>
              </a:ext>
            </a:extLst>
          </p:cNvPr>
          <p:cNvCxnSpPr>
            <a:cxnSpLocks/>
          </p:cNvCxnSpPr>
          <p:nvPr/>
        </p:nvCxnSpPr>
        <p:spPr>
          <a:xfrm flipV="1">
            <a:off x="2302886" y="1978216"/>
            <a:ext cx="0" cy="9838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9" name="Straight Connector 328">
            <a:extLst>
              <a:ext uri="{FF2B5EF4-FFF2-40B4-BE49-F238E27FC236}">
                <a16:creationId xmlns:a16="http://schemas.microsoft.com/office/drawing/2014/main" id="{B5F4334F-C597-470F-29A6-22D9F99202B5}"/>
              </a:ext>
            </a:extLst>
          </p:cNvPr>
          <p:cNvCxnSpPr>
            <a:cxnSpLocks/>
          </p:cNvCxnSpPr>
          <p:nvPr/>
        </p:nvCxnSpPr>
        <p:spPr>
          <a:xfrm flipV="1">
            <a:off x="2423241" y="1861134"/>
            <a:ext cx="19235" cy="15002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6" name="Rectangle 335">
            <a:extLst>
              <a:ext uri="{FF2B5EF4-FFF2-40B4-BE49-F238E27FC236}">
                <a16:creationId xmlns:a16="http://schemas.microsoft.com/office/drawing/2014/main" id="{D30B92C8-66F1-21CF-7785-751968704855}"/>
              </a:ext>
            </a:extLst>
          </p:cNvPr>
          <p:cNvSpPr/>
          <p:nvPr/>
        </p:nvSpPr>
        <p:spPr>
          <a:xfrm rot="16200000">
            <a:off x="1995758" y="2317722"/>
            <a:ext cx="701973" cy="18466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57168">
              <a:spcBef>
                <a:spcPct val="0"/>
              </a:spcBef>
              <a:buClr>
                <a:srgbClr val="FF0000"/>
              </a:buClr>
            </a:pPr>
            <a:r>
              <a:rPr lang="en-US" sz="6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cs typeface="Calibri" panose="020F0502020204030204" pitchFamily="34" charset="0"/>
              </a:rPr>
              <a:t>FXO</a:t>
            </a:r>
          </a:p>
        </p:txBody>
      </p:sp>
      <p:sp>
        <p:nvSpPr>
          <p:cNvPr id="344" name="Rectangle 343">
            <a:extLst>
              <a:ext uri="{FF2B5EF4-FFF2-40B4-BE49-F238E27FC236}">
                <a16:creationId xmlns:a16="http://schemas.microsoft.com/office/drawing/2014/main" id="{17D51A20-5B11-B3A4-A85C-613BBDAE39EB}"/>
              </a:ext>
            </a:extLst>
          </p:cNvPr>
          <p:cNvSpPr/>
          <p:nvPr/>
        </p:nvSpPr>
        <p:spPr>
          <a:xfrm rot="16200000">
            <a:off x="2145986" y="2460366"/>
            <a:ext cx="682460" cy="18466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57168">
              <a:spcBef>
                <a:spcPct val="0"/>
              </a:spcBef>
              <a:buClr>
                <a:srgbClr val="FF0000"/>
              </a:buClr>
            </a:pPr>
            <a:r>
              <a:rPr lang="en-US" sz="6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cs typeface="Calibri" panose="020F0502020204030204" pitchFamily="34" charset="0"/>
              </a:rPr>
              <a:t>FXO</a:t>
            </a:r>
          </a:p>
        </p:txBody>
      </p:sp>
      <p:cxnSp>
        <p:nvCxnSpPr>
          <p:cNvPr id="358" name="Straight Connector 357">
            <a:extLst>
              <a:ext uri="{FF2B5EF4-FFF2-40B4-BE49-F238E27FC236}">
                <a16:creationId xmlns:a16="http://schemas.microsoft.com/office/drawing/2014/main" id="{40E8D876-5CED-0B36-BC00-1DE88963116D}"/>
              </a:ext>
            </a:extLst>
          </p:cNvPr>
          <p:cNvCxnSpPr>
            <a:cxnSpLocks/>
          </p:cNvCxnSpPr>
          <p:nvPr/>
        </p:nvCxnSpPr>
        <p:spPr>
          <a:xfrm>
            <a:off x="1552079" y="3776169"/>
            <a:ext cx="55274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7" name="Straight Connector 386">
            <a:extLst>
              <a:ext uri="{FF2B5EF4-FFF2-40B4-BE49-F238E27FC236}">
                <a16:creationId xmlns:a16="http://schemas.microsoft.com/office/drawing/2014/main" id="{6360625A-A785-A322-6FEA-618AD0B03861}"/>
              </a:ext>
            </a:extLst>
          </p:cNvPr>
          <p:cNvCxnSpPr>
            <a:cxnSpLocks/>
          </p:cNvCxnSpPr>
          <p:nvPr/>
        </p:nvCxnSpPr>
        <p:spPr>
          <a:xfrm>
            <a:off x="1553408" y="4067724"/>
            <a:ext cx="55274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8" name="Straight Connector 387">
            <a:extLst>
              <a:ext uri="{FF2B5EF4-FFF2-40B4-BE49-F238E27FC236}">
                <a16:creationId xmlns:a16="http://schemas.microsoft.com/office/drawing/2014/main" id="{8C51D3F2-F5E2-7C6D-14F0-BF7E287ECE0F}"/>
              </a:ext>
            </a:extLst>
          </p:cNvPr>
          <p:cNvCxnSpPr>
            <a:cxnSpLocks/>
            <a:stCxn id="6" idx="2"/>
            <a:endCxn id="18" idx="9"/>
          </p:cNvCxnSpPr>
          <p:nvPr/>
        </p:nvCxnSpPr>
        <p:spPr>
          <a:xfrm flipV="1">
            <a:off x="1029939" y="3786212"/>
            <a:ext cx="288178" cy="78712"/>
          </a:xfrm>
          <a:prstGeom prst="line">
            <a:avLst/>
          </a:prstGeom>
          <a:ln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0" name="Straight Connector 389">
            <a:extLst>
              <a:ext uri="{FF2B5EF4-FFF2-40B4-BE49-F238E27FC236}">
                <a16:creationId xmlns:a16="http://schemas.microsoft.com/office/drawing/2014/main" id="{8E84969D-B7DA-95E4-3F1B-06199B422A7F}"/>
              </a:ext>
            </a:extLst>
          </p:cNvPr>
          <p:cNvCxnSpPr>
            <a:cxnSpLocks/>
            <a:stCxn id="16" idx="0"/>
            <a:endCxn id="18" idx="27"/>
          </p:cNvCxnSpPr>
          <p:nvPr/>
        </p:nvCxnSpPr>
        <p:spPr>
          <a:xfrm>
            <a:off x="971767" y="3423999"/>
            <a:ext cx="381425" cy="307697"/>
          </a:xfrm>
          <a:prstGeom prst="line">
            <a:avLst/>
          </a:prstGeom>
          <a:ln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6" name="TextBox 395">
            <a:extLst>
              <a:ext uri="{FF2B5EF4-FFF2-40B4-BE49-F238E27FC236}">
                <a16:creationId xmlns:a16="http://schemas.microsoft.com/office/drawing/2014/main" id="{20EFAB93-96D8-D7C5-9311-C1C65FB92D36}"/>
              </a:ext>
            </a:extLst>
          </p:cNvPr>
          <p:cNvSpPr txBox="1"/>
          <p:nvPr/>
        </p:nvSpPr>
        <p:spPr>
          <a:xfrm flipH="1">
            <a:off x="457200" y="877281"/>
            <a:ext cx="2261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+mj-lt"/>
              </a:rPr>
              <a:t>Branch Office</a:t>
            </a:r>
          </a:p>
        </p:txBody>
      </p:sp>
      <p:cxnSp>
        <p:nvCxnSpPr>
          <p:cNvPr id="399" name="Straight Connector 398">
            <a:extLst>
              <a:ext uri="{FF2B5EF4-FFF2-40B4-BE49-F238E27FC236}">
                <a16:creationId xmlns:a16="http://schemas.microsoft.com/office/drawing/2014/main" id="{8DCF5E29-3EEA-EE69-ADBC-50D17C6EB630}"/>
              </a:ext>
            </a:extLst>
          </p:cNvPr>
          <p:cNvCxnSpPr>
            <a:cxnSpLocks/>
            <a:stCxn id="28" idx="2"/>
          </p:cNvCxnSpPr>
          <p:nvPr/>
        </p:nvCxnSpPr>
        <p:spPr>
          <a:xfrm>
            <a:off x="2534899" y="1832116"/>
            <a:ext cx="859387" cy="5682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0" name="Straight Connector 399">
            <a:extLst>
              <a:ext uri="{FF2B5EF4-FFF2-40B4-BE49-F238E27FC236}">
                <a16:creationId xmlns:a16="http://schemas.microsoft.com/office/drawing/2014/main" id="{0012C97C-0576-384F-6338-F8E6E3B9736B}"/>
              </a:ext>
            </a:extLst>
          </p:cNvPr>
          <p:cNvCxnSpPr>
            <a:cxnSpLocks/>
            <a:stCxn id="28" idx="9"/>
          </p:cNvCxnSpPr>
          <p:nvPr/>
        </p:nvCxnSpPr>
        <p:spPr>
          <a:xfrm>
            <a:off x="2489103" y="1860229"/>
            <a:ext cx="1019005" cy="14636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01" name="Picture 400">
            <a:extLst>
              <a:ext uri="{FF2B5EF4-FFF2-40B4-BE49-F238E27FC236}">
                <a16:creationId xmlns:a16="http://schemas.microsoft.com/office/drawing/2014/main" id="{0237305F-423D-5084-A9AF-8D40876D05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12098" y="1897160"/>
            <a:ext cx="1526551" cy="924110"/>
          </a:xfrm>
          <a:prstGeom prst="rect">
            <a:avLst/>
          </a:prstGeom>
        </p:spPr>
      </p:pic>
      <p:sp>
        <p:nvSpPr>
          <p:cNvPr id="402" name="TextBox 401">
            <a:extLst>
              <a:ext uri="{FF2B5EF4-FFF2-40B4-BE49-F238E27FC236}">
                <a16:creationId xmlns:a16="http://schemas.microsoft.com/office/drawing/2014/main" id="{27769283-D036-016F-1554-39475609E7BA}"/>
              </a:ext>
            </a:extLst>
          </p:cNvPr>
          <p:cNvSpPr txBox="1"/>
          <p:nvPr/>
        </p:nvSpPr>
        <p:spPr>
          <a:xfrm>
            <a:off x="3708781" y="2231989"/>
            <a:ext cx="11171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latin typeface="+mj-lt"/>
              </a:rPr>
              <a:t>    IP WAN</a:t>
            </a:r>
          </a:p>
        </p:txBody>
      </p:sp>
      <p:pic>
        <p:nvPicPr>
          <p:cNvPr id="403" name="Picture 402">
            <a:extLst>
              <a:ext uri="{FF2B5EF4-FFF2-40B4-BE49-F238E27FC236}">
                <a16:creationId xmlns:a16="http://schemas.microsoft.com/office/drawing/2014/main" id="{126E6BF4-7299-EEA8-9A16-52D11E3219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5898" y="2939019"/>
            <a:ext cx="1526551" cy="924110"/>
          </a:xfrm>
          <a:prstGeom prst="rect">
            <a:avLst/>
          </a:prstGeom>
        </p:spPr>
      </p:pic>
      <p:sp>
        <p:nvSpPr>
          <p:cNvPr id="404" name="TextBox 403">
            <a:extLst>
              <a:ext uri="{FF2B5EF4-FFF2-40B4-BE49-F238E27FC236}">
                <a16:creationId xmlns:a16="http://schemas.microsoft.com/office/drawing/2014/main" id="{98080AC6-78A0-3588-BFB6-295573F9F8DC}"/>
              </a:ext>
            </a:extLst>
          </p:cNvPr>
          <p:cNvSpPr txBox="1"/>
          <p:nvPr/>
        </p:nvSpPr>
        <p:spPr>
          <a:xfrm>
            <a:off x="3704283" y="3288772"/>
            <a:ext cx="11171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latin typeface="+mj-lt"/>
              </a:rPr>
              <a:t>    Internet</a:t>
            </a:r>
          </a:p>
        </p:txBody>
      </p:sp>
      <p:sp>
        <p:nvSpPr>
          <p:cNvPr id="405" name="Rectangle 404">
            <a:extLst>
              <a:ext uri="{FF2B5EF4-FFF2-40B4-BE49-F238E27FC236}">
                <a16:creationId xmlns:a16="http://schemas.microsoft.com/office/drawing/2014/main" id="{FBFF3E7B-1CD1-5095-BCB8-5CE377C5A090}"/>
              </a:ext>
            </a:extLst>
          </p:cNvPr>
          <p:cNvSpPr/>
          <p:nvPr/>
        </p:nvSpPr>
        <p:spPr>
          <a:xfrm rot="2183481">
            <a:off x="2645488" y="2034697"/>
            <a:ext cx="924730" cy="18466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57168">
              <a:spcBef>
                <a:spcPct val="0"/>
              </a:spcBef>
              <a:buClr>
                <a:srgbClr val="FF0000"/>
              </a:buClr>
            </a:pPr>
            <a:r>
              <a:rPr lang="en-US" sz="6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cs typeface="Calibri" panose="020F0502020204030204" pitchFamily="34" charset="0"/>
              </a:rPr>
              <a:t>Primary</a:t>
            </a:r>
          </a:p>
        </p:txBody>
      </p:sp>
      <p:sp>
        <p:nvSpPr>
          <p:cNvPr id="406" name="Rectangle 405">
            <a:extLst>
              <a:ext uri="{FF2B5EF4-FFF2-40B4-BE49-F238E27FC236}">
                <a16:creationId xmlns:a16="http://schemas.microsoft.com/office/drawing/2014/main" id="{301F1103-6DB7-526D-801E-56C51F6D2600}"/>
              </a:ext>
            </a:extLst>
          </p:cNvPr>
          <p:cNvSpPr/>
          <p:nvPr/>
        </p:nvSpPr>
        <p:spPr>
          <a:xfrm rot="2981702">
            <a:off x="2648128" y="2488889"/>
            <a:ext cx="924730" cy="18466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57168">
              <a:spcBef>
                <a:spcPct val="0"/>
              </a:spcBef>
              <a:buClr>
                <a:srgbClr val="FF0000"/>
              </a:buClr>
            </a:pPr>
            <a:r>
              <a:rPr lang="en-US" sz="6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cs typeface="Calibri" panose="020F0502020204030204" pitchFamily="34" charset="0"/>
              </a:rPr>
              <a:t>Secondary</a:t>
            </a:r>
          </a:p>
        </p:txBody>
      </p:sp>
      <p:grpSp>
        <p:nvGrpSpPr>
          <p:cNvPr id="407" name="Group 406">
            <a:extLst>
              <a:ext uri="{FF2B5EF4-FFF2-40B4-BE49-F238E27FC236}">
                <a16:creationId xmlns:a16="http://schemas.microsoft.com/office/drawing/2014/main" id="{570F5083-0330-DAA8-4DF0-289176F98864}"/>
              </a:ext>
            </a:extLst>
          </p:cNvPr>
          <p:cNvGrpSpPr/>
          <p:nvPr/>
        </p:nvGrpSpPr>
        <p:grpSpPr>
          <a:xfrm>
            <a:off x="520298" y="853691"/>
            <a:ext cx="295316" cy="384340"/>
            <a:chOff x="7193555" y="2791030"/>
            <a:chExt cx="750826" cy="950939"/>
          </a:xfrm>
        </p:grpSpPr>
        <p:sp>
          <p:nvSpPr>
            <p:cNvPr id="408" name="Freeform 5">
              <a:extLst>
                <a:ext uri="{FF2B5EF4-FFF2-40B4-BE49-F238E27FC236}">
                  <a16:creationId xmlns:a16="http://schemas.microsoft.com/office/drawing/2014/main" id="{C5FAD0C8-757D-1A88-54DE-5D023FEF1C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93555" y="3311695"/>
              <a:ext cx="307268" cy="430274"/>
            </a:xfrm>
            <a:custGeom>
              <a:avLst/>
              <a:gdLst>
                <a:gd name="T0" fmla="*/ 0 w 569"/>
                <a:gd name="T1" fmla="*/ 1136 h 1136"/>
                <a:gd name="T2" fmla="*/ 569 w 569"/>
                <a:gd name="T3" fmla="*/ 0 h 1136"/>
                <a:gd name="T4" fmla="*/ 339 w 569"/>
                <a:gd name="T5" fmla="*/ 104 h 1136"/>
                <a:gd name="T6" fmla="*/ 519 w 569"/>
                <a:gd name="T7" fmla="*/ 180 h 1136"/>
                <a:gd name="T8" fmla="*/ 339 w 569"/>
                <a:gd name="T9" fmla="*/ 104 h 1136"/>
                <a:gd name="T10" fmla="*/ 232 w 569"/>
                <a:gd name="T11" fmla="*/ 104 h 1136"/>
                <a:gd name="T12" fmla="*/ 52 w 569"/>
                <a:gd name="T13" fmla="*/ 180 h 1136"/>
                <a:gd name="T14" fmla="*/ 52 w 569"/>
                <a:gd name="T15" fmla="*/ 272 h 1136"/>
                <a:gd name="T16" fmla="*/ 232 w 569"/>
                <a:gd name="T17" fmla="*/ 348 h 1136"/>
                <a:gd name="T18" fmla="*/ 52 w 569"/>
                <a:gd name="T19" fmla="*/ 272 h 1136"/>
                <a:gd name="T20" fmla="*/ 52 w 569"/>
                <a:gd name="T21" fmla="*/ 1024 h 1136"/>
                <a:gd name="T22" fmla="*/ 232 w 569"/>
                <a:gd name="T23" fmla="*/ 949 h 1136"/>
                <a:gd name="T24" fmla="*/ 232 w 569"/>
                <a:gd name="T25" fmla="*/ 856 h 1136"/>
                <a:gd name="T26" fmla="*/ 52 w 569"/>
                <a:gd name="T27" fmla="*/ 780 h 1136"/>
                <a:gd name="T28" fmla="*/ 232 w 569"/>
                <a:gd name="T29" fmla="*/ 856 h 1136"/>
                <a:gd name="T30" fmla="*/ 52 w 569"/>
                <a:gd name="T31" fmla="*/ 688 h 1136"/>
                <a:gd name="T32" fmla="*/ 232 w 569"/>
                <a:gd name="T33" fmla="*/ 612 h 1136"/>
                <a:gd name="T34" fmla="*/ 232 w 569"/>
                <a:gd name="T35" fmla="*/ 519 h 1136"/>
                <a:gd name="T36" fmla="*/ 52 w 569"/>
                <a:gd name="T37" fmla="*/ 441 h 1136"/>
                <a:gd name="T38" fmla="*/ 232 w 569"/>
                <a:gd name="T39" fmla="*/ 519 h 1136"/>
                <a:gd name="T40" fmla="*/ 519 w 569"/>
                <a:gd name="T41" fmla="*/ 272 h 1136"/>
                <a:gd name="T42" fmla="*/ 339 w 569"/>
                <a:gd name="T43" fmla="*/ 348 h 1136"/>
                <a:gd name="T44" fmla="*/ 519 w 569"/>
                <a:gd name="T45" fmla="*/ 1024 h 1136"/>
                <a:gd name="T46" fmla="*/ 339 w 569"/>
                <a:gd name="T47" fmla="*/ 949 h 1136"/>
                <a:gd name="T48" fmla="*/ 519 w 569"/>
                <a:gd name="T49" fmla="*/ 1024 h 1136"/>
                <a:gd name="T50" fmla="*/ 339 w 569"/>
                <a:gd name="T51" fmla="*/ 856 h 1136"/>
                <a:gd name="T52" fmla="*/ 519 w 569"/>
                <a:gd name="T53" fmla="*/ 780 h 1136"/>
                <a:gd name="T54" fmla="*/ 519 w 569"/>
                <a:gd name="T55" fmla="*/ 688 h 1136"/>
                <a:gd name="T56" fmla="*/ 339 w 569"/>
                <a:gd name="T57" fmla="*/ 612 h 1136"/>
                <a:gd name="T58" fmla="*/ 519 w 569"/>
                <a:gd name="T59" fmla="*/ 688 h 1136"/>
                <a:gd name="T60" fmla="*/ 339 w 569"/>
                <a:gd name="T61" fmla="*/ 519 h 1136"/>
                <a:gd name="T62" fmla="*/ 519 w 569"/>
                <a:gd name="T63" fmla="*/ 441 h 1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69" h="1136">
                  <a:moveTo>
                    <a:pt x="0" y="0"/>
                  </a:moveTo>
                  <a:lnTo>
                    <a:pt x="0" y="1136"/>
                  </a:lnTo>
                  <a:lnTo>
                    <a:pt x="569" y="1136"/>
                  </a:lnTo>
                  <a:lnTo>
                    <a:pt x="569" y="0"/>
                  </a:lnTo>
                  <a:lnTo>
                    <a:pt x="0" y="0"/>
                  </a:lnTo>
                  <a:close/>
                  <a:moveTo>
                    <a:pt x="339" y="104"/>
                  </a:moveTo>
                  <a:lnTo>
                    <a:pt x="519" y="104"/>
                  </a:lnTo>
                  <a:lnTo>
                    <a:pt x="519" y="180"/>
                  </a:lnTo>
                  <a:lnTo>
                    <a:pt x="339" y="180"/>
                  </a:lnTo>
                  <a:lnTo>
                    <a:pt x="339" y="104"/>
                  </a:lnTo>
                  <a:close/>
                  <a:moveTo>
                    <a:pt x="52" y="104"/>
                  </a:moveTo>
                  <a:lnTo>
                    <a:pt x="232" y="104"/>
                  </a:lnTo>
                  <a:lnTo>
                    <a:pt x="232" y="180"/>
                  </a:lnTo>
                  <a:lnTo>
                    <a:pt x="52" y="180"/>
                  </a:lnTo>
                  <a:lnTo>
                    <a:pt x="52" y="104"/>
                  </a:lnTo>
                  <a:close/>
                  <a:moveTo>
                    <a:pt x="52" y="272"/>
                  </a:moveTo>
                  <a:lnTo>
                    <a:pt x="232" y="272"/>
                  </a:lnTo>
                  <a:lnTo>
                    <a:pt x="232" y="348"/>
                  </a:lnTo>
                  <a:lnTo>
                    <a:pt x="52" y="348"/>
                  </a:lnTo>
                  <a:lnTo>
                    <a:pt x="52" y="272"/>
                  </a:lnTo>
                  <a:close/>
                  <a:moveTo>
                    <a:pt x="232" y="1024"/>
                  </a:moveTo>
                  <a:lnTo>
                    <a:pt x="52" y="1024"/>
                  </a:lnTo>
                  <a:lnTo>
                    <a:pt x="52" y="949"/>
                  </a:lnTo>
                  <a:lnTo>
                    <a:pt x="232" y="949"/>
                  </a:lnTo>
                  <a:lnTo>
                    <a:pt x="232" y="1024"/>
                  </a:lnTo>
                  <a:close/>
                  <a:moveTo>
                    <a:pt x="232" y="856"/>
                  </a:moveTo>
                  <a:lnTo>
                    <a:pt x="52" y="856"/>
                  </a:lnTo>
                  <a:lnTo>
                    <a:pt x="52" y="780"/>
                  </a:lnTo>
                  <a:lnTo>
                    <a:pt x="232" y="780"/>
                  </a:lnTo>
                  <a:lnTo>
                    <a:pt x="232" y="856"/>
                  </a:lnTo>
                  <a:close/>
                  <a:moveTo>
                    <a:pt x="232" y="688"/>
                  </a:moveTo>
                  <a:lnTo>
                    <a:pt x="52" y="688"/>
                  </a:lnTo>
                  <a:lnTo>
                    <a:pt x="52" y="612"/>
                  </a:lnTo>
                  <a:lnTo>
                    <a:pt x="232" y="612"/>
                  </a:lnTo>
                  <a:lnTo>
                    <a:pt x="232" y="688"/>
                  </a:lnTo>
                  <a:close/>
                  <a:moveTo>
                    <a:pt x="232" y="519"/>
                  </a:moveTo>
                  <a:lnTo>
                    <a:pt x="52" y="519"/>
                  </a:lnTo>
                  <a:lnTo>
                    <a:pt x="52" y="441"/>
                  </a:lnTo>
                  <a:lnTo>
                    <a:pt x="232" y="441"/>
                  </a:lnTo>
                  <a:lnTo>
                    <a:pt x="232" y="519"/>
                  </a:lnTo>
                  <a:close/>
                  <a:moveTo>
                    <a:pt x="339" y="272"/>
                  </a:moveTo>
                  <a:lnTo>
                    <a:pt x="519" y="272"/>
                  </a:lnTo>
                  <a:lnTo>
                    <a:pt x="519" y="348"/>
                  </a:lnTo>
                  <a:lnTo>
                    <a:pt x="339" y="348"/>
                  </a:lnTo>
                  <a:lnTo>
                    <a:pt x="339" y="272"/>
                  </a:lnTo>
                  <a:close/>
                  <a:moveTo>
                    <a:pt x="519" y="1024"/>
                  </a:moveTo>
                  <a:lnTo>
                    <a:pt x="339" y="1024"/>
                  </a:lnTo>
                  <a:lnTo>
                    <a:pt x="339" y="949"/>
                  </a:lnTo>
                  <a:lnTo>
                    <a:pt x="519" y="949"/>
                  </a:lnTo>
                  <a:lnTo>
                    <a:pt x="519" y="1024"/>
                  </a:lnTo>
                  <a:close/>
                  <a:moveTo>
                    <a:pt x="519" y="856"/>
                  </a:moveTo>
                  <a:lnTo>
                    <a:pt x="339" y="856"/>
                  </a:lnTo>
                  <a:lnTo>
                    <a:pt x="339" y="780"/>
                  </a:lnTo>
                  <a:lnTo>
                    <a:pt x="519" y="780"/>
                  </a:lnTo>
                  <a:lnTo>
                    <a:pt x="519" y="856"/>
                  </a:lnTo>
                  <a:close/>
                  <a:moveTo>
                    <a:pt x="519" y="688"/>
                  </a:moveTo>
                  <a:lnTo>
                    <a:pt x="339" y="688"/>
                  </a:lnTo>
                  <a:lnTo>
                    <a:pt x="339" y="612"/>
                  </a:lnTo>
                  <a:lnTo>
                    <a:pt x="519" y="612"/>
                  </a:lnTo>
                  <a:lnTo>
                    <a:pt x="519" y="688"/>
                  </a:lnTo>
                  <a:close/>
                  <a:moveTo>
                    <a:pt x="519" y="519"/>
                  </a:moveTo>
                  <a:lnTo>
                    <a:pt x="339" y="519"/>
                  </a:lnTo>
                  <a:lnTo>
                    <a:pt x="339" y="441"/>
                  </a:lnTo>
                  <a:lnTo>
                    <a:pt x="519" y="441"/>
                  </a:lnTo>
                  <a:lnTo>
                    <a:pt x="519" y="519"/>
                  </a:ln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en-US" sz="190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409" name="Freeform 6">
              <a:extLst>
                <a:ext uri="{FF2B5EF4-FFF2-40B4-BE49-F238E27FC236}">
                  <a16:creationId xmlns:a16="http://schemas.microsoft.com/office/drawing/2014/main" id="{DA86C260-32EE-77D2-D0B5-FC26F229D9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24241" y="3040806"/>
              <a:ext cx="406417" cy="701163"/>
            </a:xfrm>
            <a:custGeom>
              <a:avLst/>
              <a:gdLst>
                <a:gd name="T0" fmla="*/ 0 w 475"/>
                <a:gd name="T1" fmla="*/ 0 h 1357"/>
                <a:gd name="T2" fmla="*/ 0 w 475"/>
                <a:gd name="T3" fmla="*/ 1357 h 1357"/>
                <a:gd name="T4" fmla="*/ 475 w 475"/>
                <a:gd name="T5" fmla="*/ 1357 h 1357"/>
                <a:gd name="T6" fmla="*/ 475 w 475"/>
                <a:gd name="T7" fmla="*/ 0 h 1357"/>
                <a:gd name="T8" fmla="*/ 0 w 475"/>
                <a:gd name="T9" fmla="*/ 0 h 1357"/>
                <a:gd name="T10" fmla="*/ 81 w 475"/>
                <a:gd name="T11" fmla="*/ 1255 h 1357"/>
                <a:gd name="T12" fmla="*/ 62 w 475"/>
                <a:gd name="T13" fmla="*/ 1255 h 1357"/>
                <a:gd name="T14" fmla="*/ 62 w 475"/>
                <a:gd name="T15" fmla="*/ 40 h 1357"/>
                <a:gd name="T16" fmla="*/ 81 w 475"/>
                <a:gd name="T17" fmla="*/ 40 h 1357"/>
                <a:gd name="T18" fmla="*/ 81 w 475"/>
                <a:gd name="T19" fmla="*/ 1255 h 1357"/>
                <a:gd name="T20" fmla="*/ 164 w 475"/>
                <a:gd name="T21" fmla="*/ 1255 h 1357"/>
                <a:gd name="T22" fmla="*/ 145 w 475"/>
                <a:gd name="T23" fmla="*/ 1255 h 1357"/>
                <a:gd name="T24" fmla="*/ 145 w 475"/>
                <a:gd name="T25" fmla="*/ 40 h 1357"/>
                <a:gd name="T26" fmla="*/ 164 w 475"/>
                <a:gd name="T27" fmla="*/ 40 h 1357"/>
                <a:gd name="T28" fmla="*/ 164 w 475"/>
                <a:gd name="T29" fmla="*/ 1255 h 1357"/>
                <a:gd name="T30" fmla="*/ 250 w 475"/>
                <a:gd name="T31" fmla="*/ 1255 h 1357"/>
                <a:gd name="T32" fmla="*/ 231 w 475"/>
                <a:gd name="T33" fmla="*/ 1255 h 1357"/>
                <a:gd name="T34" fmla="*/ 231 w 475"/>
                <a:gd name="T35" fmla="*/ 40 h 1357"/>
                <a:gd name="T36" fmla="*/ 250 w 475"/>
                <a:gd name="T37" fmla="*/ 40 h 1357"/>
                <a:gd name="T38" fmla="*/ 250 w 475"/>
                <a:gd name="T39" fmla="*/ 1255 h 1357"/>
                <a:gd name="T40" fmla="*/ 335 w 475"/>
                <a:gd name="T41" fmla="*/ 1255 h 1357"/>
                <a:gd name="T42" fmla="*/ 316 w 475"/>
                <a:gd name="T43" fmla="*/ 1255 h 1357"/>
                <a:gd name="T44" fmla="*/ 316 w 475"/>
                <a:gd name="T45" fmla="*/ 40 h 1357"/>
                <a:gd name="T46" fmla="*/ 335 w 475"/>
                <a:gd name="T47" fmla="*/ 40 h 1357"/>
                <a:gd name="T48" fmla="*/ 335 w 475"/>
                <a:gd name="T49" fmla="*/ 1255 h 1357"/>
                <a:gd name="T50" fmla="*/ 418 w 475"/>
                <a:gd name="T51" fmla="*/ 1255 h 1357"/>
                <a:gd name="T52" fmla="*/ 399 w 475"/>
                <a:gd name="T53" fmla="*/ 1255 h 1357"/>
                <a:gd name="T54" fmla="*/ 399 w 475"/>
                <a:gd name="T55" fmla="*/ 40 h 1357"/>
                <a:gd name="T56" fmla="*/ 418 w 475"/>
                <a:gd name="T57" fmla="*/ 40 h 1357"/>
                <a:gd name="T58" fmla="*/ 418 w 475"/>
                <a:gd name="T59" fmla="*/ 1255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75" h="1357">
                  <a:moveTo>
                    <a:pt x="0" y="0"/>
                  </a:moveTo>
                  <a:lnTo>
                    <a:pt x="0" y="1357"/>
                  </a:lnTo>
                  <a:lnTo>
                    <a:pt x="475" y="1357"/>
                  </a:lnTo>
                  <a:lnTo>
                    <a:pt x="475" y="0"/>
                  </a:lnTo>
                  <a:lnTo>
                    <a:pt x="0" y="0"/>
                  </a:lnTo>
                  <a:close/>
                  <a:moveTo>
                    <a:pt x="81" y="1255"/>
                  </a:moveTo>
                  <a:lnTo>
                    <a:pt x="62" y="1255"/>
                  </a:lnTo>
                  <a:lnTo>
                    <a:pt x="62" y="40"/>
                  </a:lnTo>
                  <a:lnTo>
                    <a:pt x="81" y="40"/>
                  </a:lnTo>
                  <a:lnTo>
                    <a:pt x="81" y="1255"/>
                  </a:lnTo>
                  <a:close/>
                  <a:moveTo>
                    <a:pt x="164" y="1255"/>
                  </a:moveTo>
                  <a:lnTo>
                    <a:pt x="145" y="1255"/>
                  </a:lnTo>
                  <a:lnTo>
                    <a:pt x="145" y="40"/>
                  </a:lnTo>
                  <a:lnTo>
                    <a:pt x="164" y="40"/>
                  </a:lnTo>
                  <a:lnTo>
                    <a:pt x="164" y="1255"/>
                  </a:lnTo>
                  <a:close/>
                  <a:moveTo>
                    <a:pt x="250" y="1255"/>
                  </a:moveTo>
                  <a:lnTo>
                    <a:pt x="231" y="1255"/>
                  </a:lnTo>
                  <a:lnTo>
                    <a:pt x="231" y="40"/>
                  </a:lnTo>
                  <a:lnTo>
                    <a:pt x="250" y="40"/>
                  </a:lnTo>
                  <a:lnTo>
                    <a:pt x="250" y="1255"/>
                  </a:lnTo>
                  <a:close/>
                  <a:moveTo>
                    <a:pt x="335" y="1255"/>
                  </a:moveTo>
                  <a:lnTo>
                    <a:pt x="316" y="1255"/>
                  </a:lnTo>
                  <a:lnTo>
                    <a:pt x="316" y="40"/>
                  </a:lnTo>
                  <a:lnTo>
                    <a:pt x="335" y="40"/>
                  </a:lnTo>
                  <a:lnTo>
                    <a:pt x="335" y="1255"/>
                  </a:lnTo>
                  <a:close/>
                  <a:moveTo>
                    <a:pt x="418" y="1255"/>
                  </a:moveTo>
                  <a:lnTo>
                    <a:pt x="399" y="1255"/>
                  </a:lnTo>
                  <a:lnTo>
                    <a:pt x="399" y="40"/>
                  </a:lnTo>
                  <a:lnTo>
                    <a:pt x="418" y="40"/>
                  </a:lnTo>
                  <a:lnTo>
                    <a:pt x="418" y="1255"/>
                  </a:ln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en-US" sz="190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410" name="Freeform 7">
              <a:extLst>
                <a:ext uri="{FF2B5EF4-FFF2-40B4-BE49-F238E27FC236}">
                  <a16:creationId xmlns:a16="http://schemas.microsoft.com/office/drawing/2014/main" id="{DEFE0287-00D8-CE51-C705-8243BEAB1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0514" y="2791030"/>
              <a:ext cx="433867" cy="239404"/>
            </a:xfrm>
            <a:custGeom>
              <a:avLst/>
              <a:gdLst>
                <a:gd name="T0" fmla="*/ 387 w 387"/>
                <a:gd name="T1" fmla="*/ 373 h 373"/>
                <a:gd name="T2" fmla="*/ 209 w 387"/>
                <a:gd name="T3" fmla="*/ 176 h 373"/>
                <a:gd name="T4" fmla="*/ 209 w 387"/>
                <a:gd name="T5" fmla="*/ 0 h 373"/>
                <a:gd name="T6" fmla="*/ 178 w 387"/>
                <a:gd name="T7" fmla="*/ 0 h 373"/>
                <a:gd name="T8" fmla="*/ 178 w 387"/>
                <a:gd name="T9" fmla="*/ 176 h 373"/>
                <a:gd name="T10" fmla="*/ 0 w 387"/>
                <a:gd name="T11" fmla="*/ 373 h 373"/>
                <a:gd name="T12" fmla="*/ 387 w 387"/>
                <a:gd name="T13" fmla="*/ 3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7" h="373">
                  <a:moveTo>
                    <a:pt x="387" y="373"/>
                  </a:moveTo>
                  <a:lnTo>
                    <a:pt x="209" y="176"/>
                  </a:lnTo>
                  <a:lnTo>
                    <a:pt x="209" y="0"/>
                  </a:lnTo>
                  <a:lnTo>
                    <a:pt x="178" y="0"/>
                  </a:lnTo>
                  <a:lnTo>
                    <a:pt x="178" y="176"/>
                  </a:lnTo>
                  <a:lnTo>
                    <a:pt x="0" y="373"/>
                  </a:lnTo>
                  <a:lnTo>
                    <a:pt x="387" y="373"/>
                  </a:ln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en-US" sz="1900">
                <a:solidFill>
                  <a:prstClr val="black"/>
                </a:solidFill>
                <a:latin typeface="+mj-lt"/>
              </a:endParaRPr>
            </a:p>
          </p:txBody>
        </p:sp>
      </p:grpSp>
      <p:cxnSp>
        <p:nvCxnSpPr>
          <p:cNvPr id="411" name="Straight Connector 410">
            <a:extLst>
              <a:ext uri="{FF2B5EF4-FFF2-40B4-BE49-F238E27FC236}">
                <a16:creationId xmlns:a16="http://schemas.microsoft.com/office/drawing/2014/main" id="{A4A43C46-8822-FF24-3E32-AFBC1E441BBC}"/>
              </a:ext>
            </a:extLst>
          </p:cNvPr>
          <p:cNvCxnSpPr>
            <a:cxnSpLocks/>
          </p:cNvCxnSpPr>
          <p:nvPr/>
        </p:nvCxnSpPr>
        <p:spPr>
          <a:xfrm>
            <a:off x="1792979" y="2186071"/>
            <a:ext cx="0" cy="4546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2" name="Straight Connector 411">
            <a:extLst>
              <a:ext uri="{FF2B5EF4-FFF2-40B4-BE49-F238E27FC236}">
                <a16:creationId xmlns:a16="http://schemas.microsoft.com/office/drawing/2014/main" id="{CD141293-2C64-3464-7DAF-E7F5A6E97A30}"/>
              </a:ext>
            </a:extLst>
          </p:cNvPr>
          <p:cNvCxnSpPr>
            <a:cxnSpLocks/>
          </p:cNvCxnSpPr>
          <p:nvPr/>
        </p:nvCxnSpPr>
        <p:spPr>
          <a:xfrm>
            <a:off x="1800411" y="2570691"/>
            <a:ext cx="31515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3" name="Rectangle 412">
            <a:extLst>
              <a:ext uri="{FF2B5EF4-FFF2-40B4-BE49-F238E27FC236}">
                <a16:creationId xmlns:a16="http://schemas.microsoft.com/office/drawing/2014/main" id="{3535FD93-877E-DA84-2B23-2E3AF37784B9}"/>
              </a:ext>
            </a:extLst>
          </p:cNvPr>
          <p:cNvSpPr/>
          <p:nvPr/>
        </p:nvSpPr>
        <p:spPr>
          <a:xfrm rot="16200000">
            <a:off x="1995759" y="2317722"/>
            <a:ext cx="701973" cy="18466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57168">
              <a:spcBef>
                <a:spcPct val="0"/>
              </a:spcBef>
              <a:buClr>
                <a:srgbClr val="FF0000"/>
              </a:buClr>
            </a:pPr>
            <a:r>
              <a:rPr lang="en-US" sz="6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cs typeface="Calibri" panose="020F0502020204030204" pitchFamily="34" charset="0"/>
              </a:rPr>
              <a:t>FXO</a:t>
            </a:r>
          </a:p>
        </p:txBody>
      </p:sp>
      <p:cxnSp>
        <p:nvCxnSpPr>
          <p:cNvPr id="414" name="Straight Connector 413">
            <a:extLst>
              <a:ext uri="{FF2B5EF4-FFF2-40B4-BE49-F238E27FC236}">
                <a16:creationId xmlns:a16="http://schemas.microsoft.com/office/drawing/2014/main" id="{36FDA20D-61D5-357B-5EFD-CB1081E4D83B}"/>
              </a:ext>
            </a:extLst>
          </p:cNvPr>
          <p:cNvCxnSpPr>
            <a:cxnSpLocks/>
          </p:cNvCxnSpPr>
          <p:nvPr/>
        </p:nvCxnSpPr>
        <p:spPr>
          <a:xfrm>
            <a:off x="1483794" y="2638398"/>
            <a:ext cx="31515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5" name="Straight Connector 414">
            <a:extLst>
              <a:ext uri="{FF2B5EF4-FFF2-40B4-BE49-F238E27FC236}">
                <a16:creationId xmlns:a16="http://schemas.microsoft.com/office/drawing/2014/main" id="{4FC9D053-DF96-2DC6-C59D-6610CF47A01C}"/>
              </a:ext>
            </a:extLst>
          </p:cNvPr>
          <p:cNvCxnSpPr>
            <a:cxnSpLocks/>
          </p:cNvCxnSpPr>
          <p:nvPr/>
        </p:nvCxnSpPr>
        <p:spPr>
          <a:xfrm>
            <a:off x="1488250" y="2190303"/>
            <a:ext cx="31515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519CE0AA-F14B-8092-7E9A-281D417AACA7}"/>
              </a:ext>
            </a:extLst>
          </p:cNvPr>
          <p:cNvGrpSpPr/>
          <p:nvPr/>
        </p:nvGrpSpPr>
        <p:grpSpPr>
          <a:xfrm>
            <a:off x="1236176" y="2020234"/>
            <a:ext cx="384638" cy="328873"/>
            <a:chOff x="7484361" y="3339628"/>
            <a:chExt cx="638761" cy="559119"/>
          </a:xfrm>
        </p:grpSpPr>
        <p:sp>
          <p:nvSpPr>
            <p:cNvPr id="193" name="Freeform 9">
              <a:extLst>
                <a:ext uri="{FF2B5EF4-FFF2-40B4-BE49-F238E27FC236}">
                  <a16:creationId xmlns:a16="http://schemas.microsoft.com/office/drawing/2014/main" id="{4D30EDE1-E873-A7D9-C1A0-3E8C276917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7364" y="3352631"/>
              <a:ext cx="614381" cy="533113"/>
            </a:xfrm>
            <a:custGeom>
              <a:avLst/>
              <a:gdLst>
                <a:gd name="T0" fmla="*/ 155 w 1670"/>
                <a:gd name="T1" fmla="*/ 1452 h 1453"/>
                <a:gd name="T2" fmla="*/ 0 w 1670"/>
                <a:gd name="T3" fmla="*/ 1297 h 1453"/>
                <a:gd name="T4" fmla="*/ 0 w 1670"/>
                <a:gd name="T5" fmla="*/ 155 h 1453"/>
                <a:gd name="T6" fmla="*/ 155 w 1670"/>
                <a:gd name="T7" fmla="*/ 0 h 1453"/>
                <a:gd name="T8" fmla="*/ 1514 w 1670"/>
                <a:gd name="T9" fmla="*/ 0 h 1453"/>
                <a:gd name="T10" fmla="*/ 1669 w 1670"/>
                <a:gd name="T11" fmla="*/ 155 h 1453"/>
                <a:gd name="T12" fmla="*/ 1669 w 1670"/>
                <a:gd name="T13" fmla="*/ 1297 h 1453"/>
                <a:gd name="T14" fmla="*/ 1514 w 1670"/>
                <a:gd name="T15" fmla="*/ 1452 h 1453"/>
                <a:gd name="T16" fmla="*/ 155 w 1670"/>
                <a:gd name="T17" fmla="*/ 1452 h 1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0" h="1453">
                  <a:moveTo>
                    <a:pt x="155" y="1452"/>
                  </a:moveTo>
                  <a:cubicBezTo>
                    <a:pt x="70" y="1452"/>
                    <a:pt x="0" y="1382"/>
                    <a:pt x="0" y="1297"/>
                  </a:cubicBezTo>
                  <a:lnTo>
                    <a:pt x="0" y="155"/>
                  </a:lnTo>
                  <a:cubicBezTo>
                    <a:pt x="0" y="70"/>
                    <a:pt x="70" y="0"/>
                    <a:pt x="155" y="0"/>
                  </a:cubicBezTo>
                  <a:lnTo>
                    <a:pt x="1514" y="0"/>
                  </a:lnTo>
                  <a:cubicBezTo>
                    <a:pt x="1599" y="0"/>
                    <a:pt x="1669" y="70"/>
                    <a:pt x="1669" y="155"/>
                  </a:cubicBezTo>
                  <a:lnTo>
                    <a:pt x="1669" y="1297"/>
                  </a:lnTo>
                  <a:cubicBezTo>
                    <a:pt x="1669" y="1382"/>
                    <a:pt x="1599" y="1452"/>
                    <a:pt x="1514" y="1452"/>
                  </a:cubicBezTo>
                  <a:lnTo>
                    <a:pt x="155" y="1452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latin typeface="+mj-lt"/>
              </a:endParaRPr>
            </a:p>
          </p:txBody>
        </p:sp>
        <p:sp>
          <p:nvSpPr>
            <p:cNvPr id="194" name="Freeform 10">
              <a:extLst>
                <a:ext uri="{FF2B5EF4-FFF2-40B4-BE49-F238E27FC236}">
                  <a16:creationId xmlns:a16="http://schemas.microsoft.com/office/drawing/2014/main" id="{3DC7E8BF-D9B9-204A-4E20-205E90819B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4361" y="3339628"/>
              <a:ext cx="638761" cy="559119"/>
            </a:xfrm>
            <a:custGeom>
              <a:avLst/>
              <a:gdLst>
                <a:gd name="T0" fmla="*/ 1548 w 1738"/>
                <a:gd name="T1" fmla="*/ 0 h 1521"/>
                <a:gd name="T2" fmla="*/ 189 w 1738"/>
                <a:gd name="T3" fmla="*/ 0 h 1521"/>
                <a:gd name="T4" fmla="*/ 0 w 1738"/>
                <a:gd name="T5" fmla="*/ 189 h 1521"/>
                <a:gd name="T6" fmla="*/ 0 w 1738"/>
                <a:gd name="T7" fmla="*/ 1331 h 1521"/>
                <a:gd name="T8" fmla="*/ 189 w 1738"/>
                <a:gd name="T9" fmla="*/ 1520 h 1521"/>
                <a:gd name="T10" fmla="*/ 1548 w 1738"/>
                <a:gd name="T11" fmla="*/ 1520 h 1521"/>
                <a:gd name="T12" fmla="*/ 1737 w 1738"/>
                <a:gd name="T13" fmla="*/ 1331 h 1521"/>
                <a:gd name="T14" fmla="*/ 1737 w 1738"/>
                <a:gd name="T15" fmla="*/ 189 h 1521"/>
                <a:gd name="T16" fmla="*/ 1548 w 1738"/>
                <a:gd name="T17" fmla="*/ 0 h 1521"/>
                <a:gd name="T18" fmla="*/ 1548 w 1738"/>
                <a:gd name="T19" fmla="*/ 68 h 1521"/>
                <a:gd name="T20" fmla="*/ 1669 w 1738"/>
                <a:gd name="T21" fmla="*/ 189 h 1521"/>
                <a:gd name="T22" fmla="*/ 1669 w 1738"/>
                <a:gd name="T23" fmla="*/ 1331 h 1521"/>
                <a:gd name="T24" fmla="*/ 1548 w 1738"/>
                <a:gd name="T25" fmla="*/ 1452 h 1521"/>
                <a:gd name="T26" fmla="*/ 189 w 1738"/>
                <a:gd name="T27" fmla="*/ 1452 h 1521"/>
                <a:gd name="T28" fmla="*/ 68 w 1738"/>
                <a:gd name="T29" fmla="*/ 1331 h 1521"/>
                <a:gd name="T30" fmla="*/ 68 w 1738"/>
                <a:gd name="T31" fmla="*/ 189 h 1521"/>
                <a:gd name="T32" fmla="*/ 189 w 1738"/>
                <a:gd name="T33" fmla="*/ 68 h 1521"/>
                <a:gd name="T34" fmla="*/ 1548 w 1738"/>
                <a:gd name="T35" fmla="*/ 68 h 1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38" h="1521">
                  <a:moveTo>
                    <a:pt x="1548" y="0"/>
                  </a:moveTo>
                  <a:lnTo>
                    <a:pt x="189" y="0"/>
                  </a:lnTo>
                  <a:cubicBezTo>
                    <a:pt x="85" y="0"/>
                    <a:pt x="0" y="85"/>
                    <a:pt x="0" y="189"/>
                  </a:cubicBezTo>
                  <a:lnTo>
                    <a:pt x="0" y="1331"/>
                  </a:lnTo>
                  <a:cubicBezTo>
                    <a:pt x="0" y="1435"/>
                    <a:pt x="85" y="1520"/>
                    <a:pt x="189" y="1520"/>
                  </a:cubicBezTo>
                  <a:lnTo>
                    <a:pt x="1548" y="1520"/>
                  </a:lnTo>
                  <a:cubicBezTo>
                    <a:pt x="1652" y="1520"/>
                    <a:pt x="1737" y="1435"/>
                    <a:pt x="1737" y="1331"/>
                  </a:cubicBezTo>
                  <a:lnTo>
                    <a:pt x="1737" y="189"/>
                  </a:lnTo>
                  <a:cubicBezTo>
                    <a:pt x="1737" y="85"/>
                    <a:pt x="1652" y="0"/>
                    <a:pt x="1548" y="0"/>
                  </a:cubicBezTo>
                  <a:close/>
                  <a:moveTo>
                    <a:pt x="1548" y="68"/>
                  </a:moveTo>
                  <a:cubicBezTo>
                    <a:pt x="1615" y="68"/>
                    <a:pt x="1669" y="122"/>
                    <a:pt x="1669" y="189"/>
                  </a:cubicBezTo>
                  <a:lnTo>
                    <a:pt x="1669" y="1331"/>
                  </a:lnTo>
                  <a:cubicBezTo>
                    <a:pt x="1669" y="1398"/>
                    <a:pt x="1615" y="1452"/>
                    <a:pt x="1548" y="1452"/>
                  </a:cubicBezTo>
                  <a:lnTo>
                    <a:pt x="189" y="1452"/>
                  </a:lnTo>
                  <a:cubicBezTo>
                    <a:pt x="122" y="1452"/>
                    <a:pt x="68" y="1398"/>
                    <a:pt x="68" y="1331"/>
                  </a:cubicBezTo>
                  <a:lnTo>
                    <a:pt x="68" y="189"/>
                  </a:lnTo>
                  <a:cubicBezTo>
                    <a:pt x="68" y="122"/>
                    <a:pt x="122" y="68"/>
                    <a:pt x="189" y="68"/>
                  </a:cubicBezTo>
                  <a:lnTo>
                    <a:pt x="1548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latin typeface="+mj-lt"/>
              </a:endParaRPr>
            </a:p>
          </p:txBody>
        </p:sp>
        <p:sp>
          <p:nvSpPr>
            <p:cNvPr id="195" name="Freeform 11">
              <a:extLst>
                <a:ext uri="{FF2B5EF4-FFF2-40B4-BE49-F238E27FC236}">
                  <a16:creationId xmlns:a16="http://schemas.microsoft.com/office/drawing/2014/main" id="{DE58AE69-8922-EEDB-2946-087211E0B7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4472" y="3399766"/>
              <a:ext cx="35758" cy="321818"/>
            </a:xfrm>
            <a:custGeom>
              <a:avLst/>
              <a:gdLst>
                <a:gd name="T0" fmla="*/ 60 w 103"/>
                <a:gd name="T1" fmla="*/ 1 h 876"/>
                <a:gd name="T2" fmla="*/ 69 w 103"/>
                <a:gd name="T3" fmla="*/ 3 h 876"/>
                <a:gd name="T4" fmla="*/ 77 w 103"/>
                <a:gd name="T5" fmla="*/ 7 h 876"/>
                <a:gd name="T6" fmla="*/ 84 w 103"/>
                <a:gd name="T7" fmla="*/ 12 h 876"/>
                <a:gd name="T8" fmla="*/ 90 w 103"/>
                <a:gd name="T9" fmla="*/ 18 h 876"/>
                <a:gd name="T10" fmla="*/ 95 w 103"/>
                <a:gd name="T11" fmla="*/ 26 h 876"/>
                <a:gd name="T12" fmla="*/ 99 w 103"/>
                <a:gd name="T13" fmla="*/ 34 h 876"/>
                <a:gd name="T14" fmla="*/ 101 w 103"/>
                <a:gd name="T15" fmla="*/ 42 h 876"/>
                <a:gd name="T16" fmla="*/ 102 w 103"/>
                <a:gd name="T17" fmla="*/ 51 h 876"/>
                <a:gd name="T18" fmla="*/ 102 w 103"/>
                <a:gd name="T19" fmla="*/ 824 h 876"/>
                <a:gd name="T20" fmla="*/ 101 w 103"/>
                <a:gd name="T21" fmla="*/ 833 h 876"/>
                <a:gd name="T22" fmla="*/ 99 w 103"/>
                <a:gd name="T23" fmla="*/ 842 h 876"/>
                <a:gd name="T24" fmla="*/ 95 w 103"/>
                <a:gd name="T25" fmla="*/ 850 h 876"/>
                <a:gd name="T26" fmla="*/ 90 w 103"/>
                <a:gd name="T27" fmla="*/ 857 h 876"/>
                <a:gd name="T28" fmla="*/ 84 w 103"/>
                <a:gd name="T29" fmla="*/ 863 h 876"/>
                <a:gd name="T30" fmla="*/ 77 w 103"/>
                <a:gd name="T31" fmla="*/ 868 h 876"/>
                <a:gd name="T32" fmla="*/ 69 w 103"/>
                <a:gd name="T33" fmla="*/ 872 h 876"/>
                <a:gd name="T34" fmla="*/ 60 w 103"/>
                <a:gd name="T35" fmla="*/ 875 h 876"/>
                <a:gd name="T36" fmla="*/ 51 w 103"/>
                <a:gd name="T37" fmla="*/ 875 h 876"/>
                <a:gd name="T38" fmla="*/ 42 w 103"/>
                <a:gd name="T39" fmla="*/ 875 h 876"/>
                <a:gd name="T40" fmla="*/ 34 w 103"/>
                <a:gd name="T41" fmla="*/ 872 h 876"/>
                <a:gd name="T42" fmla="*/ 26 w 103"/>
                <a:gd name="T43" fmla="*/ 868 h 876"/>
                <a:gd name="T44" fmla="*/ 19 w 103"/>
                <a:gd name="T45" fmla="*/ 863 h 876"/>
                <a:gd name="T46" fmla="*/ 12 w 103"/>
                <a:gd name="T47" fmla="*/ 857 h 876"/>
                <a:gd name="T48" fmla="*/ 7 w 103"/>
                <a:gd name="T49" fmla="*/ 850 h 876"/>
                <a:gd name="T50" fmla="*/ 3 w 103"/>
                <a:gd name="T51" fmla="*/ 842 h 876"/>
                <a:gd name="T52" fmla="*/ 1 w 103"/>
                <a:gd name="T53" fmla="*/ 833 h 876"/>
                <a:gd name="T54" fmla="*/ 0 w 103"/>
                <a:gd name="T55" fmla="*/ 824 h 876"/>
                <a:gd name="T56" fmla="*/ 0 w 103"/>
                <a:gd name="T57" fmla="*/ 51 h 876"/>
                <a:gd name="T58" fmla="*/ 1 w 103"/>
                <a:gd name="T59" fmla="*/ 42 h 876"/>
                <a:gd name="T60" fmla="*/ 3 w 103"/>
                <a:gd name="T61" fmla="*/ 34 h 876"/>
                <a:gd name="T62" fmla="*/ 7 w 103"/>
                <a:gd name="T63" fmla="*/ 26 h 876"/>
                <a:gd name="T64" fmla="*/ 12 w 103"/>
                <a:gd name="T65" fmla="*/ 18 h 876"/>
                <a:gd name="T66" fmla="*/ 19 w 103"/>
                <a:gd name="T67" fmla="*/ 12 h 876"/>
                <a:gd name="T68" fmla="*/ 26 w 103"/>
                <a:gd name="T69" fmla="*/ 7 h 876"/>
                <a:gd name="T70" fmla="*/ 34 w 103"/>
                <a:gd name="T71" fmla="*/ 3 h 876"/>
                <a:gd name="T72" fmla="*/ 42 w 103"/>
                <a:gd name="T73" fmla="*/ 1 h 876"/>
                <a:gd name="T74" fmla="*/ 51 w 103"/>
                <a:gd name="T75" fmla="*/ 0 h 876"/>
                <a:gd name="T76" fmla="*/ 60 w 103"/>
                <a:gd name="T77" fmla="*/ 1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3" h="876">
                  <a:moveTo>
                    <a:pt x="60" y="1"/>
                  </a:moveTo>
                  <a:lnTo>
                    <a:pt x="69" y="3"/>
                  </a:lnTo>
                  <a:lnTo>
                    <a:pt x="77" y="7"/>
                  </a:lnTo>
                  <a:lnTo>
                    <a:pt x="84" y="12"/>
                  </a:lnTo>
                  <a:lnTo>
                    <a:pt x="90" y="18"/>
                  </a:lnTo>
                  <a:lnTo>
                    <a:pt x="95" y="26"/>
                  </a:lnTo>
                  <a:lnTo>
                    <a:pt x="99" y="34"/>
                  </a:lnTo>
                  <a:lnTo>
                    <a:pt x="101" y="42"/>
                  </a:lnTo>
                  <a:lnTo>
                    <a:pt x="102" y="51"/>
                  </a:lnTo>
                  <a:lnTo>
                    <a:pt x="102" y="824"/>
                  </a:lnTo>
                  <a:lnTo>
                    <a:pt x="101" y="833"/>
                  </a:lnTo>
                  <a:lnTo>
                    <a:pt x="99" y="842"/>
                  </a:lnTo>
                  <a:lnTo>
                    <a:pt x="95" y="850"/>
                  </a:lnTo>
                  <a:lnTo>
                    <a:pt x="90" y="857"/>
                  </a:lnTo>
                  <a:lnTo>
                    <a:pt x="84" y="863"/>
                  </a:lnTo>
                  <a:lnTo>
                    <a:pt x="77" y="868"/>
                  </a:lnTo>
                  <a:lnTo>
                    <a:pt x="69" y="872"/>
                  </a:lnTo>
                  <a:lnTo>
                    <a:pt x="60" y="875"/>
                  </a:lnTo>
                  <a:lnTo>
                    <a:pt x="51" y="875"/>
                  </a:lnTo>
                  <a:lnTo>
                    <a:pt x="42" y="875"/>
                  </a:lnTo>
                  <a:lnTo>
                    <a:pt x="34" y="872"/>
                  </a:lnTo>
                  <a:lnTo>
                    <a:pt x="26" y="868"/>
                  </a:lnTo>
                  <a:lnTo>
                    <a:pt x="19" y="863"/>
                  </a:lnTo>
                  <a:lnTo>
                    <a:pt x="12" y="857"/>
                  </a:lnTo>
                  <a:lnTo>
                    <a:pt x="7" y="850"/>
                  </a:lnTo>
                  <a:lnTo>
                    <a:pt x="3" y="842"/>
                  </a:lnTo>
                  <a:lnTo>
                    <a:pt x="1" y="833"/>
                  </a:lnTo>
                  <a:lnTo>
                    <a:pt x="0" y="824"/>
                  </a:lnTo>
                  <a:lnTo>
                    <a:pt x="0" y="51"/>
                  </a:lnTo>
                  <a:lnTo>
                    <a:pt x="1" y="42"/>
                  </a:lnTo>
                  <a:lnTo>
                    <a:pt x="3" y="34"/>
                  </a:lnTo>
                  <a:lnTo>
                    <a:pt x="7" y="26"/>
                  </a:lnTo>
                  <a:lnTo>
                    <a:pt x="12" y="18"/>
                  </a:lnTo>
                  <a:lnTo>
                    <a:pt x="19" y="12"/>
                  </a:lnTo>
                  <a:lnTo>
                    <a:pt x="26" y="7"/>
                  </a:lnTo>
                  <a:lnTo>
                    <a:pt x="34" y="3"/>
                  </a:lnTo>
                  <a:lnTo>
                    <a:pt x="42" y="1"/>
                  </a:lnTo>
                  <a:lnTo>
                    <a:pt x="51" y="0"/>
                  </a:lnTo>
                  <a:lnTo>
                    <a:pt x="60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latin typeface="+mj-lt"/>
              </a:endParaRPr>
            </a:p>
          </p:txBody>
        </p:sp>
        <p:sp>
          <p:nvSpPr>
            <p:cNvPr id="196" name="Freeform 12">
              <a:extLst>
                <a:ext uri="{FF2B5EF4-FFF2-40B4-BE49-F238E27FC236}">
                  <a16:creationId xmlns:a16="http://schemas.microsoft.com/office/drawing/2014/main" id="{3FB98F3A-0D1B-0FEA-D1AF-1F4C190661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5574" y="3399766"/>
              <a:ext cx="35758" cy="321818"/>
            </a:xfrm>
            <a:custGeom>
              <a:avLst/>
              <a:gdLst>
                <a:gd name="T0" fmla="*/ 59 w 103"/>
                <a:gd name="T1" fmla="*/ 1 h 876"/>
                <a:gd name="T2" fmla="*/ 68 w 103"/>
                <a:gd name="T3" fmla="*/ 3 h 876"/>
                <a:gd name="T4" fmla="*/ 76 w 103"/>
                <a:gd name="T5" fmla="*/ 7 h 876"/>
                <a:gd name="T6" fmla="*/ 83 w 103"/>
                <a:gd name="T7" fmla="*/ 12 h 876"/>
                <a:gd name="T8" fmla="*/ 90 w 103"/>
                <a:gd name="T9" fmla="*/ 18 h 876"/>
                <a:gd name="T10" fmla="*/ 95 w 103"/>
                <a:gd name="T11" fmla="*/ 26 h 876"/>
                <a:gd name="T12" fmla="*/ 99 w 103"/>
                <a:gd name="T13" fmla="*/ 34 h 876"/>
                <a:gd name="T14" fmla="*/ 101 w 103"/>
                <a:gd name="T15" fmla="*/ 42 h 876"/>
                <a:gd name="T16" fmla="*/ 102 w 103"/>
                <a:gd name="T17" fmla="*/ 51 h 876"/>
                <a:gd name="T18" fmla="*/ 102 w 103"/>
                <a:gd name="T19" fmla="*/ 824 h 876"/>
                <a:gd name="T20" fmla="*/ 101 w 103"/>
                <a:gd name="T21" fmla="*/ 833 h 876"/>
                <a:gd name="T22" fmla="*/ 99 w 103"/>
                <a:gd name="T23" fmla="*/ 842 h 876"/>
                <a:gd name="T24" fmla="*/ 95 w 103"/>
                <a:gd name="T25" fmla="*/ 850 h 876"/>
                <a:gd name="T26" fmla="*/ 90 w 103"/>
                <a:gd name="T27" fmla="*/ 857 h 876"/>
                <a:gd name="T28" fmla="*/ 83 w 103"/>
                <a:gd name="T29" fmla="*/ 863 h 876"/>
                <a:gd name="T30" fmla="*/ 76 w 103"/>
                <a:gd name="T31" fmla="*/ 868 h 876"/>
                <a:gd name="T32" fmla="*/ 68 w 103"/>
                <a:gd name="T33" fmla="*/ 872 h 876"/>
                <a:gd name="T34" fmla="*/ 59 w 103"/>
                <a:gd name="T35" fmla="*/ 875 h 876"/>
                <a:gd name="T36" fmla="*/ 51 w 103"/>
                <a:gd name="T37" fmla="*/ 875 h 876"/>
                <a:gd name="T38" fmla="*/ 42 w 103"/>
                <a:gd name="T39" fmla="*/ 875 h 876"/>
                <a:gd name="T40" fmla="*/ 33 w 103"/>
                <a:gd name="T41" fmla="*/ 872 h 876"/>
                <a:gd name="T42" fmla="*/ 25 w 103"/>
                <a:gd name="T43" fmla="*/ 868 h 876"/>
                <a:gd name="T44" fmla="*/ 18 w 103"/>
                <a:gd name="T45" fmla="*/ 863 h 876"/>
                <a:gd name="T46" fmla="*/ 12 w 103"/>
                <a:gd name="T47" fmla="*/ 857 h 876"/>
                <a:gd name="T48" fmla="*/ 7 w 103"/>
                <a:gd name="T49" fmla="*/ 850 h 876"/>
                <a:gd name="T50" fmla="*/ 3 w 103"/>
                <a:gd name="T51" fmla="*/ 842 h 876"/>
                <a:gd name="T52" fmla="*/ 0 w 103"/>
                <a:gd name="T53" fmla="*/ 833 h 876"/>
                <a:gd name="T54" fmla="*/ 0 w 103"/>
                <a:gd name="T55" fmla="*/ 824 h 876"/>
                <a:gd name="T56" fmla="*/ 0 w 103"/>
                <a:gd name="T57" fmla="*/ 51 h 876"/>
                <a:gd name="T58" fmla="*/ 0 w 103"/>
                <a:gd name="T59" fmla="*/ 42 h 876"/>
                <a:gd name="T60" fmla="*/ 3 w 103"/>
                <a:gd name="T61" fmla="*/ 34 h 876"/>
                <a:gd name="T62" fmla="*/ 7 w 103"/>
                <a:gd name="T63" fmla="*/ 26 h 876"/>
                <a:gd name="T64" fmla="*/ 12 w 103"/>
                <a:gd name="T65" fmla="*/ 18 h 876"/>
                <a:gd name="T66" fmla="*/ 18 w 103"/>
                <a:gd name="T67" fmla="*/ 12 h 876"/>
                <a:gd name="T68" fmla="*/ 25 w 103"/>
                <a:gd name="T69" fmla="*/ 7 h 876"/>
                <a:gd name="T70" fmla="*/ 33 w 103"/>
                <a:gd name="T71" fmla="*/ 3 h 876"/>
                <a:gd name="T72" fmla="*/ 42 w 103"/>
                <a:gd name="T73" fmla="*/ 1 h 876"/>
                <a:gd name="T74" fmla="*/ 51 w 103"/>
                <a:gd name="T75" fmla="*/ 0 h 876"/>
                <a:gd name="T76" fmla="*/ 59 w 103"/>
                <a:gd name="T77" fmla="*/ 1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3" h="876">
                  <a:moveTo>
                    <a:pt x="59" y="1"/>
                  </a:moveTo>
                  <a:lnTo>
                    <a:pt x="68" y="3"/>
                  </a:lnTo>
                  <a:lnTo>
                    <a:pt x="76" y="7"/>
                  </a:lnTo>
                  <a:lnTo>
                    <a:pt x="83" y="12"/>
                  </a:lnTo>
                  <a:lnTo>
                    <a:pt x="90" y="18"/>
                  </a:lnTo>
                  <a:lnTo>
                    <a:pt x="95" y="26"/>
                  </a:lnTo>
                  <a:lnTo>
                    <a:pt x="99" y="34"/>
                  </a:lnTo>
                  <a:lnTo>
                    <a:pt x="101" y="42"/>
                  </a:lnTo>
                  <a:lnTo>
                    <a:pt x="102" y="51"/>
                  </a:lnTo>
                  <a:lnTo>
                    <a:pt x="102" y="824"/>
                  </a:lnTo>
                  <a:lnTo>
                    <a:pt x="101" y="833"/>
                  </a:lnTo>
                  <a:lnTo>
                    <a:pt x="99" y="842"/>
                  </a:lnTo>
                  <a:lnTo>
                    <a:pt x="95" y="850"/>
                  </a:lnTo>
                  <a:lnTo>
                    <a:pt x="90" y="857"/>
                  </a:lnTo>
                  <a:lnTo>
                    <a:pt x="83" y="863"/>
                  </a:lnTo>
                  <a:lnTo>
                    <a:pt x="76" y="868"/>
                  </a:lnTo>
                  <a:lnTo>
                    <a:pt x="68" y="872"/>
                  </a:lnTo>
                  <a:lnTo>
                    <a:pt x="59" y="875"/>
                  </a:lnTo>
                  <a:lnTo>
                    <a:pt x="51" y="875"/>
                  </a:lnTo>
                  <a:lnTo>
                    <a:pt x="42" y="875"/>
                  </a:lnTo>
                  <a:lnTo>
                    <a:pt x="33" y="872"/>
                  </a:lnTo>
                  <a:lnTo>
                    <a:pt x="25" y="868"/>
                  </a:lnTo>
                  <a:lnTo>
                    <a:pt x="18" y="863"/>
                  </a:lnTo>
                  <a:lnTo>
                    <a:pt x="12" y="857"/>
                  </a:lnTo>
                  <a:lnTo>
                    <a:pt x="7" y="850"/>
                  </a:lnTo>
                  <a:lnTo>
                    <a:pt x="3" y="842"/>
                  </a:lnTo>
                  <a:lnTo>
                    <a:pt x="0" y="833"/>
                  </a:lnTo>
                  <a:lnTo>
                    <a:pt x="0" y="824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3" y="34"/>
                  </a:lnTo>
                  <a:lnTo>
                    <a:pt x="7" y="26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5" y="7"/>
                  </a:lnTo>
                  <a:lnTo>
                    <a:pt x="33" y="3"/>
                  </a:lnTo>
                  <a:lnTo>
                    <a:pt x="42" y="1"/>
                  </a:lnTo>
                  <a:lnTo>
                    <a:pt x="51" y="0"/>
                  </a:lnTo>
                  <a:lnTo>
                    <a:pt x="59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latin typeface="+mj-lt"/>
              </a:endParaRPr>
            </a:p>
          </p:txBody>
        </p:sp>
        <p:sp>
          <p:nvSpPr>
            <p:cNvPr id="197" name="Freeform 13">
              <a:extLst>
                <a:ext uri="{FF2B5EF4-FFF2-40B4-BE49-F238E27FC236}">
                  <a16:creationId xmlns:a16="http://schemas.microsoft.com/office/drawing/2014/main" id="{BE1D0F28-E029-8BD5-9C74-A78FC80CBF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6675" y="3399766"/>
              <a:ext cx="35758" cy="321818"/>
            </a:xfrm>
            <a:custGeom>
              <a:avLst/>
              <a:gdLst>
                <a:gd name="T0" fmla="*/ 59 w 102"/>
                <a:gd name="T1" fmla="*/ 1 h 876"/>
                <a:gd name="T2" fmla="*/ 67 w 102"/>
                <a:gd name="T3" fmla="*/ 3 h 876"/>
                <a:gd name="T4" fmla="*/ 75 w 102"/>
                <a:gd name="T5" fmla="*/ 7 h 876"/>
                <a:gd name="T6" fmla="*/ 83 w 102"/>
                <a:gd name="T7" fmla="*/ 12 h 876"/>
                <a:gd name="T8" fmla="*/ 89 w 102"/>
                <a:gd name="T9" fmla="*/ 18 h 876"/>
                <a:gd name="T10" fmla="*/ 94 w 102"/>
                <a:gd name="T11" fmla="*/ 26 h 876"/>
                <a:gd name="T12" fmla="*/ 98 w 102"/>
                <a:gd name="T13" fmla="*/ 34 h 876"/>
                <a:gd name="T14" fmla="*/ 100 w 102"/>
                <a:gd name="T15" fmla="*/ 42 h 876"/>
                <a:gd name="T16" fmla="*/ 101 w 102"/>
                <a:gd name="T17" fmla="*/ 51 h 876"/>
                <a:gd name="T18" fmla="*/ 101 w 102"/>
                <a:gd name="T19" fmla="*/ 824 h 876"/>
                <a:gd name="T20" fmla="*/ 100 w 102"/>
                <a:gd name="T21" fmla="*/ 833 h 876"/>
                <a:gd name="T22" fmla="*/ 98 w 102"/>
                <a:gd name="T23" fmla="*/ 842 h 876"/>
                <a:gd name="T24" fmla="*/ 94 w 102"/>
                <a:gd name="T25" fmla="*/ 850 h 876"/>
                <a:gd name="T26" fmla="*/ 89 w 102"/>
                <a:gd name="T27" fmla="*/ 857 h 876"/>
                <a:gd name="T28" fmla="*/ 83 w 102"/>
                <a:gd name="T29" fmla="*/ 863 h 876"/>
                <a:gd name="T30" fmla="*/ 75 w 102"/>
                <a:gd name="T31" fmla="*/ 868 h 876"/>
                <a:gd name="T32" fmla="*/ 67 w 102"/>
                <a:gd name="T33" fmla="*/ 872 h 876"/>
                <a:gd name="T34" fmla="*/ 59 w 102"/>
                <a:gd name="T35" fmla="*/ 875 h 876"/>
                <a:gd name="T36" fmla="*/ 51 w 102"/>
                <a:gd name="T37" fmla="*/ 875 h 876"/>
                <a:gd name="T38" fmla="*/ 42 w 102"/>
                <a:gd name="T39" fmla="*/ 875 h 876"/>
                <a:gd name="T40" fmla="*/ 34 w 102"/>
                <a:gd name="T41" fmla="*/ 872 h 876"/>
                <a:gd name="T42" fmla="*/ 26 w 102"/>
                <a:gd name="T43" fmla="*/ 868 h 876"/>
                <a:gd name="T44" fmla="*/ 18 w 102"/>
                <a:gd name="T45" fmla="*/ 863 h 876"/>
                <a:gd name="T46" fmla="*/ 12 w 102"/>
                <a:gd name="T47" fmla="*/ 857 h 876"/>
                <a:gd name="T48" fmla="*/ 7 w 102"/>
                <a:gd name="T49" fmla="*/ 850 h 876"/>
                <a:gd name="T50" fmla="*/ 3 w 102"/>
                <a:gd name="T51" fmla="*/ 842 h 876"/>
                <a:gd name="T52" fmla="*/ 1 w 102"/>
                <a:gd name="T53" fmla="*/ 833 h 876"/>
                <a:gd name="T54" fmla="*/ 0 w 102"/>
                <a:gd name="T55" fmla="*/ 824 h 876"/>
                <a:gd name="T56" fmla="*/ 0 w 102"/>
                <a:gd name="T57" fmla="*/ 51 h 876"/>
                <a:gd name="T58" fmla="*/ 1 w 102"/>
                <a:gd name="T59" fmla="*/ 42 h 876"/>
                <a:gd name="T60" fmla="*/ 3 w 102"/>
                <a:gd name="T61" fmla="*/ 34 h 876"/>
                <a:gd name="T62" fmla="*/ 7 w 102"/>
                <a:gd name="T63" fmla="*/ 26 h 876"/>
                <a:gd name="T64" fmla="*/ 12 w 102"/>
                <a:gd name="T65" fmla="*/ 18 h 876"/>
                <a:gd name="T66" fmla="*/ 18 w 102"/>
                <a:gd name="T67" fmla="*/ 12 h 876"/>
                <a:gd name="T68" fmla="*/ 26 w 102"/>
                <a:gd name="T69" fmla="*/ 7 h 876"/>
                <a:gd name="T70" fmla="*/ 34 w 102"/>
                <a:gd name="T71" fmla="*/ 3 h 876"/>
                <a:gd name="T72" fmla="*/ 42 w 102"/>
                <a:gd name="T73" fmla="*/ 1 h 876"/>
                <a:gd name="T74" fmla="*/ 51 w 102"/>
                <a:gd name="T75" fmla="*/ 0 h 876"/>
                <a:gd name="T76" fmla="*/ 59 w 102"/>
                <a:gd name="T77" fmla="*/ 1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2" h="876">
                  <a:moveTo>
                    <a:pt x="59" y="1"/>
                  </a:moveTo>
                  <a:lnTo>
                    <a:pt x="67" y="3"/>
                  </a:lnTo>
                  <a:lnTo>
                    <a:pt x="75" y="7"/>
                  </a:lnTo>
                  <a:lnTo>
                    <a:pt x="83" y="12"/>
                  </a:lnTo>
                  <a:lnTo>
                    <a:pt x="89" y="18"/>
                  </a:lnTo>
                  <a:lnTo>
                    <a:pt x="94" y="26"/>
                  </a:lnTo>
                  <a:lnTo>
                    <a:pt x="98" y="34"/>
                  </a:lnTo>
                  <a:lnTo>
                    <a:pt x="100" y="42"/>
                  </a:lnTo>
                  <a:lnTo>
                    <a:pt x="101" y="51"/>
                  </a:lnTo>
                  <a:lnTo>
                    <a:pt x="101" y="824"/>
                  </a:lnTo>
                  <a:lnTo>
                    <a:pt x="100" y="833"/>
                  </a:lnTo>
                  <a:lnTo>
                    <a:pt x="98" y="842"/>
                  </a:lnTo>
                  <a:lnTo>
                    <a:pt x="94" y="850"/>
                  </a:lnTo>
                  <a:lnTo>
                    <a:pt x="89" y="857"/>
                  </a:lnTo>
                  <a:lnTo>
                    <a:pt x="83" y="863"/>
                  </a:lnTo>
                  <a:lnTo>
                    <a:pt x="75" y="868"/>
                  </a:lnTo>
                  <a:lnTo>
                    <a:pt x="67" y="872"/>
                  </a:lnTo>
                  <a:lnTo>
                    <a:pt x="59" y="875"/>
                  </a:lnTo>
                  <a:lnTo>
                    <a:pt x="51" y="875"/>
                  </a:lnTo>
                  <a:lnTo>
                    <a:pt x="42" y="875"/>
                  </a:lnTo>
                  <a:lnTo>
                    <a:pt x="34" y="872"/>
                  </a:lnTo>
                  <a:lnTo>
                    <a:pt x="26" y="868"/>
                  </a:lnTo>
                  <a:lnTo>
                    <a:pt x="18" y="863"/>
                  </a:lnTo>
                  <a:lnTo>
                    <a:pt x="12" y="857"/>
                  </a:lnTo>
                  <a:lnTo>
                    <a:pt x="7" y="850"/>
                  </a:lnTo>
                  <a:lnTo>
                    <a:pt x="3" y="842"/>
                  </a:lnTo>
                  <a:lnTo>
                    <a:pt x="1" y="833"/>
                  </a:lnTo>
                  <a:lnTo>
                    <a:pt x="0" y="824"/>
                  </a:lnTo>
                  <a:lnTo>
                    <a:pt x="0" y="51"/>
                  </a:lnTo>
                  <a:lnTo>
                    <a:pt x="1" y="42"/>
                  </a:lnTo>
                  <a:lnTo>
                    <a:pt x="3" y="34"/>
                  </a:lnTo>
                  <a:lnTo>
                    <a:pt x="7" y="26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6" y="7"/>
                  </a:lnTo>
                  <a:lnTo>
                    <a:pt x="34" y="3"/>
                  </a:lnTo>
                  <a:lnTo>
                    <a:pt x="42" y="1"/>
                  </a:lnTo>
                  <a:lnTo>
                    <a:pt x="51" y="0"/>
                  </a:lnTo>
                  <a:lnTo>
                    <a:pt x="59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latin typeface="+mj-lt"/>
              </a:endParaRPr>
            </a:p>
          </p:txBody>
        </p:sp>
        <p:sp>
          <p:nvSpPr>
            <p:cNvPr id="208" name="Freeform 14">
              <a:extLst>
                <a:ext uri="{FF2B5EF4-FFF2-40B4-BE49-F238E27FC236}">
                  <a16:creationId xmlns:a16="http://schemas.microsoft.com/office/drawing/2014/main" id="{89799ABD-7A5D-185A-B665-46D8FA1D3F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7777" y="3399766"/>
              <a:ext cx="35758" cy="321818"/>
            </a:xfrm>
            <a:custGeom>
              <a:avLst/>
              <a:gdLst>
                <a:gd name="T0" fmla="*/ 60 w 103"/>
                <a:gd name="T1" fmla="*/ 1 h 876"/>
                <a:gd name="T2" fmla="*/ 69 w 103"/>
                <a:gd name="T3" fmla="*/ 3 h 876"/>
                <a:gd name="T4" fmla="*/ 77 w 103"/>
                <a:gd name="T5" fmla="*/ 7 h 876"/>
                <a:gd name="T6" fmla="*/ 84 w 103"/>
                <a:gd name="T7" fmla="*/ 12 h 876"/>
                <a:gd name="T8" fmla="*/ 90 w 103"/>
                <a:gd name="T9" fmla="*/ 18 h 876"/>
                <a:gd name="T10" fmla="*/ 95 w 103"/>
                <a:gd name="T11" fmla="*/ 26 h 876"/>
                <a:gd name="T12" fmla="*/ 99 w 103"/>
                <a:gd name="T13" fmla="*/ 34 h 876"/>
                <a:gd name="T14" fmla="*/ 101 w 103"/>
                <a:gd name="T15" fmla="*/ 42 h 876"/>
                <a:gd name="T16" fmla="*/ 102 w 103"/>
                <a:gd name="T17" fmla="*/ 51 h 876"/>
                <a:gd name="T18" fmla="*/ 102 w 103"/>
                <a:gd name="T19" fmla="*/ 824 h 876"/>
                <a:gd name="T20" fmla="*/ 101 w 103"/>
                <a:gd name="T21" fmla="*/ 833 h 876"/>
                <a:gd name="T22" fmla="*/ 99 w 103"/>
                <a:gd name="T23" fmla="*/ 842 h 876"/>
                <a:gd name="T24" fmla="*/ 95 w 103"/>
                <a:gd name="T25" fmla="*/ 850 h 876"/>
                <a:gd name="T26" fmla="*/ 90 w 103"/>
                <a:gd name="T27" fmla="*/ 857 h 876"/>
                <a:gd name="T28" fmla="*/ 84 w 103"/>
                <a:gd name="T29" fmla="*/ 863 h 876"/>
                <a:gd name="T30" fmla="*/ 77 w 103"/>
                <a:gd name="T31" fmla="*/ 868 h 876"/>
                <a:gd name="T32" fmla="*/ 69 w 103"/>
                <a:gd name="T33" fmla="*/ 872 h 876"/>
                <a:gd name="T34" fmla="*/ 60 w 103"/>
                <a:gd name="T35" fmla="*/ 875 h 876"/>
                <a:gd name="T36" fmla="*/ 51 w 103"/>
                <a:gd name="T37" fmla="*/ 875 h 876"/>
                <a:gd name="T38" fmla="*/ 42 w 103"/>
                <a:gd name="T39" fmla="*/ 875 h 876"/>
                <a:gd name="T40" fmla="*/ 34 w 103"/>
                <a:gd name="T41" fmla="*/ 872 h 876"/>
                <a:gd name="T42" fmla="*/ 26 w 103"/>
                <a:gd name="T43" fmla="*/ 868 h 876"/>
                <a:gd name="T44" fmla="*/ 19 w 103"/>
                <a:gd name="T45" fmla="*/ 863 h 876"/>
                <a:gd name="T46" fmla="*/ 12 w 103"/>
                <a:gd name="T47" fmla="*/ 857 h 876"/>
                <a:gd name="T48" fmla="*/ 7 w 103"/>
                <a:gd name="T49" fmla="*/ 850 h 876"/>
                <a:gd name="T50" fmla="*/ 3 w 103"/>
                <a:gd name="T51" fmla="*/ 842 h 876"/>
                <a:gd name="T52" fmla="*/ 1 w 103"/>
                <a:gd name="T53" fmla="*/ 833 h 876"/>
                <a:gd name="T54" fmla="*/ 0 w 103"/>
                <a:gd name="T55" fmla="*/ 824 h 876"/>
                <a:gd name="T56" fmla="*/ 0 w 103"/>
                <a:gd name="T57" fmla="*/ 51 h 876"/>
                <a:gd name="T58" fmla="*/ 1 w 103"/>
                <a:gd name="T59" fmla="*/ 42 h 876"/>
                <a:gd name="T60" fmla="*/ 3 w 103"/>
                <a:gd name="T61" fmla="*/ 34 h 876"/>
                <a:gd name="T62" fmla="*/ 7 w 103"/>
                <a:gd name="T63" fmla="*/ 26 h 876"/>
                <a:gd name="T64" fmla="*/ 12 w 103"/>
                <a:gd name="T65" fmla="*/ 18 h 876"/>
                <a:gd name="T66" fmla="*/ 19 w 103"/>
                <a:gd name="T67" fmla="*/ 12 h 876"/>
                <a:gd name="T68" fmla="*/ 26 w 103"/>
                <a:gd name="T69" fmla="*/ 7 h 876"/>
                <a:gd name="T70" fmla="*/ 34 w 103"/>
                <a:gd name="T71" fmla="*/ 3 h 876"/>
                <a:gd name="T72" fmla="*/ 42 w 103"/>
                <a:gd name="T73" fmla="*/ 1 h 876"/>
                <a:gd name="T74" fmla="*/ 51 w 103"/>
                <a:gd name="T75" fmla="*/ 0 h 876"/>
                <a:gd name="T76" fmla="*/ 60 w 103"/>
                <a:gd name="T77" fmla="*/ 1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3" h="876">
                  <a:moveTo>
                    <a:pt x="60" y="1"/>
                  </a:moveTo>
                  <a:lnTo>
                    <a:pt x="69" y="3"/>
                  </a:lnTo>
                  <a:lnTo>
                    <a:pt x="77" y="7"/>
                  </a:lnTo>
                  <a:lnTo>
                    <a:pt x="84" y="12"/>
                  </a:lnTo>
                  <a:lnTo>
                    <a:pt x="90" y="18"/>
                  </a:lnTo>
                  <a:lnTo>
                    <a:pt x="95" y="26"/>
                  </a:lnTo>
                  <a:lnTo>
                    <a:pt x="99" y="34"/>
                  </a:lnTo>
                  <a:lnTo>
                    <a:pt x="101" y="42"/>
                  </a:lnTo>
                  <a:lnTo>
                    <a:pt x="102" y="51"/>
                  </a:lnTo>
                  <a:lnTo>
                    <a:pt x="102" y="824"/>
                  </a:lnTo>
                  <a:lnTo>
                    <a:pt x="101" y="833"/>
                  </a:lnTo>
                  <a:lnTo>
                    <a:pt x="99" y="842"/>
                  </a:lnTo>
                  <a:lnTo>
                    <a:pt x="95" y="850"/>
                  </a:lnTo>
                  <a:lnTo>
                    <a:pt x="90" y="857"/>
                  </a:lnTo>
                  <a:lnTo>
                    <a:pt x="84" y="863"/>
                  </a:lnTo>
                  <a:lnTo>
                    <a:pt x="77" y="868"/>
                  </a:lnTo>
                  <a:lnTo>
                    <a:pt x="69" y="872"/>
                  </a:lnTo>
                  <a:lnTo>
                    <a:pt x="60" y="875"/>
                  </a:lnTo>
                  <a:lnTo>
                    <a:pt x="51" y="875"/>
                  </a:lnTo>
                  <a:lnTo>
                    <a:pt x="42" y="875"/>
                  </a:lnTo>
                  <a:lnTo>
                    <a:pt x="34" y="872"/>
                  </a:lnTo>
                  <a:lnTo>
                    <a:pt x="26" y="868"/>
                  </a:lnTo>
                  <a:lnTo>
                    <a:pt x="19" y="863"/>
                  </a:lnTo>
                  <a:lnTo>
                    <a:pt x="12" y="857"/>
                  </a:lnTo>
                  <a:lnTo>
                    <a:pt x="7" y="850"/>
                  </a:lnTo>
                  <a:lnTo>
                    <a:pt x="3" y="842"/>
                  </a:lnTo>
                  <a:lnTo>
                    <a:pt x="1" y="833"/>
                  </a:lnTo>
                  <a:lnTo>
                    <a:pt x="0" y="824"/>
                  </a:lnTo>
                  <a:lnTo>
                    <a:pt x="0" y="51"/>
                  </a:lnTo>
                  <a:lnTo>
                    <a:pt x="1" y="42"/>
                  </a:lnTo>
                  <a:lnTo>
                    <a:pt x="3" y="34"/>
                  </a:lnTo>
                  <a:lnTo>
                    <a:pt x="7" y="26"/>
                  </a:lnTo>
                  <a:lnTo>
                    <a:pt x="12" y="18"/>
                  </a:lnTo>
                  <a:lnTo>
                    <a:pt x="19" y="12"/>
                  </a:lnTo>
                  <a:lnTo>
                    <a:pt x="26" y="7"/>
                  </a:lnTo>
                  <a:lnTo>
                    <a:pt x="34" y="3"/>
                  </a:lnTo>
                  <a:lnTo>
                    <a:pt x="42" y="1"/>
                  </a:lnTo>
                  <a:lnTo>
                    <a:pt x="51" y="0"/>
                  </a:lnTo>
                  <a:lnTo>
                    <a:pt x="60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latin typeface="+mj-lt"/>
              </a:endParaRPr>
            </a:p>
          </p:txBody>
        </p:sp>
        <p:sp>
          <p:nvSpPr>
            <p:cNvPr id="416" name="Freeform 15">
              <a:extLst>
                <a:ext uri="{FF2B5EF4-FFF2-40B4-BE49-F238E27FC236}">
                  <a16:creationId xmlns:a16="http://schemas.microsoft.com/office/drawing/2014/main" id="{13C00DFD-F511-3827-353A-30285338F9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8879" y="3399766"/>
              <a:ext cx="35758" cy="321818"/>
            </a:xfrm>
            <a:custGeom>
              <a:avLst/>
              <a:gdLst>
                <a:gd name="T0" fmla="*/ 59 w 103"/>
                <a:gd name="T1" fmla="*/ 1 h 876"/>
                <a:gd name="T2" fmla="*/ 68 w 103"/>
                <a:gd name="T3" fmla="*/ 3 h 876"/>
                <a:gd name="T4" fmla="*/ 76 w 103"/>
                <a:gd name="T5" fmla="*/ 7 h 876"/>
                <a:gd name="T6" fmla="*/ 83 w 103"/>
                <a:gd name="T7" fmla="*/ 12 h 876"/>
                <a:gd name="T8" fmla="*/ 90 w 103"/>
                <a:gd name="T9" fmla="*/ 18 h 876"/>
                <a:gd name="T10" fmla="*/ 95 w 103"/>
                <a:gd name="T11" fmla="*/ 26 h 876"/>
                <a:gd name="T12" fmla="*/ 98 w 103"/>
                <a:gd name="T13" fmla="*/ 34 h 876"/>
                <a:gd name="T14" fmla="*/ 101 w 103"/>
                <a:gd name="T15" fmla="*/ 42 h 876"/>
                <a:gd name="T16" fmla="*/ 102 w 103"/>
                <a:gd name="T17" fmla="*/ 51 h 876"/>
                <a:gd name="T18" fmla="*/ 102 w 103"/>
                <a:gd name="T19" fmla="*/ 824 h 876"/>
                <a:gd name="T20" fmla="*/ 101 w 103"/>
                <a:gd name="T21" fmla="*/ 833 h 876"/>
                <a:gd name="T22" fmla="*/ 98 w 103"/>
                <a:gd name="T23" fmla="*/ 842 h 876"/>
                <a:gd name="T24" fmla="*/ 95 w 103"/>
                <a:gd name="T25" fmla="*/ 850 h 876"/>
                <a:gd name="T26" fmla="*/ 90 w 103"/>
                <a:gd name="T27" fmla="*/ 857 h 876"/>
                <a:gd name="T28" fmla="*/ 83 w 103"/>
                <a:gd name="T29" fmla="*/ 863 h 876"/>
                <a:gd name="T30" fmla="*/ 76 w 103"/>
                <a:gd name="T31" fmla="*/ 868 h 876"/>
                <a:gd name="T32" fmla="*/ 68 w 103"/>
                <a:gd name="T33" fmla="*/ 872 h 876"/>
                <a:gd name="T34" fmla="*/ 59 w 103"/>
                <a:gd name="T35" fmla="*/ 875 h 876"/>
                <a:gd name="T36" fmla="*/ 51 w 103"/>
                <a:gd name="T37" fmla="*/ 875 h 876"/>
                <a:gd name="T38" fmla="*/ 42 w 103"/>
                <a:gd name="T39" fmla="*/ 875 h 876"/>
                <a:gd name="T40" fmla="*/ 33 w 103"/>
                <a:gd name="T41" fmla="*/ 872 h 876"/>
                <a:gd name="T42" fmla="*/ 25 w 103"/>
                <a:gd name="T43" fmla="*/ 868 h 876"/>
                <a:gd name="T44" fmla="*/ 18 w 103"/>
                <a:gd name="T45" fmla="*/ 863 h 876"/>
                <a:gd name="T46" fmla="*/ 12 w 103"/>
                <a:gd name="T47" fmla="*/ 857 h 876"/>
                <a:gd name="T48" fmla="*/ 7 w 103"/>
                <a:gd name="T49" fmla="*/ 850 h 876"/>
                <a:gd name="T50" fmla="*/ 3 w 103"/>
                <a:gd name="T51" fmla="*/ 842 h 876"/>
                <a:gd name="T52" fmla="*/ 0 w 103"/>
                <a:gd name="T53" fmla="*/ 833 h 876"/>
                <a:gd name="T54" fmla="*/ 0 w 103"/>
                <a:gd name="T55" fmla="*/ 824 h 876"/>
                <a:gd name="T56" fmla="*/ 0 w 103"/>
                <a:gd name="T57" fmla="*/ 51 h 876"/>
                <a:gd name="T58" fmla="*/ 0 w 103"/>
                <a:gd name="T59" fmla="*/ 42 h 876"/>
                <a:gd name="T60" fmla="*/ 3 w 103"/>
                <a:gd name="T61" fmla="*/ 34 h 876"/>
                <a:gd name="T62" fmla="*/ 7 w 103"/>
                <a:gd name="T63" fmla="*/ 26 h 876"/>
                <a:gd name="T64" fmla="*/ 12 w 103"/>
                <a:gd name="T65" fmla="*/ 18 h 876"/>
                <a:gd name="T66" fmla="*/ 18 w 103"/>
                <a:gd name="T67" fmla="*/ 12 h 876"/>
                <a:gd name="T68" fmla="*/ 25 w 103"/>
                <a:gd name="T69" fmla="*/ 7 h 876"/>
                <a:gd name="T70" fmla="*/ 33 w 103"/>
                <a:gd name="T71" fmla="*/ 3 h 876"/>
                <a:gd name="T72" fmla="*/ 42 w 103"/>
                <a:gd name="T73" fmla="*/ 1 h 876"/>
                <a:gd name="T74" fmla="*/ 51 w 103"/>
                <a:gd name="T75" fmla="*/ 0 h 876"/>
                <a:gd name="T76" fmla="*/ 59 w 103"/>
                <a:gd name="T77" fmla="*/ 1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3" h="876">
                  <a:moveTo>
                    <a:pt x="59" y="1"/>
                  </a:moveTo>
                  <a:lnTo>
                    <a:pt x="68" y="3"/>
                  </a:lnTo>
                  <a:lnTo>
                    <a:pt x="76" y="7"/>
                  </a:lnTo>
                  <a:lnTo>
                    <a:pt x="83" y="12"/>
                  </a:lnTo>
                  <a:lnTo>
                    <a:pt x="90" y="18"/>
                  </a:lnTo>
                  <a:lnTo>
                    <a:pt x="95" y="26"/>
                  </a:lnTo>
                  <a:lnTo>
                    <a:pt x="98" y="34"/>
                  </a:lnTo>
                  <a:lnTo>
                    <a:pt x="101" y="42"/>
                  </a:lnTo>
                  <a:lnTo>
                    <a:pt x="102" y="51"/>
                  </a:lnTo>
                  <a:lnTo>
                    <a:pt x="102" y="824"/>
                  </a:lnTo>
                  <a:lnTo>
                    <a:pt x="101" y="833"/>
                  </a:lnTo>
                  <a:lnTo>
                    <a:pt x="98" y="842"/>
                  </a:lnTo>
                  <a:lnTo>
                    <a:pt x="95" y="850"/>
                  </a:lnTo>
                  <a:lnTo>
                    <a:pt x="90" y="857"/>
                  </a:lnTo>
                  <a:lnTo>
                    <a:pt x="83" y="863"/>
                  </a:lnTo>
                  <a:lnTo>
                    <a:pt x="76" y="868"/>
                  </a:lnTo>
                  <a:lnTo>
                    <a:pt x="68" y="872"/>
                  </a:lnTo>
                  <a:lnTo>
                    <a:pt x="59" y="875"/>
                  </a:lnTo>
                  <a:lnTo>
                    <a:pt x="51" y="875"/>
                  </a:lnTo>
                  <a:lnTo>
                    <a:pt x="42" y="875"/>
                  </a:lnTo>
                  <a:lnTo>
                    <a:pt x="33" y="872"/>
                  </a:lnTo>
                  <a:lnTo>
                    <a:pt x="25" y="868"/>
                  </a:lnTo>
                  <a:lnTo>
                    <a:pt x="18" y="863"/>
                  </a:lnTo>
                  <a:lnTo>
                    <a:pt x="12" y="857"/>
                  </a:lnTo>
                  <a:lnTo>
                    <a:pt x="7" y="850"/>
                  </a:lnTo>
                  <a:lnTo>
                    <a:pt x="3" y="842"/>
                  </a:lnTo>
                  <a:lnTo>
                    <a:pt x="0" y="833"/>
                  </a:lnTo>
                  <a:lnTo>
                    <a:pt x="0" y="824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3" y="34"/>
                  </a:lnTo>
                  <a:lnTo>
                    <a:pt x="7" y="26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5" y="7"/>
                  </a:lnTo>
                  <a:lnTo>
                    <a:pt x="33" y="3"/>
                  </a:lnTo>
                  <a:lnTo>
                    <a:pt x="42" y="1"/>
                  </a:lnTo>
                  <a:lnTo>
                    <a:pt x="51" y="0"/>
                  </a:lnTo>
                  <a:lnTo>
                    <a:pt x="59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latin typeface="+mj-lt"/>
              </a:endParaRPr>
            </a:p>
          </p:txBody>
        </p:sp>
        <p:sp>
          <p:nvSpPr>
            <p:cNvPr id="417" name="Freeform 16">
              <a:extLst>
                <a:ext uri="{FF2B5EF4-FFF2-40B4-BE49-F238E27FC236}">
                  <a16:creationId xmlns:a16="http://schemas.microsoft.com/office/drawing/2014/main" id="{5A4E63CC-A0E7-89C8-7C02-7670CC07F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0725" y="3801226"/>
              <a:ext cx="35758" cy="45510"/>
            </a:xfrm>
            <a:custGeom>
              <a:avLst/>
              <a:gdLst>
                <a:gd name="T0" fmla="*/ 56 w 103"/>
                <a:gd name="T1" fmla="*/ 0 h 130"/>
                <a:gd name="T2" fmla="*/ 61 w 103"/>
                <a:gd name="T3" fmla="*/ 1 h 130"/>
                <a:gd name="T4" fmla="*/ 66 w 103"/>
                <a:gd name="T5" fmla="*/ 2 h 130"/>
                <a:gd name="T6" fmla="*/ 71 w 103"/>
                <a:gd name="T7" fmla="*/ 4 h 130"/>
                <a:gd name="T8" fmla="*/ 76 w 103"/>
                <a:gd name="T9" fmla="*/ 6 h 130"/>
                <a:gd name="T10" fmla="*/ 80 w 103"/>
                <a:gd name="T11" fmla="*/ 9 h 130"/>
                <a:gd name="T12" fmla="*/ 84 w 103"/>
                <a:gd name="T13" fmla="*/ 12 h 130"/>
                <a:gd name="T14" fmla="*/ 88 w 103"/>
                <a:gd name="T15" fmla="*/ 16 h 130"/>
                <a:gd name="T16" fmla="*/ 91 w 103"/>
                <a:gd name="T17" fmla="*/ 20 h 130"/>
                <a:gd name="T18" fmla="*/ 94 w 103"/>
                <a:gd name="T19" fmla="*/ 24 h 130"/>
                <a:gd name="T20" fmla="*/ 97 w 103"/>
                <a:gd name="T21" fmla="*/ 29 h 130"/>
                <a:gd name="T22" fmla="*/ 99 w 103"/>
                <a:gd name="T23" fmla="*/ 33 h 130"/>
                <a:gd name="T24" fmla="*/ 100 w 103"/>
                <a:gd name="T25" fmla="*/ 38 h 130"/>
                <a:gd name="T26" fmla="*/ 101 w 103"/>
                <a:gd name="T27" fmla="*/ 43 h 130"/>
                <a:gd name="T28" fmla="*/ 102 w 103"/>
                <a:gd name="T29" fmla="*/ 49 h 130"/>
                <a:gd name="T30" fmla="*/ 102 w 103"/>
                <a:gd name="T31" fmla="*/ 80 h 130"/>
                <a:gd name="T32" fmla="*/ 101 w 103"/>
                <a:gd name="T33" fmla="*/ 85 h 130"/>
                <a:gd name="T34" fmla="*/ 100 w 103"/>
                <a:gd name="T35" fmla="*/ 90 h 130"/>
                <a:gd name="T36" fmla="*/ 99 w 103"/>
                <a:gd name="T37" fmla="*/ 95 h 130"/>
                <a:gd name="T38" fmla="*/ 97 w 103"/>
                <a:gd name="T39" fmla="*/ 100 h 130"/>
                <a:gd name="T40" fmla="*/ 94 w 103"/>
                <a:gd name="T41" fmla="*/ 105 h 130"/>
                <a:gd name="T42" fmla="*/ 91 w 103"/>
                <a:gd name="T43" fmla="*/ 109 h 130"/>
                <a:gd name="T44" fmla="*/ 88 w 103"/>
                <a:gd name="T45" fmla="*/ 113 h 130"/>
                <a:gd name="T46" fmla="*/ 84 w 103"/>
                <a:gd name="T47" fmla="*/ 116 h 130"/>
                <a:gd name="T48" fmla="*/ 80 w 103"/>
                <a:gd name="T49" fmla="*/ 120 h 130"/>
                <a:gd name="T50" fmla="*/ 76 w 103"/>
                <a:gd name="T51" fmla="*/ 122 h 130"/>
                <a:gd name="T52" fmla="*/ 71 w 103"/>
                <a:gd name="T53" fmla="*/ 125 h 130"/>
                <a:gd name="T54" fmla="*/ 66 w 103"/>
                <a:gd name="T55" fmla="*/ 127 h 130"/>
                <a:gd name="T56" fmla="*/ 61 w 103"/>
                <a:gd name="T57" fmla="*/ 128 h 130"/>
                <a:gd name="T58" fmla="*/ 56 w 103"/>
                <a:gd name="T59" fmla="*/ 129 h 130"/>
                <a:gd name="T60" fmla="*/ 51 w 103"/>
                <a:gd name="T61" fmla="*/ 129 h 130"/>
                <a:gd name="T62" fmla="*/ 46 w 103"/>
                <a:gd name="T63" fmla="*/ 129 h 130"/>
                <a:gd name="T64" fmla="*/ 41 w 103"/>
                <a:gd name="T65" fmla="*/ 128 h 130"/>
                <a:gd name="T66" fmla="*/ 36 w 103"/>
                <a:gd name="T67" fmla="*/ 127 h 130"/>
                <a:gd name="T68" fmla="*/ 31 w 103"/>
                <a:gd name="T69" fmla="*/ 125 h 130"/>
                <a:gd name="T70" fmla="*/ 26 w 103"/>
                <a:gd name="T71" fmla="*/ 122 h 130"/>
                <a:gd name="T72" fmla="*/ 22 w 103"/>
                <a:gd name="T73" fmla="*/ 120 h 130"/>
                <a:gd name="T74" fmla="*/ 18 w 103"/>
                <a:gd name="T75" fmla="*/ 116 h 130"/>
                <a:gd name="T76" fmla="*/ 14 w 103"/>
                <a:gd name="T77" fmla="*/ 113 h 130"/>
                <a:gd name="T78" fmla="*/ 11 w 103"/>
                <a:gd name="T79" fmla="*/ 109 h 130"/>
                <a:gd name="T80" fmla="*/ 8 w 103"/>
                <a:gd name="T81" fmla="*/ 105 h 130"/>
                <a:gd name="T82" fmla="*/ 5 w 103"/>
                <a:gd name="T83" fmla="*/ 100 h 130"/>
                <a:gd name="T84" fmla="*/ 3 w 103"/>
                <a:gd name="T85" fmla="*/ 95 h 130"/>
                <a:gd name="T86" fmla="*/ 2 w 103"/>
                <a:gd name="T87" fmla="*/ 90 h 130"/>
                <a:gd name="T88" fmla="*/ 1 w 103"/>
                <a:gd name="T89" fmla="*/ 85 h 130"/>
                <a:gd name="T90" fmla="*/ 0 w 103"/>
                <a:gd name="T91" fmla="*/ 80 h 130"/>
                <a:gd name="T92" fmla="*/ 0 w 103"/>
                <a:gd name="T93" fmla="*/ 49 h 130"/>
                <a:gd name="T94" fmla="*/ 1 w 103"/>
                <a:gd name="T95" fmla="*/ 43 h 130"/>
                <a:gd name="T96" fmla="*/ 2 w 103"/>
                <a:gd name="T97" fmla="*/ 38 h 130"/>
                <a:gd name="T98" fmla="*/ 3 w 103"/>
                <a:gd name="T99" fmla="*/ 33 h 130"/>
                <a:gd name="T100" fmla="*/ 5 w 103"/>
                <a:gd name="T101" fmla="*/ 29 h 130"/>
                <a:gd name="T102" fmla="*/ 8 w 103"/>
                <a:gd name="T103" fmla="*/ 24 h 130"/>
                <a:gd name="T104" fmla="*/ 11 w 103"/>
                <a:gd name="T105" fmla="*/ 20 h 130"/>
                <a:gd name="T106" fmla="*/ 14 w 103"/>
                <a:gd name="T107" fmla="*/ 16 h 130"/>
                <a:gd name="T108" fmla="*/ 18 w 103"/>
                <a:gd name="T109" fmla="*/ 12 h 130"/>
                <a:gd name="T110" fmla="*/ 22 w 103"/>
                <a:gd name="T111" fmla="*/ 9 h 130"/>
                <a:gd name="T112" fmla="*/ 26 w 103"/>
                <a:gd name="T113" fmla="*/ 6 h 130"/>
                <a:gd name="T114" fmla="*/ 31 w 103"/>
                <a:gd name="T115" fmla="*/ 4 h 130"/>
                <a:gd name="T116" fmla="*/ 36 w 103"/>
                <a:gd name="T117" fmla="*/ 2 h 130"/>
                <a:gd name="T118" fmla="*/ 41 w 103"/>
                <a:gd name="T119" fmla="*/ 1 h 130"/>
                <a:gd name="T120" fmla="*/ 46 w 103"/>
                <a:gd name="T121" fmla="*/ 0 h 130"/>
                <a:gd name="T122" fmla="*/ 51 w 103"/>
                <a:gd name="T12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3" h="130">
                  <a:moveTo>
                    <a:pt x="52" y="0"/>
                  </a:moveTo>
                  <a:lnTo>
                    <a:pt x="52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6" y="0"/>
                  </a:lnTo>
                  <a:lnTo>
                    <a:pt x="57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9" y="0"/>
                  </a:lnTo>
                  <a:lnTo>
                    <a:pt x="60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2" y="1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4" y="2"/>
                  </a:lnTo>
                  <a:lnTo>
                    <a:pt x="65" y="2"/>
                  </a:lnTo>
                  <a:lnTo>
                    <a:pt x="66" y="2"/>
                  </a:lnTo>
                  <a:lnTo>
                    <a:pt x="66" y="2"/>
                  </a:lnTo>
                  <a:lnTo>
                    <a:pt x="67" y="2"/>
                  </a:lnTo>
                  <a:lnTo>
                    <a:pt x="68" y="3"/>
                  </a:lnTo>
                  <a:lnTo>
                    <a:pt x="68" y="3"/>
                  </a:lnTo>
                  <a:lnTo>
                    <a:pt x="69" y="3"/>
                  </a:lnTo>
                  <a:lnTo>
                    <a:pt x="70" y="3"/>
                  </a:lnTo>
                  <a:lnTo>
                    <a:pt x="70" y="4"/>
                  </a:lnTo>
                  <a:lnTo>
                    <a:pt x="71" y="4"/>
                  </a:lnTo>
                  <a:lnTo>
                    <a:pt x="72" y="4"/>
                  </a:lnTo>
                  <a:lnTo>
                    <a:pt x="72" y="5"/>
                  </a:lnTo>
                  <a:lnTo>
                    <a:pt x="73" y="5"/>
                  </a:lnTo>
                  <a:lnTo>
                    <a:pt x="74" y="5"/>
                  </a:lnTo>
                  <a:lnTo>
                    <a:pt x="74" y="6"/>
                  </a:lnTo>
                  <a:lnTo>
                    <a:pt x="75" y="6"/>
                  </a:lnTo>
                  <a:lnTo>
                    <a:pt x="76" y="6"/>
                  </a:lnTo>
                  <a:lnTo>
                    <a:pt x="76" y="7"/>
                  </a:lnTo>
                  <a:lnTo>
                    <a:pt x="77" y="7"/>
                  </a:lnTo>
                  <a:lnTo>
                    <a:pt x="78" y="7"/>
                  </a:lnTo>
                  <a:lnTo>
                    <a:pt x="78" y="8"/>
                  </a:lnTo>
                  <a:lnTo>
                    <a:pt x="79" y="8"/>
                  </a:lnTo>
                  <a:lnTo>
                    <a:pt x="80" y="9"/>
                  </a:lnTo>
                  <a:lnTo>
                    <a:pt x="80" y="9"/>
                  </a:lnTo>
                  <a:lnTo>
                    <a:pt x="81" y="9"/>
                  </a:lnTo>
                  <a:lnTo>
                    <a:pt x="81" y="10"/>
                  </a:lnTo>
                  <a:lnTo>
                    <a:pt x="82" y="10"/>
                  </a:lnTo>
                  <a:lnTo>
                    <a:pt x="83" y="11"/>
                  </a:lnTo>
                  <a:lnTo>
                    <a:pt x="83" y="11"/>
                  </a:lnTo>
                  <a:lnTo>
                    <a:pt x="84" y="12"/>
                  </a:lnTo>
                  <a:lnTo>
                    <a:pt x="84" y="12"/>
                  </a:lnTo>
                  <a:lnTo>
                    <a:pt x="85" y="13"/>
                  </a:lnTo>
                  <a:lnTo>
                    <a:pt x="85" y="13"/>
                  </a:lnTo>
                  <a:lnTo>
                    <a:pt x="86" y="14"/>
                  </a:lnTo>
                  <a:lnTo>
                    <a:pt x="86" y="14"/>
                  </a:lnTo>
                  <a:lnTo>
                    <a:pt x="87" y="15"/>
                  </a:lnTo>
                  <a:lnTo>
                    <a:pt x="87" y="15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89" y="17"/>
                  </a:lnTo>
                  <a:lnTo>
                    <a:pt x="89" y="17"/>
                  </a:lnTo>
                  <a:lnTo>
                    <a:pt x="90" y="18"/>
                  </a:lnTo>
                  <a:lnTo>
                    <a:pt x="90" y="19"/>
                  </a:lnTo>
                  <a:lnTo>
                    <a:pt x="91" y="19"/>
                  </a:lnTo>
                  <a:lnTo>
                    <a:pt x="91" y="20"/>
                  </a:lnTo>
                  <a:lnTo>
                    <a:pt x="92" y="20"/>
                  </a:lnTo>
                  <a:lnTo>
                    <a:pt x="92" y="21"/>
                  </a:lnTo>
                  <a:lnTo>
                    <a:pt x="93" y="22"/>
                  </a:lnTo>
                  <a:lnTo>
                    <a:pt x="93" y="22"/>
                  </a:lnTo>
                  <a:lnTo>
                    <a:pt x="93" y="23"/>
                  </a:lnTo>
                  <a:lnTo>
                    <a:pt x="94" y="23"/>
                  </a:lnTo>
                  <a:lnTo>
                    <a:pt x="94" y="24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95" y="26"/>
                  </a:lnTo>
                  <a:lnTo>
                    <a:pt x="96" y="27"/>
                  </a:lnTo>
                  <a:lnTo>
                    <a:pt x="96" y="27"/>
                  </a:lnTo>
                  <a:lnTo>
                    <a:pt x="96" y="28"/>
                  </a:lnTo>
                  <a:lnTo>
                    <a:pt x="97" y="29"/>
                  </a:lnTo>
                  <a:lnTo>
                    <a:pt x="97" y="29"/>
                  </a:lnTo>
                  <a:lnTo>
                    <a:pt x="97" y="30"/>
                  </a:lnTo>
                  <a:lnTo>
                    <a:pt x="98" y="31"/>
                  </a:lnTo>
                  <a:lnTo>
                    <a:pt x="98" y="31"/>
                  </a:lnTo>
                  <a:lnTo>
                    <a:pt x="98" y="32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4"/>
                  </a:lnTo>
                  <a:lnTo>
                    <a:pt x="99" y="35"/>
                  </a:lnTo>
                  <a:lnTo>
                    <a:pt x="99" y="35"/>
                  </a:lnTo>
                  <a:lnTo>
                    <a:pt x="100" y="36"/>
                  </a:lnTo>
                  <a:lnTo>
                    <a:pt x="100" y="37"/>
                  </a:lnTo>
                  <a:lnTo>
                    <a:pt x="100" y="38"/>
                  </a:lnTo>
                  <a:lnTo>
                    <a:pt x="100" y="38"/>
                  </a:lnTo>
                  <a:lnTo>
                    <a:pt x="100" y="39"/>
                  </a:lnTo>
                  <a:lnTo>
                    <a:pt x="101" y="40"/>
                  </a:lnTo>
                  <a:lnTo>
                    <a:pt x="101" y="40"/>
                  </a:lnTo>
                  <a:lnTo>
                    <a:pt x="101" y="41"/>
                  </a:lnTo>
                  <a:lnTo>
                    <a:pt x="101" y="42"/>
                  </a:lnTo>
                  <a:lnTo>
                    <a:pt x="101" y="43"/>
                  </a:lnTo>
                  <a:lnTo>
                    <a:pt x="101" y="43"/>
                  </a:lnTo>
                  <a:lnTo>
                    <a:pt x="101" y="44"/>
                  </a:lnTo>
                  <a:lnTo>
                    <a:pt x="102" y="45"/>
                  </a:lnTo>
                  <a:lnTo>
                    <a:pt x="102" y="46"/>
                  </a:lnTo>
                  <a:lnTo>
                    <a:pt x="102" y="46"/>
                  </a:lnTo>
                  <a:lnTo>
                    <a:pt x="102" y="47"/>
                  </a:lnTo>
                  <a:lnTo>
                    <a:pt x="102" y="48"/>
                  </a:lnTo>
                  <a:lnTo>
                    <a:pt x="102" y="49"/>
                  </a:lnTo>
                  <a:lnTo>
                    <a:pt x="102" y="49"/>
                  </a:lnTo>
                  <a:lnTo>
                    <a:pt x="102" y="50"/>
                  </a:lnTo>
                  <a:lnTo>
                    <a:pt x="102" y="51"/>
                  </a:lnTo>
                  <a:lnTo>
                    <a:pt x="102" y="78"/>
                  </a:lnTo>
                  <a:lnTo>
                    <a:pt x="102" y="79"/>
                  </a:lnTo>
                  <a:lnTo>
                    <a:pt x="102" y="79"/>
                  </a:lnTo>
                  <a:lnTo>
                    <a:pt x="102" y="80"/>
                  </a:lnTo>
                  <a:lnTo>
                    <a:pt x="102" y="81"/>
                  </a:lnTo>
                  <a:lnTo>
                    <a:pt x="102" y="82"/>
                  </a:lnTo>
                  <a:lnTo>
                    <a:pt x="102" y="82"/>
                  </a:lnTo>
                  <a:lnTo>
                    <a:pt x="102" y="83"/>
                  </a:lnTo>
                  <a:lnTo>
                    <a:pt x="102" y="84"/>
                  </a:lnTo>
                  <a:lnTo>
                    <a:pt x="101" y="85"/>
                  </a:lnTo>
                  <a:lnTo>
                    <a:pt x="101" y="85"/>
                  </a:lnTo>
                  <a:lnTo>
                    <a:pt x="101" y="86"/>
                  </a:lnTo>
                  <a:lnTo>
                    <a:pt x="101" y="87"/>
                  </a:lnTo>
                  <a:lnTo>
                    <a:pt x="101" y="88"/>
                  </a:lnTo>
                  <a:lnTo>
                    <a:pt x="101" y="88"/>
                  </a:lnTo>
                  <a:lnTo>
                    <a:pt x="101" y="89"/>
                  </a:lnTo>
                  <a:lnTo>
                    <a:pt x="100" y="90"/>
                  </a:lnTo>
                  <a:lnTo>
                    <a:pt x="100" y="90"/>
                  </a:lnTo>
                  <a:lnTo>
                    <a:pt x="100" y="91"/>
                  </a:lnTo>
                  <a:lnTo>
                    <a:pt x="100" y="92"/>
                  </a:lnTo>
                  <a:lnTo>
                    <a:pt x="100" y="93"/>
                  </a:lnTo>
                  <a:lnTo>
                    <a:pt x="99" y="93"/>
                  </a:lnTo>
                  <a:lnTo>
                    <a:pt x="99" y="94"/>
                  </a:lnTo>
                  <a:lnTo>
                    <a:pt x="99" y="95"/>
                  </a:lnTo>
                  <a:lnTo>
                    <a:pt x="99" y="95"/>
                  </a:lnTo>
                  <a:lnTo>
                    <a:pt x="99" y="96"/>
                  </a:lnTo>
                  <a:lnTo>
                    <a:pt x="98" y="97"/>
                  </a:lnTo>
                  <a:lnTo>
                    <a:pt x="98" y="97"/>
                  </a:lnTo>
                  <a:lnTo>
                    <a:pt x="98" y="98"/>
                  </a:lnTo>
                  <a:lnTo>
                    <a:pt x="97" y="99"/>
                  </a:lnTo>
                  <a:lnTo>
                    <a:pt x="97" y="99"/>
                  </a:lnTo>
                  <a:lnTo>
                    <a:pt x="97" y="100"/>
                  </a:lnTo>
                  <a:lnTo>
                    <a:pt x="96" y="101"/>
                  </a:lnTo>
                  <a:lnTo>
                    <a:pt x="96" y="101"/>
                  </a:lnTo>
                  <a:lnTo>
                    <a:pt x="96" y="102"/>
                  </a:lnTo>
                  <a:lnTo>
                    <a:pt x="95" y="103"/>
                  </a:lnTo>
                  <a:lnTo>
                    <a:pt x="95" y="103"/>
                  </a:lnTo>
                  <a:lnTo>
                    <a:pt x="95" y="104"/>
                  </a:lnTo>
                  <a:lnTo>
                    <a:pt x="94" y="105"/>
                  </a:lnTo>
                  <a:lnTo>
                    <a:pt x="94" y="105"/>
                  </a:lnTo>
                  <a:lnTo>
                    <a:pt x="93" y="106"/>
                  </a:lnTo>
                  <a:lnTo>
                    <a:pt x="93" y="107"/>
                  </a:lnTo>
                  <a:lnTo>
                    <a:pt x="93" y="107"/>
                  </a:lnTo>
                  <a:lnTo>
                    <a:pt x="92" y="108"/>
                  </a:lnTo>
                  <a:lnTo>
                    <a:pt x="92" y="108"/>
                  </a:lnTo>
                  <a:lnTo>
                    <a:pt x="91" y="109"/>
                  </a:lnTo>
                  <a:lnTo>
                    <a:pt x="91" y="110"/>
                  </a:lnTo>
                  <a:lnTo>
                    <a:pt x="90" y="110"/>
                  </a:lnTo>
                  <a:lnTo>
                    <a:pt x="90" y="111"/>
                  </a:lnTo>
                  <a:lnTo>
                    <a:pt x="89" y="111"/>
                  </a:lnTo>
                  <a:lnTo>
                    <a:pt x="89" y="112"/>
                  </a:lnTo>
                  <a:lnTo>
                    <a:pt x="88" y="112"/>
                  </a:lnTo>
                  <a:lnTo>
                    <a:pt x="88" y="113"/>
                  </a:lnTo>
                  <a:lnTo>
                    <a:pt x="87" y="113"/>
                  </a:lnTo>
                  <a:lnTo>
                    <a:pt x="87" y="114"/>
                  </a:lnTo>
                  <a:lnTo>
                    <a:pt x="86" y="114"/>
                  </a:lnTo>
                  <a:lnTo>
                    <a:pt x="86" y="115"/>
                  </a:lnTo>
                  <a:lnTo>
                    <a:pt x="85" y="115"/>
                  </a:lnTo>
                  <a:lnTo>
                    <a:pt x="85" y="116"/>
                  </a:lnTo>
                  <a:lnTo>
                    <a:pt x="84" y="116"/>
                  </a:lnTo>
                  <a:lnTo>
                    <a:pt x="84" y="117"/>
                  </a:lnTo>
                  <a:lnTo>
                    <a:pt x="83" y="117"/>
                  </a:lnTo>
                  <a:lnTo>
                    <a:pt x="83" y="118"/>
                  </a:lnTo>
                  <a:lnTo>
                    <a:pt x="82" y="118"/>
                  </a:lnTo>
                  <a:lnTo>
                    <a:pt x="81" y="119"/>
                  </a:lnTo>
                  <a:lnTo>
                    <a:pt x="81" y="119"/>
                  </a:lnTo>
                  <a:lnTo>
                    <a:pt x="80" y="120"/>
                  </a:lnTo>
                  <a:lnTo>
                    <a:pt x="80" y="120"/>
                  </a:lnTo>
                  <a:lnTo>
                    <a:pt x="79" y="120"/>
                  </a:lnTo>
                  <a:lnTo>
                    <a:pt x="78" y="121"/>
                  </a:lnTo>
                  <a:lnTo>
                    <a:pt x="78" y="121"/>
                  </a:lnTo>
                  <a:lnTo>
                    <a:pt x="77" y="122"/>
                  </a:lnTo>
                  <a:lnTo>
                    <a:pt x="76" y="122"/>
                  </a:lnTo>
                  <a:lnTo>
                    <a:pt x="76" y="122"/>
                  </a:lnTo>
                  <a:lnTo>
                    <a:pt x="75" y="123"/>
                  </a:lnTo>
                  <a:lnTo>
                    <a:pt x="74" y="123"/>
                  </a:lnTo>
                  <a:lnTo>
                    <a:pt x="74" y="123"/>
                  </a:lnTo>
                  <a:lnTo>
                    <a:pt x="73" y="124"/>
                  </a:lnTo>
                  <a:lnTo>
                    <a:pt x="72" y="124"/>
                  </a:lnTo>
                  <a:lnTo>
                    <a:pt x="72" y="124"/>
                  </a:lnTo>
                  <a:lnTo>
                    <a:pt x="71" y="125"/>
                  </a:lnTo>
                  <a:lnTo>
                    <a:pt x="70" y="125"/>
                  </a:lnTo>
                  <a:lnTo>
                    <a:pt x="70" y="125"/>
                  </a:lnTo>
                  <a:lnTo>
                    <a:pt x="69" y="126"/>
                  </a:lnTo>
                  <a:lnTo>
                    <a:pt x="68" y="126"/>
                  </a:lnTo>
                  <a:lnTo>
                    <a:pt x="68" y="126"/>
                  </a:lnTo>
                  <a:lnTo>
                    <a:pt x="67" y="126"/>
                  </a:lnTo>
                  <a:lnTo>
                    <a:pt x="66" y="127"/>
                  </a:lnTo>
                  <a:lnTo>
                    <a:pt x="66" y="127"/>
                  </a:lnTo>
                  <a:lnTo>
                    <a:pt x="65" y="127"/>
                  </a:lnTo>
                  <a:lnTo>
                    <a:pt x="64" y="127"/>
                  </a:lnTo>
                  <a:lnTo>
                    <a:pt x="63" y="127"/>
                  </a:lnTo>
                  <a:lnTo>
                    <a:pt x="63" y="128"/>
                  </a:lnTo>
                  <a:lnTo>
                    <a:pt x="62" y="128"/>
                  </a:lnTo>
                  <a:lnTo>
                    <a:pt x="61" y="128"/>
                  </a:lnTo>
                  <a:lnTo>
                    <a:pt x="61" y="128"/>
                  </a:lnTo>
                  <a:lnTo>
                    <a:pt x="60" y="128"/>
                  </a:lnTo>
                  <a:lnTo>
                    <a:pt x="59" y="128"/>
                  </a:lnTo>
                  <a:lnTo>
                    <a:pt x="58" y="128"/>
                  </a:lnTo>
                  <a:lnTo>
                    <a:pt x="58" y="128"/>
                  </a:lnTo>
                  <a:lnTo>
                    <a:pt x="57" y="129"/>
                  </a:lnTo>
                  <a:lnTo>
                    <a:pt x="56" y="129"/>
                  </a:lnTo>
                  <a:lnTo>
                    <a:pt x="55" y="129"/>
                  </a:lnTo>
                  <a:lnTo>
                    <a:pt x="55" y="129"/>
                  </a:lnTo>
                  <a:lnTo>
                    <a:pt x="54" y="129"/>
                  </a:lnTo>
                  <a:lnTo>
                    <a:pt x="53" y="129"/>
                  </a:lnTo>
                  <a:lnTo>
                    <a:pt x="52" y="129"/>
                  </a:lnTo>
                  <a:lnTo>
                    <a:pt x="52" y="129"/>
                  </a:lnTo>
                  <a:lnTo>
                    <a:pt x="51" y="129"/>
                  </a:lnTo>
                  <a:lnTo>
                    <a:pt x="50" y="129"/>
                  </a:lnTo>
                  <a:lnTo>
                    <a:pt x="49" y="129"/>
                  </a:lnTo>
                  <a:lnTo>
                    <a:pt x="49" y="129"/>
                  </a:lnTo>
                  <a:lnTo>
                    <a:pt x="48" y="129"/>
                  </a:lnTo>
                  <a:lnTo>
                    <a:pt x="47" y="129"/>
                  </a:lnTo>
                  <a:lnTo>
                    <a:pt x="46" y="129"/>
                  </a:lnTo>
                  <a:lnTo>
                    <a:pt x="46" y="129"/>
                  </a:lnTo>
                  <a:lnTo>
                    <a:pt x="45" y="129"/>
                  </a:lnTo>
                  <a:lnTo>
                    <a:pt x="44" y="128"/>
                  </a:lnTo>
                  <a:lnTo>
                    <a:pt x="44" y="128"/>
                  </a:lnTo>
                  <a:lnTo>
                    <a:pt x="43" y="128"/>
                  </a:lnTo>
                  <a:lnTo>
                    <a:pt x="42" y="128"/>
                  </a:lnTo>
                  <a:lnTo>
                    <a:pt x="41" y="128"/>
                  </a:lnTo>
                  <a:lnTo>
                    <a:pt x="41" y="128"/>
                  </a:lnTo>
                  <a:lnTo>
                    <a:pt x="40" y="128"/>
                  </a:lnTo>
                  <a:lnTo>
                    <a:pt x="39" y="128"/>
                  </a:lnTo>
                  <a:lnTo>
                    <a:pt x="38" y="127"/>
                  </a:lnTo>
                  <a:lnTo>
                    <a:pt x="38" y="127"/>
                  </a:lnTo>
                  <a:lnTo>
                    <a:pt x="37" y="127"/>
                  </a:lnTo>
                  <a:lnTo>
                    <a:pt x="36" y="127"/>
                  </a:lnTo>
                  <a:lnTo>
                    <a:pt x="36" y="127"/>
                  </a:lnTo>
                  <a:lnTo>
                    <a:pt x="35" y="126"/>
                  </a:lnTo>
                  <a:lnTo>
                    <a:pt x="34" y="126"/>
                  </a:lnTo>
                  <a:lnTo>
                    <a:pt x="34" y="126"/>
                  </a:lnTo>
                  <a:lnTo>
                    <a:pt x="33" y="126"/>
                  </a:lnTo>
                  <a:lnTo>
                    <a:pt x="32" y="125"/>
                  </a:lnTo>
                  <a:lnTo>
                    <a:pt x="31" y="125"/>
                  </a:lnTo>
                  <a:lnTo>
                    <a:pt x="31" y="125"/>
                  </a:lnTo>
                  <a:lnTo>
                    <a:pt x="30" y="124"/>
                  </a:lnTo>
                  <a:lnTo>
                    <a:pt x="29" y="124"/>
                  </a:lnTo>
                  <a:lnTo>
                    <a:pt x="29" y="124"/>
                  </a:lnTo>
                  <a:lnTo>
                    <a:pt x="28" y="123"/>
                  </a:lnTo>
                  <a:lnTo>
                    <a:pt x="27" y="123"/>
                  </a:lnTo>
                  <a:lnTo>
                    <a:pt x="27" y="123"/>
                  </a:lnTo>
                  <a:lnTo>
                    <a:pt x="26" y="122"/>
                  </a:lnTo>
                  <a:lnTo>
                    <a:pt x="25" y="122"/>
                  </a:lnTo>
                  <a:lnTo>
                    <a:pt x="25" y="122"/>
                  </a:lnTo>
                  <a:lnTo>
                    <a:pt x="24" y="121"/>
                  </a:lnTo>
                  <a:lnTo>
                    <a:pt x="24" y="121"/>
                  </a:lnTo>
                  <a:lnTo>
                    <a:pt x="23" y="120"/>
                  </a:lnTo>
                  <a:lnTo>
                    <a:pt x="22" y="120"/>
                  </a:lnTo>
                  <a:lnTo>
                    <a:pt x="22" y="120"/>
                  </a:lnTo>
                  <a:lnTo>
                    <a:pt x="21" y="119"/>
                  </a:lnTo>
                  <a:lnTo>
                    <a:pt x="21" y="119"/>
                  </a:lnTo>
                  <a:lnTo>
                    <a:pt x="20" y="118"/>
                  </a:lnTo>
                  <a:lnTo>
                    <a:pt x="19" y="118"/>
                  </a:lnTo>
                  <a:lnTo>
                    <a:pt x="19" y="117"/>
                  </a:lnTo>
                  <a:lnTo>
                    <a:pt x="18" y="117"/>
                  </a:lnTo>
                  <a:lnTo>
                    <a:pt x="18" y="116"/>
                  </a:lnTo>
                  <a:lnTo>
                    <a:pt x="17" y="116"/>
                  </a:lnTo>
                  <a:lnTo>
                    <a:pt x="17" y="115"/>
                  </a:lnTo>
                  <a:lnTo>
                    <a:pt x="16" y="115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4" y="113"/>
                  </a:lnTo>
                  <a:lnTo>
                    <a:pt x="14" y="113"/>
                  </a:lnTo>
                  <a:lnTo>
                    <a:pt x="13" y="112"/>
                  </a:lnTo>
                  <a:lnTo>
                    <a:pt x="13" y="112"/>
                  </a:lnTo>
                  <a:lnTo>
                    <a:pt x="12" y="111"/>
                  </a:lnTo>
                  <a:lnTo>
                    <a:pt x="12" y="111"/>
                  </a:lnTo>
                  <a:lnTo>
                    <a:pt x="11" y="110"/>
                  </a:lnTo>
                  <a:lnTo>
                    <a:pt x="11" y="110"/>
                  </a:lnTo>
                  <a:lnTo>
                    <a:pt x="11" y="109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9" y="107"/>
                  </a:lnTo>
                  <a:lnTo>
                    <a:pt x="9" y="107"/>
                  </a:lnTo>
                  <a:lnTo>
                    <a:pt x="8" y="106"/>
                  </a:lnTo>
                  <a:lnTo>
                    <a:pt x="8" y="105"/>
                  </a:lnTo>
                  <a:lnTo>
                    <a:pt x="8" y="105"/>
                  </a:lnTo>
                  <a:lnTo>
                    <a:pt x="7" y="104"/>
                  </a:lnTo>
                  <a:lnTo>
                    <a:pt x="7" y="103"/>
                  </a:lnTo>
                  <a:lnTo>
                    <a:pt x="6" y="103"/>
                  </a:lnTo>
                  <a:lnTo>
                    <a:pt x="6" y="102"/>
                  </a:lnTo>
                  <a:lnTo>
                    <a:pt x="6" y="101"/>
                  </a:lnTo>
                  <a:lnTo>
                    <a:pt x="5" y="101"/>
                  </a:lnTo>
                  <a:lnTo>
                    <a:pt x="5" y="100"/>
                  </a:lnTo>
                  <a:lnTo>
                    <a:pt x="5" y="99"/>
                  </a:lnTo>
                  <a:lnTo>
                    <a:pt x="4" y="99"/>
                  </a:lnTo>
                  <a:lnTo>
                    <a:pt x="4" y="98"/>
                  </a:lnTo>
                  <a:lnTo>
                    <a:pt x="4" y="97"/>
                  </a:lnTo>
                  <a:lnTo>
                    <a:pt x="4" y="97"/>
                  </a:lnTo>
                  <a:lnTo>
                    <a:pt x="3" y="96"/>
                  </a:lnTo>
                  <a:lnTo>
                    <a:pt x="3" y="95"/>
                  </a:lnTo>
                  <a:lnTo>
                    <a:pt x="3" y="95"/>
                  </a:lnTo>
                  <a:lnTo>
                    <a:pt x="3" y="94"/>
                  </a:lnTo>
                  <a:lnTo>
                    <a:pt x="2" y="93"/>
                  </a:lnTo>
                  <a:lnTo>
                    <a:pt x="2" y="93"/>
                  </a:lnTo>
                  <a:lnTo>
                    <a:pt x="2" y="92"/>
                  </a:lnTo>
                  <a:lnTo>
                    <a:pt x="2" y="91"/>
                  </a:lnTo>
                  <a:lnTo>
                    <a:pt x="2" y="90"/>
                  </a:lnTo>
                  <a:lnTo>
                    <a:pt x="1" y="90"/>
                  </a:lnTo>
                  <a:lnTo>
                    <a:pt x="1" y="89"/>
                  </a:lnTo>
                  <a:lnTo>
                    <a:pt x="1" y="88"/>
                  </a:lnTo>
                  <a:lnTo>
                    <a:pt x="1" y="88"/>
                  </a:lnTo>
                  <a:lnTo>
                    <a:pt x="1" y="87"/>
                  </a:lnTo>
                  <a:lnTo>
                    <a:pt x="1" y="86"/>
                  </a:lnTo>
                  <a:lnTo>
                    <a:pt x="1" y="85"/>
                  </a:lnTo>
                  <a:lnTo>
                    <a:pt x="0" y="85"/>
                  </a:lnTo>
                  <a:lnTo>
                    <a:pt x="0" y="84"/>
                  </a:lnTo>
                  <a:lnTo>
                    <a:pt x="0" y="83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81"/>
                  </a:lnTo>
                  <a:lnTo>
                    <a:pt x="0" y="80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78"/>
                  </a:lnTo>
                  <a:lnTo>
                    <a:pt x="0" y="51"/>
                  </a:lnTo>
                  <a:lnTo>
                    <a:pt x="0" y="50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" y="42"/>
                  </a:lnTo>
                  <a:lnTo>
                    <a:pt x="1" y="41"/>
                  </a:lnTo>
                  <a:lnTo>
                    <a:pt x="1" y="40"/>
                  </a:lnTo>
                  <a:lnTo>
                    <a:pt x="1" y="40"/>
                  </a:lnTo>
                  <a:lnTo>
                    <a:pt x="1" y="39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7"/>
                  </a:lnTo>
                  <a:lnTo>
                    <a:pt x="2" y="36"/>
                  </a:lnTo>
                  <a:lnTo>
                    <a:pt x="2" y="35"/>
                  </a:lnTo>
                  <a:lnTo>
                    <a:pt x="3" y="35"/>
                  </a:lnTo>
                  <a:lnTo>
                    <a:pt x="3" y="34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4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4" y="30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5" y="28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8" y="24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10" y="21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2" y="18"/>
                  </a:lnTo>
                  <a:lnTo>
                    <a:pt x="12" y="17"/>
                  </a:lnTo>
                  <a:lnTo>
                    <a:pt x="13" y="17"/>
                  </a:lnTo>
                  <a:lnTo>
                    <a:pt x="13" y="16"/>
                  </a:lnTo>
                  <a:lnTo>
                    <a:pt x="14" y="16"/>
                  </a:lnTo>
                  <a:lnTo>
                    <a:pt x="14" y="15"/>
                  </a:lnTo>
                  <a:lnTo>
                    <a:pt x="15" y="15"/>
                  </a:lnTo>
                  <a:lnTo>
                    <a:pt x="15" y="14"/>
                  </a:lnTo>
                  <a:lnTo>
                    <a:pt x="16" y="14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20" y="10"/>
                  </a:lnTo>
                  <a:lnTo>
                    <a:pt x="21" y="10"/>
                  </a:lnTo>
                  <a:lnTo>
                    <a:pt x="21" y="9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3" y="8"/>
                  </a:lnTo>
                  <a:lnTo>
                    <a:pt x="24" y="8"/>
                  </a:lnTo>
                  <a:lnTo>
                    <a:pt x="24" y="7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6" y="6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8" y="5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30" y="4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5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7" y="2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39" y="1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2" y="1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2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latin typeface="+mj-lt"/>
              </a:endParaRPr>
            </a:p>
          </p:txBody>
        </p:sp>
        <p:sp>
          <p:nvSpPr>
            <p:cNvPr id="418" name="Freeform 17">
              <a:extLst>
                <a:ext uri="{FF2B5EF4-FFF2-40B4-BE49-F238E27FC236}">
                  <a16:creationId xmlns:a16="http://schemas.microsoft.com/office/drawing/2014/main" id="{307C857B-4E3B-A0FE-133E-36410487AD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3700" y="3801226"/>
              <a:ext cx="35758" cy="45510"/>
            </a:xfrm>
            <a:custGeom>
              <a:avLst/>
              <a:gdLst>
                <a:gd name="T0" fmla="*/ 56 w 103"/>
                <a:gd name="T1" fmla="*/ 0 h 130"/>
                <a:gd name="T2" fmla="*/ 61 w 103"/>
                <a:gd name="T3" fmla="*/ 1 h 130"/>
                <a:gd name="T4" fmla="*/ 66 w 103"/>
                <a:gd name="T5" fmla="*/ 2 h 130"/>
                <a:gd name="T6" fmla="*/ 71 w 103"/>
                <a:gd name="T7" fmla="*/ 4 h 130"/>
                <a:gd name="T8" fmla="*/ 76 w 103"/>
                <a:gd name="T9" fmla="*/ 6 h 130"/>
                <a:gd name="T10" fmla="*/ 80 w 103"/>
                <a:gd name="T11" fmla="*/ 9 h 130"/>
                <a:gd name="T12" fmla="*/ 84 w 103"/>
                <a:gd name="T13" fmla="*/ 12 h 130"/>
                <a:gd name="T14" fmla="*/ 88 w 103"/>
                <a:gd name="T15" fmla="*/ 16 h 130"/>
                <a:gd name="T16" fmla="*/ 91 w 103"/>
                <a:gd name="T17" fmla="*/ 20 h 130"/>
                <a:gd name="T18" fmla="*/ 94 w 103"/>
                <a:gd name="T19" fmla="*/ 24 h 130"/>
                <a:gd name="T20" fmla="*/ 97 w 103"/>
                <a:gd name="T21" fmla="*/ 29 h 130"/>
                <a:gd name="T22" fmla="*/ 99 w 103"/>
                <a:gd name="T23" fmla="*/ 33 h 130"/>
                <a:gd name="T24" fmla="*/ 100 w 103"/>
                <a:gd name="T25" fmla="*/ 38 h 130"/>
                <a:gd name="T26" fmla="*/ 101 w 103"/>
                <a:gd name="T27" fmla="*/ 43 h 130"/>
                <a:gd name="T28" fmla="*/ 102 w 103"/>
                <a:gd name="T29" fmla="*/ 49 h 130"/>
                <a:gd name="T30" fmla="*/ 102 w 103"/>
                <a:gd name="T31" fmla="*/ 80 h 130"/>
                <a:gd name="T32" fmla="*/ 101 w 103"/>
                <a:gd name="T33" fmla="*/ 85 h 130"/>
                <a:gd name="T34" fmla="*/ 100 w 103"/>
                <a:gd name="T35" fmla="*/ 90 h 130"/>
                <a:gd name="T36" fmla="*/ 99 w 103"/>
                <a:gd name="T37" fmla="*/ 95 h 130"/>
                <a:gd name="T38" fmla="*/ 97 w 103"/>
                <a:gd name="T39" fmla="*/ 100 h 130"/>
                <a:gd name="T40" fmla="*/ 94 w 103"/>
                <a:gd name="T41" fmla="*/ 105 h 130"/>
                <a:gd name="T42" fmla="*/ 91 w 103"/>
                <a:gd name="T43" fmla="*/ 109 h 130"/>
                <a:gd name="T44" fmla="*/ 88 w 103"/>
                <a:gd name="T45" fmla="*/ 113 h 130"/>
                <a:gd name="T46" fmla="*/ 84 w 103"/>
                <a:gd name="T47" fmla="*/ 116 h 130"/>
                <a:gd name="T48" fmla="*/ 80 w 103"/>
                <a:gd name="T49" fmla="*/ 120 h 130"/>
                <a:gd name="T50" fmla="*/ 76 w 103"/>
                <a:gd name="T51" fmla="*/ 122 h 130"/>
                <a:gd name="T52" fmla="*/ 71 w 103"/>
                <a:gd name="T53" fmla="*/ 125 h 130"/>
                <a:gd name="T54" fmla="*/ 66 w 103"/>
                <a:gd name="T55" fmla="*/ 127 h 130"/>
                <a:gd name="T56" fmla="*/ 61 w 103"/>
                <a:gd name="T57" fmla="*/ 128 h 130"/>
                <a:gd name="T58" fmla="*/ 56 w 103"/>
                <a:gd name="T59" fmla="*/ 129 h 130"/>
                <a:gd name="T60" fmla="*/ 51 w 103"/>
                <a:gd name="T61" fmla="*/ 129 h 130"/>
                <a:gd name="T62" fmla="*/ 46 w 103"/>
                <a:gd name="T63" fmla="*/ 129 h 130"/>
                <a:gd name="T64" fmla="*/ 41 w 103"/>
                <a:gd name="T65" fmla="*/ 128 h 130"/>
                <a:gd name="T66" fmla="*/ 36 w 103"/>
                <a:gd name="T67" fmla="*/ 127 h 130"/>
                <a:gd name="T68" fmla="*/ 31 w 103"/>
                <a:gd name="T69" fmla="*/ 125 h 130"/>
                <a:gd name="T70" fmla="*/ 26 w 103"/>
                <a:gd name="T71" fmla="*/ 122 h 130"/>
                <a:gd name="T72" fmla="*/ 22 w 103"/>
                <a:gd name="T73" fmla="*/ 120 h 130"/>
                <a:gd name="T74" fmla="*/ 18 w 103"/>
                <a:gd name="T75" fmla="*/ 116 h 130"/>
                <a:gd name="T76" fmla="*/ 14 w 103"/>
                <a:gd name="T77" fmla="*/ 113 h 130"/>
                <a:gd name="T78" fmla="*/ 11 w 103"/>
                <a:gd name="T79" fmla="*/ 109 h 130"/>
                <a:gd name="T80" fmla="*/ 8 w 103"/>
                <a:gd name="T81" fmla="*/ 105 h 130"/>
                <a:gd name="T82" fmla="*/ 5 w 103"/>
                <a:gd name="T83" fmla="*/ 100 h 130"/>
                <a:gd name="T84" fmla="*/ 3 w 103"/>
                <a:gd name="T85" fmla="*/ 95 h 130"/>
                <a:gd name="T86" fmla="*/ 2 w 103"/>
                <a:gd name="T87" fmla="*/ 90 h 130"/>
                <a:gd name="T88" fmla="*/ 1 w 103"/>
                <a:gd name="T89" fmla="*/ 85 h 130"/>
                <a:gd name="T90" fmla="*/ 0 w 103"/>
                <a:gd name="T91" fmla="*/ 80 h 130"/>
                <a:gd name="T92" fmla="*/ 0 w 103"/>
                <a:gd name="T93" fmla="*/ 49 h 130"/>
                <a:gd name="T94" fmla="*/ 1 w 103"/>
                <a:gd name="T95" fmla="*/ 43 h 130"/>
                <a:gd name="T96" fmla="*/ 2 w 103"/>
                <a:gd name="T97" fmla="*/ 38 h 130"/>
                <a:gd name="T98" fmla="*/ 3 w 103"/>
                <a:gd name="T99" fmla="*/ 33 h 130"/>
                <a:gd name="T100" fmla="*/ 5 w 103"/>
                <a:gd name="T101" fmla="*/ 29 h 130"/>
                <a:gd name="T102" fmla="*/ 8 w 103"/>
                <a:gd name="T103" fmla="*/ 24 h 130"/>
                <a:gd name="T104" fmla="*/ 11 w 103"/>
                <a:gd name="T105" fmla="*/ 20 h 130"/>
                <a:gd name="T106" fmla="*/ 14 w 103"/>
                <a:gd name="T107" fmla="*/ 16 h 130"/>
                <a:gd name="T108" fmla="*/ 18 w 103"/>
                <a:gd name="T109" fmla="*/ 12 h 130"/>
                <a:gd name="T110" fmla="*/ 22 w 103"/>
                <a:gd name="T111" fmla="*/ 9 h 130"/>
                <a:gd name="T112" fmla="*/ 26 w 103"/>
                <a:gd name="T113" fmla="*/ 6 h 130"/>
                <a:gd name="T114" fmla="*/ 31 w 103"/>
                <a:gd name="T115" fmla="*/ 4 h 130"/>
                <a:gd name="T116" fmla="*/ 36 w 103"/>
                <a:gd name="T117" fmla="*/ 2 h 130"/>
                <a:gd name="T118" fmla="*/ 41 w 103"/>
                <a:gd name="T119" fmla="*/ 1 h 130"/>
                <a:gd name="T120" fmla="*/ 46 w 103"/>
                <a:gd name="T121" fmla="*/ 0 h 130"/>
                <a:gd name="T122" fmla="*/ 51 w 103"/>
                <a:gd name="T12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3" h="130">
                  <a:moveTo>
                    <a:pt x="52" y="0"/>
                  </a:moveTo>
                  <a:lnTo>
                    <a:pt x="52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6" y="0"/>
                  </a:lnTo>
                  <a:lnTo>
                    <a:pt x="57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9" y="0"/>
                  </a:lnTo>
                  <a:lnTo>
                    <a:pt x="60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2" y="1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4" y="2"/>
                  </a:lnTo>
                  <a:lnTo>
                    <a:pt x="65" y="2"/>
                  </a:lnTo>
                  <a:lnTo>
                    <a:pt x="66" y="2"/>
                  </a:lnTo>
                  <a:lnTo>
                    <a:pt x="66" y="2"/>
                  </a:lnTo>
                  <a:lnTo>
                    <a:pt x="67" y="2"/>
                  </a:lnTo>
                  <a:lnTo>
                    <a:pt x="68" y="3"/>
                  </a:lnTo>
                  <a:lnTo>
                    <a:pt x="68" y="3"/>
                  </a:lnTo>
                  <a:lnTo>
                    <a:pt x="69" y="3"/>
                  </a:lnTo>
                  <a:lnTo>
                    <a:pt x="70" y="3"/>
                  </a:lnTo>
                  <a:lnTo>
                    <a:pt x="70" y="4"/>
                  </a:lnTo>
                  <a:lnTo>
                    <a:pt x="71" y="4"/>
                  </a:lnTo>
                  <a:lnTo>
                    <a:pt x="72" y="4"/>
                  </a:lnTo>
                  <a:lnTo>
                    <a:pt x="72" y="5"/>
                  </a:lnTo>
                  <a:lnTo>
                    <a:pt x="73" y="5"/>
                  </a:lnTo>
                  <a:lnTo>
                    <a:pt x="74" y="5"/>
                  </a:lnTo>
                  <a:lnTo>
                    <a:pt x="74" y="6"/>
                  </a:lnTo>
                  <a:lnTo>
                    <a:pt x="75" y="6"/>
                  </a:lnTo>
                  <a:lnTo>
                    <a:pt x="76" y="6"/>
                  </a:lnTo>
                  <a:lnTo>
                    <a:pt x="76" y="7"/>
                  </a:lnTo>
                  <a:lnTo>
                    <a:pt x="77" y="7"/>
                  </a:lnTo>
                  <a:lnTo>
                    <a:pt x="78" y="7"/>
                  </a:lnTo>
                  <a:lnTo>
                    <a:pt x="78" y="8"/>
                  </a:lnTo>
                  <a:lnTo>
                    <a:pt x="79" y="8"/>
                  </a:lnTo>
                  <a:lnTo>
                    <a:pt x="80" y="9"/>
                  </a:lnTo>
                  <a:lnTo>
                    <a:pt x="80" y="9"/>
                  </a:lnTo>
                  <a:lnTo>
                    <a:pt x="81" y="9"/>
                  </a:lnTo>
                  <a:lnTo>
                    <a:pt x="81" y="10"/>
                  </a:lnTo>
                  <a:lnTo>
                    <a:pt x="82" y="10"/>
                  </a:lnTo>
                  <a:lnTo>
                    <a:pt x="83" y="11"/>
                  </a:lnTo>
                  <a:lnTo>
                    <a:pt x="83" y="11"/>
                  </a:lnTo>
                  <a:lnTo>
                    <a:pt x="84" y="12"/>
                  </a:lnTo>
                  <a:lnTo>
                    <a:pt x="84" y="12"/>
                  </a:lnTo>
                  <a:lnTo>
                    <a:pt x="85" y="13"/>
                  </a:lnTo>
                  <a:lnTo>
                    <a:pt x="85" y="13"/>
                  </a:lnTo>
                  <a:lnTo>
                    <a:pt x="86" y="14"/>
                  </a:lnTo>
                  <a:lnTo>
                    <a:pt x="86" y="14"/>
                  </a:lnTo>
                  <a:lnTo>
                    <a:pt x="87" y="15"/>
                  </a:lnTo>
                  <a:lnTo>
                    <a:pt x="87" y="15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89" y="17"/>
                  </a:lnTo>
                  <a:lnTo>
                    <a:pt x="89" y="17"/>
                  </a:lnTo>
                  <a:lnTo>
                    <a:pt x="90" y="18"/>
                  </a:lnTo>
                  <a:lnTo>
                    <a:pt x="90" y="19"/>
                  </a:lnTo>
                  <a:lnTo>
                    <a:pt x="91" y="19"/>
                  </a:lnTo>
                  <a:lnTo>
                    <a:pt x="91" y="20"/>
                  </a:lnTo>
                  <a:lnTo>
                    <a:pt x="92" y="20"/>
                  </a:lnTo>
                  <a:lnTo>
                    <a:pt x="92" y="21"/>
                  </a:lnTo>
                  <a:lnTo>
                    <a:pt x="93" y="22"/>
                  </a:lnTo>
                  <a:lnTo>
                    <a:pt x="93" y="22"/>
                  </a:lnTo>
                  <a:lnTo>
                    <a:pt x="93" y="23"/>
                  </a:lnTo>
                  <a:lnTo>
                    <a:pt x="94" y="23"/>
                  </a:lnTo>
                  <a:lnTo>
                    <a:pt x="94" y="24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95" y="26"/>
                  </a:lnTo>
                  <a:lnTo>
                    <a:pt x="96" y="27"/>
                  </a:lnTo>
                  <a:lnTo>
                    <a:pt x="96" y="27"/>
                  </a:lnTo>
                  <a:lnTo>
                    <a:pt x="96" y="28"/>
                  </a:lnTo>
                  <a:lnTo>
                    <a:pt x="97" y="29"/>
                  </a:lnTo>
                  <a:lnTo>
                    <a:pt x="97" y="29"/>
                  </a:lnTo>
                  <a:lnTo>
                    <a:pt x="97" y="30"/>
                  </a:lnTo>
                  <a:lnTo>
                    <a:pt x="98" y="31"/>
                  </a:lnTo>
                  <a:lnTo>
                    <a:pt x="98" y="31"/>
                  </a:lnTo>
                  <a:lnTo>
                    <a:pt x="98" y="32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4"/>
                  </a:lnTo>
                  <a:lnTo>
                    <a:pt x="99" y="35"/>
                  </a:lnTo>
                  <a:lnTo>
                    <a:pt x="100" y="35"/>
                  </a:lnTo>
                  <a:lnTo>
                    <a:pt x="100" y="36"/>
                  </a:lnTo>
                  <a:lnTo>
                    <a:pt x="100" y="37"/>
                  </a:lnTo>
                  <a:lnTo>
                    <a:pt x="100" y="38"/>
                  </a:lnTo>
                  <a:lnTo>
                    <a:pt x="100" y="38"/>
                  </a:lnTo>
                  <a:lnTo>
                    <a:pt x="101" y="39"/>
                  </a:lnTo>
                  <a:lnTo>
                    <a:pt x="101" y="40"/>
                  </a:lnTo>
                  <a:lnTo>
                    <a:pt x="101" y="40"/>
                  </a:lnTo>
                  <a:lnTo>
                    <a:pt x="101" y="41"/>
                  </a:lnTo>
                  <a:lnTo>
                    <a:pt x="101" y="42"/>
                  </a:lnTo>
                  <a:lnTo>
                    <a:pt x="101" y="43"/>
                  </a:lnTo>
                  <a:lnTo>
                    <a:pt x="101" y="43"/>
                  </a:lnTo>
                  <a:lnTo>
                    <a:pt x="101" y="44"/>
                  </a:lnTo>
                  <a:lnTo>
                    <a:pt x="102" y="45"/>
                  </a:lnTo>
                  <a:lnTo>
                    <a:pt x="102" y="46"/>
                  </a:lnTo>
                  <a:lnTo>
                    <a:pt x="102" y="46"/>
                  </a:lnTo>
                  <a:lnTo>
                    <a:pt x="102" y="47"/>
                  </a:lnTo>
                  <a:lnTo>
                    <a:pt x="102" y="48"/>
                  </a:lnTo>
                  <a:lnTo>
                    <a:pt x="102" y="49"/>
                  </a:lnTo>
                  <a:lnTo>
                    <a:pt x="102" y="49"/>
                  </a:lnTo>
                  <a:lnTo>
                    <a:pt x="102" y="50"/>
                  </a:lnTo>
                  <a:lnTo>
                    <a:pt x="102" y="51"/>
                  </a:lnTo>
                  <a:lnTo>
                    <a:pt x="102" y="78"/>
                  </a:lnTo>
                  <a:lnTo>
                    <a:pt x="102" y="79"/>
                  </a:lnTo>
                  <a:lnTo>
                    <a:pt x="102" y="79"/>
                  </a:lnTo>
                  <a:lnTo>
                    <a:pt x="102" y="80"/>
                  </a:lnTo>
                  <a:lnTo>
                    <a:pt x="102" y="81"/>
                  </a:lnTo>
                  <a:lnTo>
                    <a:pt x="102" y="82"/>
                  </a:lnTo>
                  <a:lnTo>
                    <a:pt x="102" y="82"/>
                  </a:lnTo>
                  <a:lnTo>
                    <a:pt x="102" y="83"/>
                  </a:lnTo>
                  <a:lnTo>
                    <a:pt x="102" y="84"/>
                  </a:lnTo>
                  <a:lnTo>
                    <a:pt x="101" y="85"/>
                  </a:lnTo>
                  <a:lnTo>
                    <a:pt x="101" y="85"/>
                  </a:lnTo>
                  <a:lnTo>
                    <a:pt x="101" y="86"/>
                  </a:lnTo>
                  <a:lnTo>
                    <a:pt x="101" y="87"/>
                  </a:lnTo>
                  <a:lnTo>
                    <a:pt x="101" y="88"/>
                  </a:lnTo>
                  <a:lnTo>
                    <a:pt x="101" y="88"/>
                  </a:lnTo>
                  <a:lnTo>
                    <a:pt x="101" y="89"/>
                  </a:lnTo>
                  <a:lnTo>
                    <a:pt x="101" y="90"/>
                  </a:lnTo>
                  <a:lnTo>
                    <a:pt x="100" y="90"/>
                  </a:lnTo>
                  <a:lnTo>
                    <a:pt x="100" y="91"/>
                  </a:lnTo>
                  <a:lnTo>
                    <a:pt x="100" y="92"/>
                  </a:lnTo>
                  <a:lnTo>
                    <a:pt x="100" y="93"/>
                  </a:lnTo>
                  <a:lnTo>
                    <a:pt x="100" y="93"/>
                  </a:lnTo>
                  <a:lnTo>
                    <a:pt x="99" y="94"/>
                  </a:lnTo>
                  <a:lnTo>
                    <a:pt x="99" y="95"/>
                  </a:lnTo>
                  <a:lnTo>
                    <a:pt x="99" y="95"/>
                  </a:lnTo>
                  <a:lnTo>
                    <a:pt x="99" y="96"/>
                  </a:lnTo>
                  <a:lnTo>
                    <a:pt x="98" y="97"/>
                  </a:lnTo>
                  <a:lnTo>
                    <a:pt x="98" y="97"/>
                  </a:lnTo>
                  <a:lnTo>
                    <a:pt x="98" y="98"/>
                  </a:lnTo>
                  <a:lnTo>
                    <a:pt x="97" y="99"/>
                  </a:lnTo>
                  <a:lnTo>
                    <a:pt x="97" y="99"/>
                  </a:lnTo>
                  <a:lnTo>
                    <a:pt x="97" y="100"/>
                  </a:lnTo>
                  <a:lnTo>
                    <a:pt x="96" y="101"/>
                  </a:lnTo>
                  <a:lnTo>
                    <a:pt x="96" y="101"/>
                  </a:lnTo>
                  <a:lnTo>
                    <a:pt x="96" y="102"/>
                  </a:lnTo>
                  <a:lnTo>
                    <a:pt x="95" y="103"/>
                  </a:lnTo>
                  <a:lnTo>
                    <a:pt x="95" y="103"/>
                  </a:lnTo>
                  <a:lnTo>
                    <a:pt x="95" y="104"/>
                  </a:lnTo>
                  <a:lnTo>
                    <a:pt x="94" y="105"/>
                  </a:lnTo>
                  <a:lnTo>
                    <a:pt x="94" y="105"/>
                  </a:lnTo>
                  <a:lnTo>
                    <a:pt x="93" y="106"/>
                  </a:lnTo>
                  <a:lnTo>
                    <a:pt x="93" y="107"/>
                  </a:lnTo>
                  <a:lnTo>
                    <a:pt x="93" y="107"/>
                  </a:lnTo>
                  <a:lnTo>
                    <a:pt x="92" y="108"/>
                  </a:lnTo>
                  <a:lnTo>
                    <a:pt x="92" y="108"/>
                  </a:lnTo>
                  <a:lnTo>
                    <a:pt x="91" y="109"/>
                  </a:lnTo>
                  <a:lnTo>
                    <a:pt x="91" y="110"/>
                  </a:lnTo>
                  <a:lnTo>
                    <a:pt x="90" y="110"/>
                  </a:lnTo>
                  <a:lnTo>
                    <a:pt x="90" y="111"/>
                  </a:lnTo>
                  <a:lnTo>
                    <a:pt x="89" y="111"/>
                  </a:lnTo>
                  <a:lnTo>
                    <a:pt x="89" y="112"/>
                  </a:lnTo>
                  <a:lnTo>
                    <a:pt x="88" y="112"/>
                  </a:lnTo>
                  <a:lnTo>
                    <a:pt x="88" y="113"/>
                  </a:lnTo>
                  <a:lnTo>
                    <a:pt x="87" y="113"/>
                  </a:lnTo>
                  <a:lnTo>
                    <a:pt x="87" y="114"/>
                  </a:lnTo>
                  <a:lnTo>
                    <a:pt x="86" y="114"/>
                  </a:lnTo>
                  <a:lnTo>
                    <a:pt x="86" y="115"/>
                  </a:lnTo>
                  <a:lnTo>
                    <a:pt x="85" y="115"/>
                  </a:lnTo>
                  <a:lnTo>
                    <a:pt x="85" y="116"/>
                  </a:lnTo>
                  <a:lnTo>
                    <a:pt x="84" y="116"/>
                  </a:lnTo>
                  <a:lnTo>
                    <a:pt x="84" y="117"/>
                  </a:lnTo>
                  <a:lnTo>
                    <a:pt x="83" y="117"/>
                  </a:lnTo>
                  <a:lnTo>
                    <a:pt x="83" y="118"/>
                  </a:lnTo>
                  <a:lnTo>
                    <a:pt x="82" y="118"/>
                  </a:lnTo>
                  <a:lnTo>
                    <a:pt x="81" y="119"/>
                  </a:lnTo>
                  <a:lnTo>
                    <a:pt x="81" y="119"/>
                  </a:lnTo>
                  <a:lnTo>
                    <a:pt x="80" y="120"/>
                  </a:lnTo>
                  <a:lnTo>
                    <a:pt x="80" y="120"/>
                  </a:lnTo>
                  <a:lnTo>
                    <a:pt x="79" y="120"/>
                  </a:lnTo>
                  <a:lnTo>
                    <a:pt x="78" y="121"/>
                  </a:lnTo>
                  <a:lnTo>
                    <a:pt x="78" y="121"/>
                  </a:lnTo>
                  <a:lnTo>
                    <a:pt x="77" y="122"/>
                  </a:lnTo>
                  <a:lnTo>
                    <a:pt x="76" y="122"/>
                  </a:lnTo>
                  <a:lnTo>
                    <a:pt x="76" y="122"/>
                  </a:lnTo>
                  <a:lnTo>
                    <a:pt x="75" y="123"/>
                  </a:lnTo>
                  <a:lnTo>
                    <a:pt x="74" y="123"/>
                  </a:lnTo>
                  <a:lnTo>
                    <a:pt x="74" y="123"/>
                  </a:lnTo>
                  <a:lnTo>
                    <a:pt x="73" y="124"/>
                  </a:lnTo>
                  <a:lnTo>
                    <a:pt x="72" y="124"/>
                  </a:lnTo>
                  <a:lnTo>
                    <a:pt x="72" y="124"/>
                  </a:lnTo>
                  <a:lnTo>
                    <a:pt x="71" y="125"/>
                  </a:lnTo>
                  <a:lnTo>
                    <a:pt x="70" y="125"/>
                  </a:lnTo>
                  <a:lnTo>
                    <a:pt x="70" y="125"/>
                  </a:lnTo>
                  <a:lnTo>
                    <a:pt x="69" y="126"/>
                  </a:lnTo>
                  <a:lnTo>
                    <a:pt x="68" y="126"/>
                  </a:lnTo>
                  <a:lnTo>
                    <a:pt x="68" y="126"/>
                  </a:lnTo>
                  <a:lnTo>
                    <a:pt x="67" y="126"/>
                  </a:lnTo>
                  <a:lnTo>
                    <a:pt x="66" y="127"/>
                  </a:lnTo>
                  <a:lnTo>
                    <a:pt x="66" y="127"/>
                  </a:lnTo>
                  <a:lnTo>
                    <a:pt x="65" y="127"/>
                  </a:lnTo>
                  <a:lnTo>
                    <a:pt x="64" y="127"/>
                  </a:lnTo>
                  <a:lnTo>
                    <a:pt x="63" y="127"/>
                  </a:lnTo>
                  <a:lnTo>
                    <a:pt x="63" y="128"/>
                  </a:lnTo>
                  <a:lnTo>
                    <a:pt x="62" y="128"/>
                  </a:lnTo>
                  <a:lnTo>
                    <a:pt x="61" y="128"/>
                  </a:lnTo>
                  <a:lnTo>
                    <a:pt x="61" y="128"/>
                  </a:lnTo>
                  <a:lnTo>
                    <a:pt x="60" y="128"/>
                  </a:lnTo>
                  <a:lnTo>
                    <a:pt x="59" y="128"/>
                  </a:lnTo>
                  <a:lnTo>
                    <a:pt x="58" y="128"/>
                  </a:lnTo>
                  <a:lnTo>
                    <a:pt x="58" y="128"/>
                  </a:lnTo>
                  <a:lnTo>
                    <a:pt x="57" y="129"/>
                  </a:lnTo>
                  <a:lnTo>
                    <a:pt x="56" y="129"/>
                  </a:lnTo>
                  <a:lnTo>
                    <a:pt x="55" y="129"/>
                  </a:lnTo>
                  <a:lnTo>
                    <a:pt x="55" y="129"/>
                  </a:lnTo>
                  <a:lnTo>
                    <a:pt x="54" y="129"/>
                  </a:lnTo>
                  <a:lnTo>
                    <a:pt x="53" y="129"/>
                  </a:lnTo>
                  <a:lnTo>
                    <a:pt x="52" y="129"/>
                  </a:lnTo>
                  <a:lnTo>
                    <a:pt x="52" y="129"/>
                  </a:lnTo>
                  <a:lnTo>
                    <a:pt x="51" y="129"/>
                  </a:lnTo>
                  <a:lnTo>
                    <a:pt x="50" y="129"/>
                  </a:lnTo>
                  <a:lnTo>
                    <a:pt x="49" y="129"/>
                  </a:lnTo>
                  <a:lnTo>
                    <a:pt x="49" y="129"/>
                  </a:lnTo>
                  <a:lnTo>
                    <a:pt x="48" y="129"/>
                  </a:lnTo>
                  <a:lnTo>
                    <a:pt x="47" y="129"/>
                  </a:lnTo>
                  <a:lnTo>
                    <a:pt x="47" y="129"/>
                  </a:lnTo>
                  <a:lnTo>
                    <a:pt x="46" y="129"/>
                  </a:lnTo>
                  <a:lnTo>
                    <a:pt x="45" y="129"/>
                  </a:lnTo>
                  <a:lnTo>
                    <a:pt x="44" y="128"/>
                  </a:lnTo>
                  <a:lnTo>
                    <a:pt x="44" y="128"/>
                  </a:lnTo>
                  <a:lnTo>
                    <a:pt x="43" y="128"/>
                  </a:lnTo>
                  <a:lnTo>
                    <a:pt x="42" y="128"/>
                  </a:lnTo>
                  <a:lnTo>
                    <a:pt x="41" y="128"/>
                  </a:lnTo>
                  <a:lnTo>
                    <a:pt x="41" y="128"/>
                  </a:lnTo>
                  <a:lnTo>
                    <a:pt x="40" y="128"/>
                  </a:lnTo>
                  <a:lnTo>
                    <a:pt x="39" y="128"/>
                  </a:lnTo>
                  <a:lnTo>
                    <a:pt x="38" y="127"/>
                  </a:lnTo>
                  <a:lnTo>
                    <a:pt x="38" y="127"/>
                  </a:lnTo>
                  <a:lnTo>
                    <a:pt x="37" y="127"/>
                  </a:lnTo>
                  <a:lnTo>
                    <a:pt x="36" y="127"/>
                  </a:lnTo>
                  <a:lnTo>
                    <a:pt x="36" y="127"/>
                  </a:lnTo>
                  <a:lnTo>
                    <a:pt x="35" y="126"/>
                  </a:lnTo>
                  <a:lnTo>
                    <a:pt x="34" y="126"/>
                  </a:lnTo>
                  <a:lnTo>
                    <a:pt x="34" y="126"/>
                  </a:lnTo>
                  <a:lnTo>
                    <a:pt x="33" y="126"/>
                  </a:lnTo>
                  <a:lnTo>
                    <a:pt x="32" y="125"/>
                  </a:lnTo>
                  <a:lnTo>
                    <a:pt x="31" y="125"/>
                  </a:lnTo>
                  <a:lnTo>
                    <a:pt x="31" y="125"/>
                  </a:lnTo>
                  <a:lnTo>
                    <a:pt x="30" y="124"/>
                  </a:lnTo>
                  <a:lnTo>
                    <a:pt x="29" y="124"/>
                  </a:lnTo>
                  <a:lnTo>
                    <a:pt x="29" y="124"/>
                  </a:lnTo>
                  <a:lnTo>
                    <a:pt x="28" y="123"/>
                  </a:lnTo>
                  <a:lnTo>
                    <a:pt x="27" y="123"/>
                  </a:lnTo>
                  <a:lnTo>
                    <a:pt x="27" y="123"/>
                  </a:lnTo>
                  <a:lnTo>
                    <a:pt x="26" y="122"/>
                  </a:lnTo>
                  <a:lnTo>
                    <a:pt x="25" y="122"/>
                  </a:lnTo>
                  <a:lnTo>
                    <a:pt x="25" y="122"/>
                  </a:lnTo>
                  <a:lnTo>
                    <a:pt x="24" y="121"/>
                  </a:lnTo>
                  <a:lnTo>
                    <a:pt x="24" y="121"/>
                  </a:lnTo>
                  <a:lnTo>
                    <a:pt x="23" y="120"/>
                  </a:lnTo>
                  <a:lnTo>
                    <a:pt x="22" y="120"/>
                  </a:lnTo>
                  <a:lnTo>
                    <a:pt x="22" y="120"/>
                  </a:lnTo>
                  <a:lnTo>
                    <a:pt x="21" y="119"/>
                  </a:lnTo>
                  <a:lnTo>
                    <a:pt x="21" y="119"/>
                  </a:lnTo>
                  <a:lnTo>
                    <a:pt x="20" y="118"/>
                  </a:lnTo>
                  <a:lnTo>
                    <a:pt x="19" y="118"/>
                  </a:lnTo>
                  <a:lnTo>
                    <a:pt x="19" y="117"/>
                  </a:lnTo>
                  <a:lnTo>
                    <a:pt x="18" y="117"/>
                  </a:lnTo>
                  <a:lnTo>
                    <a:pt x="18" y="116"/>
                  </a:lnTo>
                  <a:lnTo>
                    <a:pt x="17" y="116"/>
                  </a:lnTo>
                  <a:lnTo>
                    <a:pt x="17" y="115"/>
                  </a:lnTo>
                  <a:lnTo>
                    <a:pt x="16" y="115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4" y="113"/>
                  </a:lnTo>
                  <a:lnTo>
                    <a:pt x="14" y="113"/>
                  </a:lnTo>
                  <a:lnTo>
                    <a:pt x="13" y="112"/>
                  </a:lnTo>
                  <a:lnTo>
                    <a:pt x="13" y="112"/>
                  </a:lnTo>
                  <a:lnTo>
                    <a:pt x="12" y="111"/>
                  </a:lnTo>
                  <a:lnTo>
                    <a:pt x="12" y="111"/>
                  </a:lnTo>
                  <a:lnTo>
                    <a:pt x="11" y="110"/>
                  </a:lnTo>
                  <a:lnTo>
                    <a:pt x="11" y="110"/>
                  </a:lnTo>
                  <a:lnTo>
                    <a:pt x="11" y="109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9" y="107"/>
                  </a:lnTo>
                  <a:lnTo>
                    <a:pt x="9" y="107"/>
                  </a:lnTo>
                  <a:lnTo>
                    <a:pt x="8" y="106"/>
                  </a:lnTo>
                  <a:lnTo>
                    <a:pt x="8" y="105"/>
                  </a:lnTo>
                  <a:lnTo>
                    <a:pt x="8" y="105"/>
                  </a:lnTo>
                  <a:lnTo>
                    <a:pt x="7" y="104"/>
                  </a:lnTo>
                  <a:lnTo>
                    <a:pt x="7" y="103"/>
                  </a:lnTo>
                  <a:lnTo>
                    <a:pt x="6" y="103"/>
                  </a:lnTo>
                  <a:lnTo>
                    <a:pt x="6" y="102"/>
                  </a:lnTo>
                  <a:lnTo>
                    <a:pt x="6" y="101"/>
                  </a:lnTo>
                  <a:lnTo>
                    <a:pt x="5" y="101"/>
                  </a:lnTo>
                  <a:lnTo>
                    <a:pt x="5" y="100"/>
                  </a:lnTo>
                  <a:lnTo>
                    <a:pt x="5" y="99"/>
                  </a:lnTo>
                  <a:lnTo>
                    <a:pt x="4" y="99"/>
                  </a:lnTo>
                  <a:lnTo>
                    <a:pt x="4" y="98"/>
                  </a:lnTo>
                  <a:lnTo>
                    <a:pt x="4" y="97"/>
                  </a:lnTo>
                  <a:lnTo>
                    <a:pt x="4" y="97"/>
                  </a:lnTo>
                  <a:lnTo>
                    <a:pt x="3" y="96"/>
                  </a:lnTo>
                  <a:lnTo>
                    <a:pt x="3" y="95"/>
                  </a:lnTo>
                  <a:lnTo>
                    <a:pt x="3" y="95"/>
                  </a:lnTo>
                  <a:lnTo>
                    <a:pt x="3" y="94"/>
                  </a:lnTo>
                  <a:lnTo>
                    <a:pt x="2" y="93"/>
                  </a:lnTo>
                  <a:lnTo>
                    <a:pt x="2" y="93"/>
                  </a:lnTo>
                  <a:lnTo>
                    <a:pt x="2" y="92"/>
                  </a:lnTo>
                  <a:lnTo>
                    <a:pt x="2" y="91"/>
                  </a:lnTo>
                  <a:lnTo>
                    <a:pt x="2" y="90"/>
                  </a:lnTo>
                  <a:lnTo>
                    <a:pt x="1" y="90"/>
                  </a:lnTo>
                  <a:lnTo>
                    <a:pt x="1" y="89"/>
                  </a:lnTo>
                  <a:lnTo>
                    <a:pt x="1" y="88"/>
                  </a:lnTo>
                  <a:lnTo>
                    <a:pt x="1" y="88"/>
                  </a:lnTo>
                  <a:lnTo>
                    <a:pt x="1" y="87"/>
                  </a:lnTo>
                  <a:lnTo>
                    <a:pt x="1" y="86"/>
                  </a:lnTo>
                  <a:lnTo>
                    <a:pt x="1" y="85"/>
                  </a:lnTo>
                  <a:lnTo>
                    <a:pt x="0" y="85"/>
                  </a:lnTo>
                  <a:lnTo>
                    <a:pt x="0" y="84"/>
                  </a:lnTo>
                  <a:lnTo>
                    <a:pt x="0" y="83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81"/>
                  </a:lnTo>
                  <a:lnTo>
                    <a:pt x="0" y="80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78"/>
                  </a:lnTo>
                  <a:lnTo>
                    <a:pt x="0" y="51"/>
                  </a:lnTo>
                  <a:lnTo>
                    <a:pt x="0" y="50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" y="42"/>
                  </a:lnTo>
                  <a:lnTo>
                    <a:pt x="1" y="41"/>
                  </a:lnTo>
                  <a:lnTo>
                    <a:pt x="1" y="40"/>
                  </a:lnTo>
                  <a:lnTo>
                    <a:pt x="1" y="40"/>
                  </a:lnTo>
                  <a:lnTo>
                    <a:pt x="1" y="39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7"/>
                  </a:lnTo>
                  <a:lnTo>
                    <a:pt x="2" y="36"/>
                  </a:lnTo>
                  <a:lnTo>
                    <a:pt x="2" y="35"/>
                  </a:lnTo>
                  <a:lnTo>
                    <a:pt x="3" y="35"/>
                  </a:lnTo>
                  <a:lnTo>
                    <a:pt x="3" y="34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4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4" y="30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5" y="28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8" y="24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10" y="21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2" y="18"/>
                  </a:lnTo>
                  <a:lnTo>
                    <a:pt x="12" y="17"/>
                  </a:lnTo>
                  <a:lnTo>
                    <a:pt x="13" y="17"/>
                  </a:lnTo>
                  <a:lnTo>
                    <a:pt x="13" y="16"/>
                  </a:lnTo>
                  <a:lnTo>
                    <a:pt x="14" y="16"/>
                  </a:lnTo>
                  <a:lnTo>
                    <a:pt x="14" y="15"/>
                  </a:lnTo>
                  <a:lnTo>
                    <a:pt x="15" y="15"/>
                  </a:lnTo>
                  <a:lnTo>
                    <a:pt x="15" y="14"/>
                  </a:lnTo>
                  <a:lnTo>
                    <a:pt x="16" y="14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20" y="10"/>
                  </a:lnTo>
                  <a:lnTo>
                    <a:pt x="21" y="10"/>
                  </a:lnTo>
                  <a:lnTo>
                    <a:pt x="21" y="9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3" y="8"/>
                  </a:lnTo>
                  <a:lnTo>
                    <a:pt x="24" y="8"/>
                  </a:lnTo>
                  <a:lnTo>
                    <a:pt x="24" y="7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6" y="6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8" y="5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30" y="4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5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7" y="2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39" y="1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2" y="1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2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latin typeface="+mj-lt"/>
              </a:endParaRPr>
            </a:p>
          </p:txBody>
        </p:sp>
        <p:sp>
          <p:nvSpPr>
            <p:cNvPr id="419" name="Freeform 18">
              <a:extLst>
                <a:ext uri="{FF2B5EF4-FFF2-40B4-BE49-F238E27FC236}">
                  <a16:creationId xmlns:a16="http://schemas.microsoft.com/office/drawing/2014/main" id="{218673CF-96BA-C8AD-562E-949A171ACA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6675" y="3801226"/>
              <a:ext cx="35758" cy="45510"/>
            </a:xfrm>
            <a:custGeom>
              <a:avLst/>
              <a:gdLst>
                <a:gd name="T0" fmla="*/ 55 w 102"/>
                <a:gd name="T1" fmla="*/ 0 h 130"/>
                <a:gd name="T2" fmla="*/ 60 w 102"/>
                <a:gd name="T3" fmla="*/ 1 h 130"/>
                <a:gd name="T4" fmla="*/ 65 w 102"/>
                <a:gd name="T5" fmla="*/ 2 h 130"/>
                <a:gd name="T6" fmla="*/ 70 w 102"/>
                <a:gd name="T7" fmla="*/ 4 h 130"/>
                <a:gd name="T8" fmla="*/ 75 w 102"/>
                <a:gd name="T9" fmla="*/ 6 h 130"/>
                <a:gd name="T10" fmla="*/ 79 w 102"/>
                <a:gd name="T11" fmla="*/ 9 h 130"/>
                <a:gd name="T12" fmla="*/ 83 w 102"/>
                <a:gd name="T13" fmla="*/ 12 h 130"/>
                <a:gd name="T14" fmla="*/ 87 w 102"/>
                <a:gd name="T15" fmla="*/ 16 h 130"/>
                <a:gd name="T16" fmla="*/ 90 w 102"/>
                <a:gd name="T17" fmla="*/ 20 h 130"/>
                <a:gd name="T18" fmla="*/ 93 w 102"/>
                <a:gd name="T19" fmla="*/ 24 h 130"/>
                <a:gd name="T20" fmla="*/ 96 w 102"/>
                <a:gd name="T21" fmla="*/ 29 h 130"/>
                <a:gd name="T22" fmla="*/ 98 w 102"/>
                <a:gd name="T23" fmla="*/ 33 h 130"/>
                <a:gd name="T24" fmla="*/ 99 w 102"/>
                <a:gd name="T25" fmla="*/ 38 h 130"/>
                <a:gd name="T26" fmla="*/ 100 w 102"/>
                <a:gd name="T27" fmla="*/ 43 h 130"/>
                <a:gd name="T28" fmla="*/ 101 w 102"/>
                <a:gd name="T29" fmla="*/ 49 h 130"/>
                <a:gd name="T30" fmla="*/ 101 w 102"/>
                <a:gd name="T31" fmla="*/ 80 h 130"/>
                <a:gd name="T32" fmla="*/ 100 w 102"/>
                <a:gd name="T33" fmla="*/ 85 h 130"/>
                <a:gd name="T34" fmla="*/ 99 w 102"/>
                <a:gd name="T35" fmla="*/ 90 h 130"/>
                <a:gd name="T36" fmla="*/ 98 w 102"/>
                <a:gd name="T37" fmla="*/ 95 h 130"/>
                <a:gd name="T38" fmla="*/ 96 w 102"/>
                <a:gd name="T39" fmla="*/ 100 h 130"/>
                <a:gd name="T40" fmla="*/ 93 w 102"/>
                <a:gd name="T41" fmla="*/ 105 h 130"/>
                <a:gd name="T42" fmla="*/ 90 w 102"/>
                <a:gd name="T43" fmla="*/ 109 h 130"/>
                <a:gd name="T44" fmla="*/ 87 w 102"/>
                <a:gd name="T45" fmla="*/ 113 h 130"/>
                <a:gd name="T46" fmla="*/ 83 w 102"/>
                <a:gd name="T47" fmla="*/ 116 h 130"/>
                <a:gd name="T48" fmla="*/ 79 w 102"/>
                <a:gd name="T49" fmla="*/ 120 h 130"/>
                <a:gd name="T50" fmla="*/ 75 w 102"/>
                <a:gd name="T51" fmla="*/ 122 h 130"/>
                <a:gd name="T52" fmla="*/ 70 w 102"/>
                <a:gd name="T53" fmla="*/ 125 h 130"/>
                <a:gd name="T54" fmla="*/ 65 w 102"/>
                <a:gd name="T55" fmla="*/ 127 h 130"/>
                <a:gd name="T56" fmla="*/ 60 w 102"/>
                <a:gd name="T57" fmla="*/ 128 h 130"/>
                <a:gd name="T58" fmla="*/ 55 w 102"/>
                <a:gd name="T59" fmla="*/ 129 h 130"/>
                <a:gd name="T60" fmla="*/ 51 w 102"/>
                <a:gd name="T61" fmla="*/ 129 h 130"/>
                <a:gd name="T62" fmla="*/ 46 w 102"/>
                <a:gd name="T63" fmla="*/ 129 h 130"/>
                <a:gd name="T64" fmla="*/ 41 w 102"/>
                <a:gd name="T65" fmla="*/ 128 h 130"/>
                <a:gd name="T66" fmla="*/ 36 w 102"/>
                <a:gd name="T67" fmla="*/ 127 h 130"/>
                <a:gd name="T68" fmla="*/ 31 w 102"/>
                <a:gd name="T69" fmla="*/ 125 h 130"/>
                <a:gd name="T70" fmla="*/ 26 w 102"/>
                <a:gd name="T71" fmla="*/ 122 h 130"/>
                <a:gd name="T72" fmla="*/ 22 w 102"/>
                <a:gd name="T73" fmla="*/ 120 h 130"/>
                <a:gd name="T74" fmla="*/ 18 w 102"/>
                <a:gd name="T75" fmla="*/ 116 h 130"/>
                <a:gd name="T76" fmla="*/ 14 w 102"/>
                <a:gd name="T77" fmla="*/ 113 h 130"/>
                <a:gd name="T78" fmla="*/ 11 w 102"/>
                <a:gd name="T79" fmla="*/ 109 h 130"/>
                <a:gd name="T80" fmla="*/ 8 w 102"/>
                <a:gd name="T81" fmla="*/ 105 h 130"/>
                <a:gd name="T82" fmla="*/ 5 w 102"/>
                <a:gd name="T83" fmla="*/ 100 h 130"/>
                <a:gd name="T84" fmla="*/ 3 w 102"/>
                <a:gd name="T85" fmla="*/ 95 h 130"/>
                <a:gd name="T86" fmla="*/ 2 w 102"/>
                <a:gd name="T87" fmla="*/ 90 h 130"/>
                <a:gd name="T88" fmla="*/ 1 w 102"/>
                <a:gd name="T89" fmla="*/ 85 h 130"/>
                <a:gd name="T90" fmla="*/ 0 w 102"/>
                <a:gd name="T91" fmla="*/ 80 h 130"/>
                <a:gd name="T92" fmla="*/ 0 w 102"/>
                <a:gd name="T93" fmla="*/ 49 h 130"/>
                <a:gd name="T94" fmla="*/ 1 w 102"/>
                <a:gd name="T95" fmla="*/ 43 h 130"/>
                <a:gd name="T96" fmla="*/ 2 w 102"/>
                <a:gd name="T97" fmla="*/ 38 h 130"/>
                <a:gd name="T98" fmla="*/ 3 w 102"/>
                <a:gd name="T99" fmla="*/ 33 h 130"/>
                <a:gd name="T100" fmla="*/ 5 w 102"/>
                <a:gd name="T101" fmla="*/ 29 h 130"/>
                <a:gd name="T102" fmla="*/ 8 w 102"/>
                <a:gd name="T103" fmla="*/ 24 h 130"/>
                <a:gd name="T104" fmla="*/ 11 w 102"/>
                <a:gd name="T105" fmla="*/ 20 h 130"/>
                <a:gd name="T106" fmla="*/ 14 w 102"/>
                <a:gd name="T107" fmla="*/ 16 h 130"/>
                <a:gd name="T108" fmla="*/ 18 w 102"/>
                <a:gd name="T109" fmla="*/ 12 h 130"/>
                <a:gd name="T110" fmla="*/ 22 w 102"/>
                <a:gd name="T111" fmla="*/ 9 h 130"/>
                <a:gd name="T112" fmla="*/ 26 w 102"/>
                <a:gd name="T113" fmla="*/ 6 h 130"/>
                <a:gd name="T114" fmla="*/ 31 w 102"/>
                <a:gd name="T115" fmla="*/ 4 h 130"/>
                <a:gd name="T116" fmla="*/ 36 w 102"/>
                <a:gd name="T117" fmla="*/ 2 h 130"/>
                <a:gd name="T118" fmla="*/ 41 w 102"/>
                <a:gd name="T119" fmla="*/ 1 h 130"/>
                <a:gd name="T120" fmla="*/ 46 w 102"/>
                <a:gd name="T121" fmla="*/ 0 h 130"/>
                <a:gd name="T122" fmla="*/ 51 w 102"/>
                <a:gd name="T12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2" h="130">
                  <a:moveTo>
                    <a:pt x="51" y="0"/>
                  </a:moveTo>
                  <a:lnTo>
                    <a:pt x="51" y="0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5" y="0"/>
                  </a:lnTo>
                  <a:lnTo>
                    <a:pt x="56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8" y="0"/>
                  </a:lnTo>
                  <a:lnTo>
                    <a:pt x="59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1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3" y="2"/>
                  </a:lnTo>
                  <a:lnTo>
                    <a:pt x="64" y="2"/>
                  </a:lnTo>
                  <a:lnTo>
                    <a:pt x="65" y="2"/>
                  </a:lnTo>
                  <a:lnTo>
                    <a:pt x="65" y="2"/>
                  </a:lnTo>
                  <a:lnTo>
                    <a:pt x="66" y="2"/>
                  </a:lnTo>
                  <a:lnTo>
                    <a:pt x="67" y="3"/>
                  </a:lnTo>
                  <a:lnTo>
                    <a:pt x="67" y="3"/>
                  </a:lnTo>
                  <a:lnTo>
                    <a:pt x="68" y="3"/>
                  </a:lnTo>
                  <a:lnTo>
                    <a:pt x="69" y="3"/>
                  </a:lnTo>
                  <a:lnTo>
                    <a:pt x="69" y="4"/>
                  </a:lnTo>
                  <a:lnTo>
                    <a:pt x="70" y="4"/>
                  </a:lnTo>
                  <a:lnTo>
                    <a:pt x="71" y="4"/>
                  </a:lnTo>
                  <a:lnTo>
                    <a:pt x="71" y="5"/>
                  </a:lnTo>
                  <a:lnTo>
                    <a:pt x="72" y="5"/>
                  </a:lnTo>
                  <a:lnTo>
                    <a:pt x="73" y="5"/>
                  </a:lnTo>
                  <a:lnTo>
                    <a:pt x="73" y="6"/>
                  </a:lnTo>
                  <a:lnTo>
                    <a:pt x="74" y="6"/>
                  </a:lnTo>
                  <a:lnTo>
                    <a:pt x="75" y="6"/>
                  </a:lnTo>
                  <a:lnTo>
                    <a:pt x="75" y="7"/>
                  </a:lnTo>
                  <a:lnTo>
                    <a:pt x="76" y="7"/>
                  </a:lnTo>
                  <a:lnTo>
                    <a:pt x="77" y="7"/>
                  </a:lnTo>
                  <a:lnTo>
                    <a:pt x="77" y="8"/>
                  </a:lnTo>
                  <a:lnTo>
                    <a:pt x="78" y="8"/>
                  </a:lnTo>
                  <a:lnTo>
                    <a:pt x="79" y="9"/>
                  </a:lnTo>
                  <a:lnTo>
                    <a:pt x="79" y="9"/>
                  </a:lnTo>
                  <a:lnTo>
                    <a:pt x="80" y="9"/>
                  </a:lnTo>
                  <a:lnTo>
                    <a:pt x="80" y="10"/>
                  </a:lnTo>
                  <a:lnTo>
                    <a:pt x="81" y="10"/>
                  </a:lnTo>
                  <a:lnTo>
                    <a:pt x="82" y="11"/>
                  </a:lnTo>
                  <a:lnTo>
                    <a:pt x="82" y="11"/>
                  </a:lnTo>
                  <a:lnTo>
                    <a:pt x="83" y="12"/>
                  </a:lnTo>
                  <a:lnTo>
                    <a:pt x="83" y="12"/>
                  </a:lnTo>
                  <a:lnTo>
                    <a:pt x="84" y="13"/>
                  </a:lnTo>
                  <a:lnTo>
                    <a:pt x="84" y="13"/>
                  </a:lnTo>
                  <a:lnTo>
                    <a:pt x="85" y="14"/>
                  </a:lnTo>
                  <a:lnTo>
                    <a:pt x="85" y="14"/>
                  </a:lnTo>
                  <a:lnTo>
                    <a:pt x="86" y="15"/>
                  </a:lnTo>
                  <a:lnTo>
                    <a:pt x="87" y="15"/>
                  </a:lnTo>
                  <a:lnTo>
                    <a:pt x="87" y="16"/>
                  </a:lnTo>
                  <a:lnTo>
                    <a:pt x="88" y="16"/>
                  </a:lnTo>
                  <a:lnTo>
                    <a:pt x="88" y="17"/>
                  </a:lnTo>
                  <a:lnTo>
                    <a:pt x="89" y="17"/>
                  </a:lnTo>
                  <a:lnTo>
                    <a:pt x="89" y="18"/>
                  </a:lnTo>
                  <a:lnTo>
                    <a:pt x="89" y="19"/>
                  </a:lnTo>
                  <a:lnTo>
                    <a:pt x="90" y="19"/>
                  </a:lnTo>
                  <a:lnTo>
                    <a:pt x="90" y="20"/>
                  </a:lnTo>
                  <a:lnTo>
                    <a:pt x="91" y="20"/>
                  </a:lnTo>
                  <a:lnTo>
                    <a:pt x="91" y="21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3" y="23"/>
                  </a:lnTo>
                  <a:lnTo>
                    <a:pt x="93" y="23"/>
                  </a:lnTo>
                  <a:lnTo>
                    <a:pt x="93" y="24"/>
                  </a:lnTo>
                  <a:lnTo>
                    <a:pt x="94" y="25"/>
                  </a:lnTo>
                  <a:lnTo>
                    <a:pt x="94" y="25"/>
                  </a:lnTo>
                  <a:lnTo>
                    <a:pt x="94" y="26"/>
                  </a:lnTo>
                  <a:lnTo>
                    <a:pt x="95" y="27"/>
                  </a:lnTo>
                  <a:lnTo>
                    <a:pt x="95" y="27"/>
                  </a:lnTo>
                  <a:lnTo>
                    <a:pt x="95" y="28"/>
                  </a:lnTo>
                  <a:lnTo>
                    <a:pt x="96" y="29"/>
                  </a:lnTo>
                  <a:lnTo>
                    <a:pt x="96" y="29"/>
                  </a:lnTo>
                  <a:lnTo>
                    <a:pt x="96" y="30"/>
                  </a:lnTo>
                  <a:lnTo>
                    <a:pt x="97" y="31"/>
                  </a:lnTo>
                  <a:lnTo>
                    <a:pt x="97" y="31"/>
                  </a:lnTo>
                  <a:lnTo>
                    <a:pt x="97" y="32"/>
                  </a:lnTo>
                  <a:lnTo>
                    <a:pt x="98" y="33"/>
                  </a:lnTo>
                  <a:lnTo>
                    <a:pt x="98" y="33"/>
                  </a:lnTo>
                  <a:lnTo>
                    <a:pt x="98" y="34"/>
                  </a:lnTo>
                  <a:lnTo>
                    <a:pt x="98" y="35"/>
                  </a:lnTo>
                  <a:lnTo>
                    <a:pt x="99" y="35"/>
                  </a:lnTo>
                  <a:lnTo>
                    <a:pt x="99" y="36"/>
                  </a:lnTo>
                  <a:lnTo>
                    <a:pt x="99" y="37"/>
                  </a:lnTo>
                  <a:lnTo>
                    <a:pt x="99" y="38"/>
                  </a:lnTo>
                  <a:lnTo>
                    <a:pt x="99" y="38"/>
                  </a:lnTo>
                  <a:lnTo>
                    <a:pt x="100" y="39"/>
                  </a:lnTo>
                  <a:lnTo>
                    <a:pt x="100" y="40"/>
                  </a:lnTo>
                  <a:lnTo>
                    <a:pt x="100" y="40"/>
                  </a:lnTo>
                  <a:lnTo>
                    <a:pt x="100" y="41"/>
                  </a:lnTo>
                  <a:lnTo>
                    <a:pt x="100" y="42"/>
                  </a:lnTo>
                  <a:lnTo>
                    <a:pt x="100" y="43"/>
                  </a:lnTo>
                  <a:lnTo>
                    <a:pt x="100" y="43"/>
                  </a:lnTo>
                  <a:lnTo>
                    <a:pt x="100" y="44"/>
                  </a:lnTo>
                  <a:lnTo>
                    <a:pt x="101" y="45"/>
                  </a:lnTo>
                  <a:lnTo>
                    <a:pt x="101" y="46"/>
                  </a:lnTo>
                  <a:lnTo>
                    <a:pt x="101" y="46"/>
                  </a:lnTo>
                  <a:lnTo>
                    <a:pt x="101" y="47"/>
                  </a:lnTo>
                  <a:lnTo>
                    <a:pt x="101" y="48"/>
                  </a:lnTo>
                  <a:lnTo>
                    <a:pt x="101" y="49"/>
                  </a:lnTo>
                  <a:lnTo>
                    <a:pt x="101" y="49"/>
                  </a:lnTo>
                  <a:lnTo>
                    <a:pt x="101" y="50"/>
                  </a:lnTo>
                  <a:lnTo>
                    <a:pt x="101" y="51"/>
                  </a:lnTo>
                  <a:lnTo>
                    <a:pt x="101" y="78"/>
                  </a:lnTo>
                  <a:lnTo>
                    <a:pt x="101" y="79"/>
                  </a:lnTo>
                  <a:lnTo>
                    <a:pt x="101" y="79"/>
                  </a:lnTo>
                  <a:lnTo>
                    <a:pt x="101" y="80"/>
                  </a:lnTo>
                  <a:lnTo>
                    <a:pt x="101" y="81"/>
                  </a:lnTo>
                  <a:lnTo>
                    <a:pt x="101" y="82"/>
                  </a:lnTo>
                  <a:lnTo>
                    <a:pt x="101" y="82"/>
                  </a:lnTo>
                  <a:lnTo>
                    <a:pt x="101" y="83"/>
                  </a:lnTo>
                  <a:lnTo>
                    <a:pt x="101" y="84"/>
                  </a:lnTo>
                  <a:lnTo>
                    <a:pt x="100" y="85"/>
                  </a:lnTo>
                  <a:lnTo>
                    <a:pt x="100" y="85"/>
                  </a:lnTo>
                  <a:lnTo>
                    <a:pt x="100" y="86"/>
                  </a:lnTo>
                  <a:lnTo>
                    <a:pt x="100" y="87"/>
                  </a:lnTo>
                  <a:lnTo>
                    <a:pt x="100" y="88"/>
                  </a:lnTo>
                  <a:lnTo>
                    <a:pt x="100" y="88"/>
                  </a:lnTo>
                  <a:lnTo>
                    <a:pt x="100" y="89"/>
                  </a:lnTo>
                  <a:lnTo>
                    <a:pt x="100" y="90"/>
                  </a:lnTo>
                  <a:lnTo>
                    <a:pt x="99" y="90"/>
                  </a:lnTo>
                  <a:lnTo>
                    <a:pt x="99" y="91"/>
                  </a:lnTo>
                  <a:lnTo>
                    <a:pt x="99" y="92"/>
                  </a:lnTo>
                  <a:lnTo>
                    <a:pt x="99" y="93"/>
                  </a:lnTo>
                  <a:lnTo>
                    <a:pt x="99" y="93"/>
                  </a:lnTo>
                  <a:lnTo>
                    <a:pt x="98" y="94"/>
                  </a:lnTo>
                  <a:lnTo>
                    <a:pt x="98" y="95"/>
                  </a:lnTo>
                  <a:lnTo>
                    <a:pt x="98" y="95"/>
                  </a:lnTo>
                  <a:lnTo>
                    <a:pt x="98" y="96"/>
                  </a:lnTo>
                  <a:lnTo>
                    <a:pt x="97" y="97"/>
                  </a:lnTo>
                  <a:lnTo>
                    <a:pt x="97" y="97"/>
                  </a:lnTo>
                  <a:lnTo>
                    <a:pt x="97" y="98"/>
                  </a:lnTo>
                  <a:lnTo>
                    <a:pt x="96" y="99"/>
                  </a:lnTo>
                  <a:lnTo>
                    <a:pt x="96" y="99"/>
                  </a:lnTo>
                  <a:lnTo>
                    <a:pt x="96" y="100"/>
                  </a:lnTo>
                  <a:lnTo>
                    <a:pt x="95" y="101"/>
                  </a:lnTo>
                  <a:lnTo>
                    <a:pt x="95" y="101"/>
                  </a:lnTo>
                  <a:lnTo>
                    <a:pt x="95" y="102"/>
                  </a:lnTo>
                  <a:lnTo>
                    <a:pt x="94" y="103"/>
                  </a:lnTo>
                  <a:lnTo>
                    <a:pt x="94" y="103"/>
                  </a:lnTo>
                  <a:lnTo>
                    <a:pt x="94" y="104"/>
                  </a:lnTo>
                  <a:lnTo>
                    <a:pt x="93" y="105"/>
                  </a:lnTo>
                  <a:lnTo>
                    <a:pt x="93" y="105"/>
                  </a:lnTo>
                  <a:lnTo>
                    <a:pt x="93" y="106"/>
                  </a:lnTo>
                  <a:lnTo>
                    <a:pt x="92" y="107"/>
                  </a:lnTo>
                  <a:lnTo>
                    <a:pt x="92" y="107"/>
                  </a:lnTo>
                  <a:lnTo>
                    <a:pt x="91" y="108"/>
                  </a:lnTo>
                  <a:lnTo>
                    <a:pt x="91" y="108"/>
                  </a:lnTo>
                  <a:lnTo>
                    <a:pt x="90" y="109"/>
                  </a:lnTo>
                  <a:lnTo>
                    <a:pt x="90" y="110"/>
                  </a:lnTo>
                  <a:lnTo>
                    <a:pt x="89" y="110"/>
                  </a:lnTo>
                  <a:lnTo>
                    <a:pt x="89" y="111"/>
                  </a:lnTo>
                  <a:lnTo>
                    <a:pt x="89" y="111"/>
                  </a:lnTo>
                  <a:lnTo>
                    <a:pt x="88" y="112"/>
                  </a:lnTo>
                  <a:lnTo>
                    <a:pt x="88" y="112"/>
                  </a:lnTo>
                  <a:lnTo>
                    <a:pt x="87" y="113"/>
                  </a:lnTo>
                  <a:lnTo>
                    <a:pt x="87" y="113"/>
                  </a:lnTo>
                  <a:lnTo>
                    <a:pt x="86" y="114"/>
                  </a:lnTo>
                  <a:lnTo>
                    <a:pt x="85" y="114"/>
                  </a:lnTo>
                  <a:lnTo>
                    <a:pt x="85" y="115"/>
                  </a:lnTo>
                  <a:lnTo>
                    <a:pt x="84" y="115"/>
                  </a:lnTo>
                  <a:lnTo>
                    <a:pt x="84" y="116"/>
                  </a:lnTo>
                  <a:lnTo>
                    <a:pt x="83" y="116"/>
                  </a:lnTo>
                  <a:lnTo>
                    <a:pt x="83" y="117"/>
                  </a:lnTo>
                  <a:lnTo>
                    <a:pt x="82" y="117"/>
                  </a:lnTo>
                  <a:lnTo>
                    <a:pt x="82" y="118"/>
                  </a:lnTo>
                  <a:lnTo>
                    <a:pt x="81" y="118"/>
                  </a:lnTo>
                  <a:lnTo>
                    <a:pt x="80" y="119"/>
                  </a:lnTo>
                  <a:lnTo>
                    <a:pt x="80" y="119"/>
                  </a:lnTo>
                  <a:lnTo>
                    <a:pt x="79" y="120"/>
                  </a:lnTo>
                  <a:lnTo>
                    <a:pt x="79" y="120"/>
                  </a:lnTo>
                  <a:lnTo>
                    <a:pt x="78" y="120"/>
                  </a:lnTo>
                  <a:lnTo>
                    <a:pt x="77" y="121"/>
                  </a:lnTo>
                  <a:lnTo>
                    <a:pt x="77" y="121"/>
                  </a:lnTo>
                  <a:lnTo>
                    <a:pt x="76" y="122"/>
                  </a:lnTo>
                  <a:lnTo>
                    <a:pt x="75" y="122"/>
                  </a:lnTo>
                  <a:lnTo>
                    <a:pt x="75" y="122"/>
                  </a:lnTo>
                  <a:lnTo>
                    <a:pt x="74" y="123"/>
                  </a:lnTo>
                  <a:lnTo>
                    <a:pt x="73" y="123"/>
                  </a:lnTo>
                  <a:lnTo>
                    <a:pt x="73" y="123"/>
                  </a:lnTo>
                  <a:lnTo>
                    <a:pt x="72" y="124"/>
                  </a:lnTo>
                  <a:lnTo>
                    <a:pt x="71" y="124"/>
                  </a:lnTo>
                  <a:lnTo>
                    <a:pt x="71" y="124"/>
                  </a:lnTo>
                  <a:lnTo>
                    <a:pt x="70" y="125"/>
                  </a:lnTo>
                  <a:lnTo>
                    <a:pt x="69" y="125"/>
                  </a:lnTo>
                  <a:lnTo>
                    <a:pt x="69" y="125"/>
                  </a:lnTo>
                  <a:lnTo>
                    <a:pt x="68" y="126"/>
                  </a:lnTo>
                  <a:lnTo>
                    <a:pt x="67" y="126"/>
                  </a:lnTo>
                  <a:lnTo>
                    <a:pt x="67" y="126"/>
                  </a:lnTo>
                  <a:lnTo>
                    <a:pt x="66" y="126"/>
                  </a:lnTo>
                  <a:lnTo>
                    <a:pt x="65" y="127"/>
                  </a:lnTo>
                  <a:lnTo>
                    <a:pt x="65" y="127"/>
                  </a:lnTo>
                  <a:lnTo>
                    <a:pt x="64" y="127"/>
                  </a:lnTo>
                  <a:lnTo>
                    <a:pt x="63" y="127"/>
                  </a:lnTo>
                  <a:lnTo>
                    <a:pt x="62" y="127"/>
                  </a:lnTo>
                  <a:lnTo>
                    <a:pt x="62" y="128"/>
                  </a:lnTo>
                  <a:lnTo>
                    <a:pt x="61" y="128"/>
                  </a:lnTo>
                  <a:lnTo>
                    <a:pt x="60" y="128"/>
                  </a:lnTo>
                  <a:lnTo>
                    <a:pt x="60" y="128"/>
                  </a:lnTo>
                  <a:lnTo>
                    <a:pt x="59" y="128"/>
                  </a:lnTo>
                  <a:lnTo>
                    <a:pt x="58" y="128"/>
                  </a:lnTo>
                  <a:lnTo>
                    <a:pt x="57" y="128"/>
                  </a:lnTo>
                  <a:lnTo>
                    <a:pt x="57" y="128"/>
                  </a:lnTo>
                  <a:lnTo>
                    <a:pt x="56" y="129"/>
                  </a:lnTo>
                  <a:lnTo>
                    <a:pt x="55" y="129"/>
                  </a:lnTo>
                  <a:lnTo>
                    <a:pt x="54" y="129"/>
                  </a:lnTo>
                  <a:lnTo>
                    <a:pt x="54" y="129"/>
                  </a:lnTo>
                  <a:lnTo>
                    <a:pt x="53" y="129"/>
                  </a:lnTo>
                  <a:lnTo>
                    <a:pt x="52" y="129"/>
                  </a:lnTo>
                  <a:lnTo>
                    <a:pt x="51" y="129"/>
                  </a:lnTo>
                  <a:lnTo>
                    <a:pt x="51" y="129"/>
                  </a:lnTo>
                  <a:lnTo>
                    <a:pt x="51" y="129"/>
                  </a:lnTo>
                  <a:lnTo>
                    <a:pt x="50" y="129"/>
                  </a:lnTo>
                  <a:lnTo>
                    <a:pt x="49" y="129"/>
                  </a:lnTo>
                  <a:lnTo>
                    <a:pt x="49" y="129"/>
                  </a:lnTo>
                  <a:lnTo>
                    <a:pt x="48" y="129"/>
                  </a:lnTo>
                  <a:lnTo>
                    <a:pt x="47" y="129"/>
                  </a:lnTo>
                  <a:lnTo>
                    <a:pt x="47" y="129"/>
                  </a:lnTo>
                  <a:lnTo>
                    <a:pt x="46" y="129"/>
                  </a:lnTo>
                  <a:lnTo>
                    <a:pt x="45" y="129"/>
                  </a:lnTo>
                  <a:lnTo>
                    <a:pt x="44" y="128"/>
                  </a:lnTo>
                  <a:lnTo>
                    <a:pt x="44" y="128"/>
                  </a:lnTo>
                  <a:lnTo>
                    <a:pt x="43" y="128"/>
                  </a:lnTo>
                  <a:lnTo>
                    <a:pt x="42" y="128"/>
                  </a:lnTo>
                  <a:lnTo>
                    <a:pt x="41" y="128"/>
                  </a:lnTo>
                  <a:lnTo>
                    <a:pt x="41" y="128"/>
                  </a:lnTo>
                  <a:lnTo>
                    <a:pt x="40" y="128"/>
                  </a:lnTo>
                  <a:lnTo>
                    <a:pt x="39" y="128"/>
                  </a:lnTo>
                  <a:lnTo>
                    <a:pt x="39" y="127"/>
                  </a:lnTo>
                  <a:lnTo>
                    <a:pt x="38" y="127"/>
                  </a:lnTo>
                  <a:lnTo>
                    <a:pt x="37" y="127"/>
                  </a:lnTo>
                  <a:lnTo>
                    <a:pt x="36" y="127"/>
                  </a:lnTo>
                  <a:lnTo>
                    <a:pt x="36" y="127"/>
                  </a:lnTo>
                  <a:lnTo>
                    <a:pt x="35" y="126"/>
                  </a:lnTo>
                  <a:lnTo>
                    <a:pt x="34" y="126"/>
                  </a:lnTo>
                  <a:lnTo>
                    <a:pt x="34" y="126"/>
                  </a:lnTo>
                  <a:lnTo>
                    <a:pt x="33" y="126"/>
                  </a:lnTo>
                  <a:lnTo>
                    <a:pt x="32" y="125"/>
                  </a:lnTo>
                  <a:lnTo>
                    <a:pt x="31" y="125"/>
                  </a:lnTo>
                  <a:lnTo>
                    <a:pt x="31" y="125"/>
                  </a:lnTo>
                  <a:lnTo>
                    <a:pt x="30" y="124"/>
                  </a:lnTo>
                  <a:lnTo>
                    <a:pt x="29" y="124"/>
                  </a:lnTo>
                  <a:lnTo>
                    <a:pt x="29" y="124"/>
                  </a:lnTo>
                  <a:lnTo>
                    <a:pt x="28" y="123"/>
                  </a:lnTo>
                  <a:lnTo>
                    <a:pt x="27" y="123"/>
                  </a:lnTo>
                  <a:lnTo>
                    <a:pt x="27" y="123"/>
                  </a:lnTo>
                  <a:lnTo>
                    <a:pt x="26" y="122"/>
                  </a:lnTo>
                  <a:lnTo>
                    <a:pt x="26" y="122"/>
                  </a:lnTo>
                  <a:lnTo>
                    <a:pt x="25" y="122"/>
                  </a:lnTo>
                  <a:lnTo>
                    <a:pt x="24" y="121"/>
                  </a:lnTo>
                  <a:lnTo>
                    <a:pt x="24" y="121"/>
                  </a:lnTo>
                  <a:lnTo>
                    <a:pt x="23" y="120"/>
                  </a:lnTo>
                  <a:lnTo>
                    <a:pt x="22" y="120"/>
                  </a:lnTo>
                  <a:lnTo>
                    <a:pt x="22" y="120"/>
                  </a:lnTo>
                  <a:lnTo>
                    <a:pt x="21" y="119"/>
                  </a:lnTo>
                  <a:lnTo>
                    <a:pt x="21" y="119"/>
                  </a:lnTo>
                  <a:lnTo>
                    <a:pt x="20" y="118"/>
                  </a:lnTo>
                  <a:lnTo>
                    <a:pt x="19" y="118"/>
                  </a:lnTo>
                  <a:lnTo>
                    <a:pt x="19" y="117"/>
                  </a:lnTo>
                  <a:lnTo>
                    <a:pt x="18" y="117"/>
                  </a:lnTo>
                  <a:lnTo>
                    <a:pt x="18" y="116"/>
                  </a:lnTo>
                  <a:lnTo>
                    <a:pt x="17" y="116"/>
                  </a:lnTo>
                  <a:lnTo>
                    <a:pt x="17" y="115"/>
                  </a:lnTo>
                  <a:lnTo>
                    <a:pt x="16" y="115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4" y="113"/>
                  </a:lnTo>
                  <a:lnTo>
                    <a:pt x="14" y="113"/>
                  </a:lnTo>
                  <a:lnTo>
                    <a:pt x="13" y="112"/>
                  </a:lnTo>
                  <a:lnTo>
                    <a:pt x="13" y="112"/>
                  </a:lnTo>
                  <a:lnTo>
                    <a:pt x="12" y="111"/>
                  </a:lnTo>
                  <a:lnTo>
                    <a:pt x="12" y="111"/>
                  </a:lnTo>
                  <a:lnTo>
                    <a:pt x="11" y="110"/>
                  </a:lnTo>
                  <a:lnTo>
                    <a:pt x="11" y="110"/>
                  </a:lnTo>
                  <a:lnTo>
                    <a:pt x="11" y="109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9" y="107"/>
                  </a:lnTo>
                  <a:lnTo>
                    <a:pt x="9" y="107"/>
                  </a:lnTo>
                  <a:lnTo>
                    <a:pt x="8" y="106"/>
                  </a:lnTo>
                  <a:lnTo>
                    <a:pt x="8" y="105"/>
                  </a:lnTo>
                  <a:lnTo>
                    <a:pt x="8" y="105"/>
                  </a:lnTo>
                  <a:lnTo>
                    <a:pt x="7" y="104"/>
                  </a:lnTo>
                  <a:lnTo>
                    <a:pt x="7" y="103"/>
                  </a:lnTo>
                  <a:lnTo>
                    <a:pt x="6" y="103"/>
                  </a:lnTo>
                  <a:lnTo>
                    <a:pt x="6" y="102"/>
                  </a:lnTo>
                  <a:lnTo>
                    <a:pt x="6" y="101"/>
                  </a:lnTo>
                  <a:lnTo>
                    <a:pt x="5" y="101"/>
                  </a:lnTo>
                  <a:lnTo>
                    <a:pt x="5" y="100"/>
                  </a:lnTo>
                  <a:lnTo>
                    <a:pt x="5" y="99"/>
                  </a:lnTo>
                  <a:lnTo>
                    <a:pt x="5" y="99"/>
                  </a:lnTo>
                  <a:lnTo>
                    <a:pt x="4" y="98"/>
                  </a:lnTo>
                  <a:lnTo>
                    <a:pt x="4" y="97"/>
                  </a:lnTo>
                  <a:lnTo>
                    <a:pt x="4" y="97"/>
                  </a:lnTo>
                  <a:lnTo>
                    <a:pt x="3" y="96"/>
                  </a:lnTo>
                  <a:lnTo>
                    <a:pt x="3" y="95"/>
                  </a:lnTo>
                  <a:lnTo>
                    <a:pt x="3" y="95"/>
                  </a:lnTo>
                  <a:lnTo>
                    <a:pt x="3" y="94"/>
                  </a:lnTo>
                  <a:lnTo>
                    <a:pt x="2" y="93"/>
                  </a:lnTo>
                  <a:lnTo>
                    <a:pt x="2" y="93"/>
                  </a:lnTo>
                  <a:lnTo>
                    <a:pt x="2" y="92"/>
                  </a:lnTo>
                  <a:lnTo>
                    <a:pt x="2" y="91"/>
                  </a:lnTo>
                  <a:lnTo>
                    <a:pt x="2" y="90"/>
                  </a:lnTo>
                  <a:lnTo>
                    <a:pt x="1" y="90"/>
                  </a:lnTo>
                  <a:lnTo>
                    <a:pt x="1" y="89"/>
                  </a:lnTo>
                  <a:lnTo>
                    <a:pt x="1" y="88"/>
                  </a:lnTo>
                  <a:lnTo>
                    <a:pt x="1" y="88"/>
                  </a:lnTo>
                  <a:lnTo>
                    <a:pt x="1" y="87"/>
                  </a:lnTo>
                  <a:lnTo>
                    <a:pt x="1" y="86"/>
                  </a:lnTo>
                  <a:lnTo>
                    <a:pt x="1" y="85"/>
                  </a:lnTo>
                  <a:lnTo>
                    <a:pt x="0" y="85"/>
                  </a:lnTo>
                  <a:lnTo>
                    <a:pt x="0" y="84"/>
                  </a:lnTo>
                  <a:lnTo>
                    <a:pt x="0" y="83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81"/>
                  </a:lnTo>
                  <a:lnTo>
                    <a:pt x="0" y="80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78"/>
                  </a:lnTo>
                  <a:lnTo>
                    <a:pt x="0" y="51"/>
                  </a:lnTo>
                  <a:lnTo>
                    <a:pt x="0" y="50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" y="42"/>
                  </a:lnTo>
                  <a:lnTo>
                    <a:pt x="1" y="41"/>
                  </a:lnTo>
                  <a:lnTo>
                    <a:pt x="1" y="40"/>
                  </a:lnTo>
                  <a:lnTo>
                    <a:pt x="1" y="40"/>
                  </a:lnTo>
                  <a:lnTo>
                    <a:pt x="1" y="39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7"/>
                  </a:lnTo>
                  <a:lnTo>
                    <a:pt x="2" y="36"/>
                  </a:lnTo>
                  <a:lnTo>
                    <a:pt x="2" y="35"/>
                  </a:lnTo>
                  <a:lnTo>
                    <a:pt x="3" y="35"/>
                  </a:lnTo>
                  <a:lnTo>
                    <a:pt x="3" y="34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4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5" y="30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5" y="28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8" y="24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10" y="21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2" y="18"/>
                  </a:lnTo>
                  <a:lnTo>
                    <a:pt x="12" y="17"/>
                  </a:lnTo>
                  <a:lnTo>
                    <a:pt x="13" y="17"/>
                  </a:lnTo>
                  <a:lnTo>
                    <a:pt x="13" y="16"/>
                  </a:lnTo>
                  <a:lnTo>
                    <a:pt x="14" y="16"/>
                  </a:lnTo>
                  <a:lnTo>
                    <a:pt x="14" y="15"/>
                  </a:lnTo>
                  <a:lnTo>
                    <a:pt x="15" y="15"/>
                  </a:lnTo>
                  <a:lnTo>
                    <a:pt x="15" y="14"/>
                  </a:lnTo>
                  <a:lnTo>
                    <a:pt x="16" y="14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20" y="10"/>
                  </a:lnTo>
                  <a:lnTo>
                    <a:pt x="21" y="10"/>
                  </a:lnTo>
                  <a:lnTo>
                    <a:pt x="21" y="9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3" y="8"/>
                  </a:lnTo>
                  <a:lnTo>
                    <a:pt x="24" y="8"/>
                  </a:lnTo>
                  <a:lnTo>
                    <a:pt x="24" y="7"/>
                  </a:lnTo>
                  <a:lnTo>
                    <a:pt x="25" y="7"/>
                  </a:lnTo>
                  <a:lnTo>
                    <a:pt x="26" y="7"/>
                  </a:lnTo>
                  <a:lnTo>
                    <a:pt x="26" y="6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8" y="5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30" y="4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5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7" y="2"/>
                  </a:lnTo>
                  <a:lnTo>
                    <a:pt x="38" y="2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2" y="1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latin typeface="+mj-lt"/>
              </a:endParaRPr>
            </a:p>
          </p:txBody>
        </p:sp>
        <p:sp>
          <p:nvSpPr>
            <p:cNvPr id="420" name="Freeform 19">
              <a:extLst>
                <a:ext uri="{FF2B5EF4-FFF2-40B4-BE49-F238E27FC236}">
                  <a16:creationId xmlns:a16="http://schemas.microsoft.com/office/drawing/2014/main" id="{2F637288-F3A5-39FD-15D2-2FE7559E8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9650" y="3801226"/>
              <a:ext cx="35758" cy="45510"/>
            </a:xfrm>
            <a:custGeom>
              <a:avLst/>
              <a:gdLst>
                <a:gd name="T0" fmla="*/ 56 w 103"/>
                <a:gd name="T1" fmla="*/ 0 h 130"/>
                <a:gd name="T2" fmla="*/ 61 w 103"/>
                <a:gd name="T3" fmla="*/ 1 h 130"/>
                <a:gd name="T4" fmla="*/ 66 w 103"/>
                <a:gd name="T5" fmla="*/ 2 h 130"/>
                <a:gd name="T6" fmla="*/ 71 w 103"/>
                <a:gd name="T7" fmla="*/ 4 h 130"/>
                <a:gd name="T8" fmla="*/ 76 w 103"/>
                <a:gd name="T9" fmla="*/ 6 h 130"/>
                <a:gd name="T10" fmla="*/ 80 w 103"/>
                <a:gd name="T11" fmla="*/ 9 h 130"/>
                <a:gd name="T12" fmla="*/ 84 w 103"/>
                <a:gd name="T13" fmla="*/ 12 h 130"/>
                <a:gd name="T14" fmla="*/ 88 w 103"/>
                <a:gd name="T15" fmla="*/ 16 h 130"/>
                <a:gd name="T16" fmla="*/ 91 w 103"/>
                <a:gd name="T17" fmla="*/ 20 h 130"/>
                <a:gd name="T18" fmla="*/ 94 w 103"/>
                <a:gd name="T19" fmla="*/ 24 h 130"/>
                <a:gd name="T20" fmla="*/ 97 w 103"/>
                <a:gd name="T21" fmla="*/ 29 h 130"/>
                <a:gd name="T22" fmla="*/ 99 w 103"/>
                <a:gd name="T23" fmla="*/ 33 h 130"/>
                <a:gd name="T24" fmla="*/ 100 w 103"/>
                <a:gd name="T25" fmla="*/ 38 h 130"/>
                <a:gd name="T26" fmla="*/ 101 w 103"/>
                <a:gd name="T27" fmla="*/ 43 h 130"/>
                <a:gd name="T28" fmla="*/ 102 w 103"/>
                <a:gd name="T29" fmla="*/ 49 h 130"/>
                <a:gd name="T30" fmla="*/ 102 w 103"/>
                <a:gd name="T31" fmla="*/ 80 h 130"/>
                <a:gd name="T32" fmla="*/ 101 w 103"/>
                <a:gd name="T33" fmla="*/ 85 h 130"/>
                <a:gd name="T34" fmla="*/ 100 w 103"/>
                <a:gd name="T35" fmla="*/ 90 h 130"/>
                <a:gd name="T36" fmla="*/ 99 w 103"/>
                <a:gd name="T37" fmla="*/ 95 h 130"/>
                <a:gd name="T38" fmla="*/ 97 w 103"/>
                <a:gd name="T39" fmla="*/ 100 h 130"/>
                <a:gd name="T40" fmla="*/ 94 w 103"/>
                <a:gd name="T41" fmla="*/ 105 h 130"/>
                <a:gd name="T42" fmla="*/ 91 w 103"/>
                <a:gd name="T43" fmla="*/ 109 h 130"/>
                <a:gd name="T44" fmla="*/ 88 w 103"/>
                <a:gd name="T45" fmla="*/ 113 h 130"/>
                <a:gd name="T46" fmla="*/ 84 w 103"/>
                <a:gd name="T47" fmla="*/ 116 h 130"/>
                <a:gd name="T48" fmla="*/ 80 w 103"/>
                <a:gd name="T49" fmla="*/ 120 h 130"/>
                <a:gd name="T50" fmla="*/ 76 w 103"/>
                <a:gd name="T51" fmla="*/ 122 h 130"/>
                <a:gd name="T52" fmla="*/ 71 w 103"/>
                <a:gd name="T53" fmla="*/ 125 h 130"/>
                <a:gd name="T54" fmla="*/ 66 w 103"/>
                <a:gd name="T55" fmla="*/ 127 h 130"/>
                <a:gd name="T56" fmla="*/ 61 w 103"/>
                <a:gd name="T57" fmla="*/ 128 h 130"/>
                <a:gd name="T58" fmla="*/ 56 w 103"/>
                <a:gd name="T59" fmla="*/ 129 h 130"/>
                <a:gd name="T60" fmla="*/ 51 w 103"/>
                <a:gd name="T61" fmla="*/ 129 h 130"/>
                <a:gd name="T62" fmla="*/ 46 w 103"/>
                <a:gd name="T63" fmla="*/ 129 h 130"/>
                <a:gd name="T64" fmla="*/ 41 w 103"/>
                <a:gd name="T65" fmla="*/ 128 h 130"/>
                <a:gd name="T66" fmla="*/ 36 w 103"/>
                <a:gd name="T67" fmla="*/ 127 h 130"/>
                <a:gd name="T68" fmla="*/ 31 w 103"/>
                <a:gd name="T69" fmla="*/ 125 h 130"/>
                <a:gd name="T70" fmla="*/ 26 w 103"/>
                <a:gd name="T71" fmla="*/ 122 h 130"/>
                <a:gd name="T72" fmla="*/ 22 w 103"/>
                <a:gd name="T73" fmla="*/ 120 h 130"/>
                <a:gd name="T74" fmla="*/ 18 w 103"/>
                <a:gd name="T75" fmla="*/ 116 h 130"/>
                <a:gd name="T76" fmla="*/ 14 w 103"/>
                <a:gd name="T77" fmla="*/ 113 h 130"/>
                <a:gd name="T78" fmla="*/ 11 w 103"/>
                <a:gd name="T79" fmla="*/ 109 h 130"/>
                <a:gd name="T80" fmla="*/ 8 w 103"/>
                <a:gd name="T81" fmla="*/ 105 h 130"/>
                <a:gd name="T82" fmla="*/ 5 w 103"/>
                <a:gd name="T83" fmla="*/ 100 h 130"/>
                <a:gd name="T84" fmla="*/ 3 w 103"/>
                <a:gd name="T85" fmla="*/ 95 h 130"/>
                <a:gd name="T86" fmla="*/ 2 w 103"/>
                <a:gd name="T87" fmla="*/ 90 h 130"/>
                <a:gd name="T88" fmla="*/ 1 w 103"/>
                <a:gd name="T89" fmla="*/ 85 h 130"/>
                <a:gd name="T90" fmla="*/ 0 w 103"/>
                <a:gd name="T91" fmla="*/ 80 h 130"/>
                <a:gd name="T92" fmla="*/ 0 w 103"/>
                <a:gd name="T93" fmla="*/ 49 h 130"/>
                <a:gd name="T94" fmla="*/ 1 w 103"/>
                <a:gd name="T95" fmla="*/ 43 h 130"/>
                <a:gd name="T96" fmla="*/ 2 w 103"/>
                <a:gd name="T97" fmla="*/ 38 h 130"/>
                <a:gd name="T98" fmla="*/ 3 w 103"/>
                <a:gd name="T99" fmla="*/ 33 h 130"/>
                <a:gd name="T100" fmla="*/ 5 w 103"/>
                <a:gd name="T101" fmla="*/ 29 h 130"/>
                <a:gd name="T102" fmla="*/ 8 w 103"/>
                <a:gd name="T103" fmla="*/ 24 h 130"/>
                <a:gd name="T104" fmla="*/ 11 w 103"/>
                <a:gd name="T105" fmla="*/ 20 h 130"/>
                <a:gd name="T106" fmla="*/ 14 w 103"/>
                <a:gd name="T107" fmla="*/ 16 h 130"/>
                <a:gd name="T108" fmla="*/ 18 w 103"/>
                <a:gd name="T109" fmla="*/ 12 h 130"/>
                <a:gd name="T110" fmla="*/ 22 w 103"/>
                <a:gd name="T111" fmla="*/ 9 h 130"/>
                <a:gd name="T112" fmla="*/ 26 w 103"/>
                <a:gd name="T113" fmla="*/ 6 h 130"/>
                <a:gd name="T114" fmla="*/ 31 w 103"/>
                <a:gd name="T115" fmla="*/ 4 h 130"/>
                <a:gd name="T116" fmla="*/ 36 w 103"/>
                <a:gd name="T117" fmla="*/ 2 h 130"/>
                <a:gd name="T118" fmla="*/ 41 w 103"/>
                <a:gd name="T119" fmla="*/ 1 h 130"/>
                <a:gd name="T120" fmla="*/ 46 w 103"/>
                <a:gd name="T121" fmla="*/ 0 h 130"/>
                <a:gd name="T122" fmla="*/ 51 w 103"/>
                <a:gd name="T12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3" h="130">
                  <a:moveTo>
                    <a:pt x="52" y="0"/>
                  </a:moveTo>
                  <a:lnTo>
                    <a:pt x="52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6" y="0"/>
                  </a:lnTo>
                  <a:lnTo>
                    <a:pt x="57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9" y="0"/>
                  </a:lnTo>
                  <a:lnTo>
                    <a:pt x="60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2" y="1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4" y="2"/>
                  </a:lnTo>
                  <a:lnTo>
                    <a:pt x="65" y="2"/>
                  </a:lnTo>
                  <a:lnTo>
                    <a:pt x="66" y="2"/>
                  </a:lnTo>
                  <a:lnTo>
                    <a:pt x="66" y="2"/>
                  </a:lnTo>
                  <a:lnTo>
                    <a:pt x="67" y="2"/>
                  </a:lnTo>
                  <a:lnTo>
                    <a:pt x="68" y="3"/>
                  </a:lnTo>
                  <a:lnTo>
                    <a:pt x="68" y="3"/>
                  </a:lnTo>
                  <a:lnTo>
                    <a:pt x="69" y="3"/>
                  </a:lnTo>
                  <a:lnTo>
                    <a:pt x="70" y="3"/>
                  </a:lnTo>
                  <a:lnTo>
                    <a:pt x="70" y="4"/>
                  </a:lnTo>
                  <a:lnTo>
                    <a:pt x="71" y="4"/>
                  </a:lnTo>
                  <a:lnTo>
                    <a:pt x="72" y="4"/>
                  </a:lnTo>
                  <a:lnTo>
                    <a:pt x="73" y="5"/>
                  </a:lnTo>
                  <a:lnTo>
                    <a:pt x="73" y="5"/>
                  </a:lnTo>
                  <a:lnTo>
                    <a:pt x="74" y="5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6" y="6"/>
                  </a:lnTo>
                  <a:lnTo>
                    <a:pt x="76" y="7"/>
                  </a:lnTo>
                  <a:lnTo>
                    <a:pt x="77" y="7"/>
                  </a:lnTo>
                  <a:lnTo>
                    <a:pt x="78" y="7"/>
                  </a:lnTo>
                  <a:lnTo>
                    <a:pt x="78" y="8"/>
                  </a:lnTo>
                  <a:lnTo>
                    <a:pt x="79" y="8"/>
                  </a:lnTo>
                  <a:lnTo>
                    <a:pt x="80" y="9"/>
                  </a:lnTo>
                  <a:lnTo>
                    <a:pt x="80" y="9"/>
                  </a:lnTo>
                  <a:lnTo>
                    <a:pt x="81" y="9"/>
                  </a:lnTo>
                  <a:lnTo>
                    <a:pt x="81" y="10"/>
                  </a:lnTo>
                  <a:lnTo>
                    <a:pt x="82" y="10"/>
                  </a:lnTo>
                  <a:lnTo>
                    <a:pt x="83" y="11"/>
                  </a:lnTo>
                  <a:lnTo>
                    <a:pt x="83" y="11"/>
                  </a:lnTo>
                  <a:lnTo>
                    <a:pt x="84" y="12"/>
                  </a:lnTo>
                  <a:lnTo>
                    <a:pt x="84" y="12"/>
                  </a:lnTo>
                  <a:lnTo>
                    <a:pt x="85" y="13"/>
                  </a:lnTo>
                  <a:lnTo>
                    <a:pt x="85" y="13"/>
                  </a:lnTo>
                  <a:lnTo>
                    <a:pt x="86" y="14"/>
                  </a:lnTo>
                  <a:lnTo>
                    <a:pt x="86" y="14"/>
                  </a:lnTo>
                  <a:lnTo>
                    <a:pt x="87" y="15"/>
                  </a:lnTo>
                  <a:lnTo>
                    <a:pt x="88" y="15"/>
                  </a:lnTo>
                  <a:lnTo>
                    <a:pt x="88" y="16"/>
                  </a:lnTo>
                  <a:lnTo>
                    <a:pt x="89" y="16"/>
                  </a:lnTo>
                  <a:lnTo>
                    <a:pt x="89" y="17"/>
                  </a:lnTo>
                  <a:lnTo>
                    <a:pt x="90" y="17"/>
                  </a:lnTo>
                  <a:lnTo>
                    <a:pt x="90" y="18"/>
                  </a:lnTo>
                  <a:lnTo>
                    <a:pt x="90" y="19"/>
                  </a:lnTo>
                  <a:lnTo>
                    <a:pt x="91" y="19"/>
                  </a:lnTo>
                  <a:lnTo>
                    <a:pt x="91" y="20"/>
                  </a:lnTo>
                  <a:lnTo>
                    <a:pt x="92" y="20"/>
                  </a:lnTo>
                  <a:lnTo>
                    <a:pt x="92" y="21"/>
                  </a:lnTo>
                  <a:lnTo>
                    <a:pt x="93" y="22"/>
                  </a:lnTo>
                  <a:lnTo>
                    <a:pt x="93" y="22"/>
                  </a:lnTo>
                  <a:lnTo>
                    <a:pt x="94" y="23"/>
                  </a:lnTo>
                  <a:lnTo>
                    <a:pt x="94" y="23"/>
                  </a:lnTo>
                  <a:lnTo>
                    <a:pt x="94" y="24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95" y="26"/>
                  </a:lnTo>
                  <a:lnTo>
                    <a:pt x="96" y="27"/>
                  </a:lnTo>
                  <a:lnTo>
                    <a:pt x="96" y="27"/>
                  </a:lnTo>
                  <a:lnTo>
                    <a:pt x="96" y="28"/>
                  </a:lnTo>
                  <a:lnTo>
                    <a:pt x="97" y="29"/>
                  </a:lnTo>
                  <a:lnTo>
                    <a:pt x="97" y="29"/>
                  </a:lnTo>
                  <a:lnTo>
                    <a:pt x="97" y="30"/>
                  </a:lnTo>
                  <a:lnTo>
                    <a:pt x="98" y="31"/>
                  </a:lnTo>
                  <a:lnTo>
                    <a:pt x="98" y="31"/>
                  </a:lnTo>
                  <a:lnTo>
                    <a:pt x="98" y="32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4"/>
                  </a:lnTo>
                  <a:lnTo>
                    <a:pt x="99" y="35"/>
                  </a:lnTo>
                  <a:lnTo>
                    <a:pt x="100" y="35"/>
                  </a:lnTo>
                  <a:lnTo>
                    <a:pt x="100" y="36"/>
                  </a:lnTo>
                  <a:lnTo>
                    <a:pt x="100" y="37"/>
                  </a:lnTo>
                  <a:lnTo>
                    <a:pt x="100" y="38"/>
                  </a:lnTo>
                  <a:lnTo>
                    <a:pt x="100" y="38"/>
                  </a:lnTo>
                  <a:lnTo>
                    <a:pt x="101" y="39"/>
                  </a:lnTo>
                  <a:lnTo>
                    <a:pt x="101" y="40"/>
                  </a:lnTo>
                  <a:lnTo>
                    <a:pt x="101" y="40"/>
                  </a:lnTo>
                  <a:lnTo>
                    <a:pt x="101" y="41"/>
                  </a:lnTo>
                  <a:lnTo>
                    <a:pt x="101" y="42"/>
                  </a:lnTo>
                  <a:lnTo>
                    <a:pt x="101" y="43"/>
                  </a:lnTo>
                  <a:lnTo>
                    <a:pt x="101" y="43"/>
                  </a:lnTo>
                  <a:lnTo>
                    <a:pt x="101" y="44"/>
                  </a:lnTo>
                  <a:lnTo>
                    <a:pt x="102" y="45"/>
                  </a:lnTo>
                  <a:lnTo>
                    <a:pt x="102" y="46"/>
                  </a:lnTo>
                  <a:lnTo>
                    <a:pt x="102" y="46"/>
                  </a:lnTo>
                  <a:lnTo>
                    <a:pt x="102" y="47"/>
                  </a:lnTo>
                  <a:lnTo>
                    <a:pt x="102" y="48"/>
                  </a:lnTo>
                  <a:lnTo>
                    <a:pt x="102" y="49"/>
                  </a:lnTo>
                  <a:lnTo>
                    <a:pt x="102" y="49"/>
                  </a:lnTo>
                  <a:lnTo>
                    <a:pt x="102" y="50"/>
                  </a:lnTo>
                  <a:lnTo>
                    <a:pt x="102" y="51"/>
                  </a:lnTo>
                  <a:lnTo>
                    <a:pt x="102" y="78"/>
                  </a:lnTo>
                  <a:lnTo>
                    <a:pt x="102" y="79"/>
                  </a:lnTo>
                  <a:lnTo>
                    <a:pt x="102" y="79"/>
                  </a:lnTo>
                  <a:lnTo>
                    <a:pt x="102" y="80"/>
                  </a:lnTo>
                  <a:lnTo>
                    <a:pt x="102" y="81"/>
                  </a:lnTo>
                  <a:lnTo>
                    <a:pt x="102" y="82"/>
                  </a:lnTo>
                  <a:lnTo>
                    <a:pt x="102" y="82"/>
                  </a:lnTo>
                  <a:lnTo>
                    <a:pt x="102" y="83"/>
                  </a:lnTo>
                  <a:lnTo>
                    <a:pt x="102" y="84"/>
                  </a:lnTo>
                  <a:lnTo>
                    <a:pt x="101" y="85"/>
                  </a:lnTo>
                  <a:lnTo>
                    <a:pt x="101" y="85"/>
                  </a:lnTo>
                  <a:lnTo>
                    <a:pt x="101" y="86"/>
                  </a:lnTo>
                  <a:lnTo>
                    <a:pt x="101" y="87"/>
                  </a:lnTo>
                  <a:lnTo>
                    <a:pt x="101" y="88"/>
                  </a:lnTo>
                  <a:lnTo>
                    <a:pt x="101" y="88"/>
                  </a:lnTo>
                  <a:lnTo>
                    <a:pt x="101" y="89"/>
                  </a:lnTo>
                  <a:lnTo>
                    <a:pt x="101" y="90"/>
                  </a:lnTo>
                  <a:lnTo>
                    <a:pt x="100" y="90"/>
                  </a:lnTo>
                  <a:lnTo>
                    <a:pt x="100" y="91"/>
                  </a:lnTo>
                  <a:lnTo>
                    <a:pt x="100" y="92"/>
                  </a:lnTo>
                  <a:lnTo>
                    <a:pt x="100" y="93"/>
                  </a:lnTo>
                  <a:lnTo>
                    <a:pt x="100" y="93"/>
                  </a:lnTo>
                  <a:lnTo>
                    <a:pt x="99" y="94"/>
                  </a:lnTo>
                  <a:lnTo>
                    <a:pt x="99" y="95"/>
                  </a:lnTo>
                  <a:lnTo>
                    <a:pt x="99" y="95"/>
                  </a:lnTo>
                  <a:lnTo>
                    <a:pt x="99" y="96"/>
                  </a:lnTo>
                  <a:lnTo>
                    <a:pt x="98" y="97"/>
                  </a:lnTo>
                  <a:lnTo>
                    <a:pt x="98" y="97"/>
                  </a:lnTo>
                  <a:lnTo>
                    <a:pt x="98" y="98"/>
                  </a:lnTo>
                  <a:lnTo>
                    <a:pt x="97" y="99"/>
                  </a:lnTo>
                  <a:lnTo>
                    <a:pt x="97" y="99"/>
                  </a:lnTo>
                  <a:lnTo>
                    <a:pt x="97" y="100"/>
                  </a:lnTo>
                  <a:lnTo>
                    <a:pt x="96" y="101"/>
                  </a:lnTo>
                  <a:lnTo>
                    <a:pt x="96" y="101"/>
                  </a:lnTo>
                  <a:lnTo>
                    <a:pt x="96" y="102"/>
                  </a:lnTo>
                  <a:lnTo>
                    <a:pt x="95" y="103"/>
                  </a:lnTo>
                  <a:lnTo>
                    <a:pt x="95" y="103"/>
                  </a:lnTo>
                  <a:lnTo>
                    <a:pt x="95" y="104"/>
                  </a:lnTo>
                  <a:lnTo>
                    <a:pt x="94" y="105"/>
                  </a:lnTo>
                  <a:lnTo>
                    <a:pt x="94" y="105"/>
                  </a:lnTo>
                  <a:lnTo>
                    <a:pt x="94" y="106"/>
                  </a:lnTo>
                  <a:lnTo>
                    <a:pt x="93" y="107"/>
                  </a:lnTo>
                  <a:lnTo>
                    <a:pt x="93" y="107"/>
                  </a:lnTo>
                  <a:lnTo>
                    <a:pt x="92" y="108"/>
                  </a:lnTo>
                  <a:lnTo>
                    <a:pt x="92" y="108"/>
                  </a:lnTo>
                  <a:lnTo>
                    <a:pt x="91" y="109"/>
                  </a:lnTo>
                  <a:lnTo>
                    <a:pt x="91" y="110"/>
                  </a:lnTo>
                  <a:lnTo>
                    <a:pt x="90" y="110"/>
                  </a:lnTo>
                  <a:lnTo>
                    <a:pt x="90" y="111"/>
                  </a:lnTo>
                  <a:lnTo>
                    <a:pt x="90" y="111"/>
                  </a:lnTo>
                  <a:lnTo>
                    <a:pt x="89" y="112"/>
                  </a:lnTo>
                  <a:lnTo>
                    <a:pt x="89" y="112"/>
                  </a:lnTo>
                  <a:lnTo>
                    <a:pt x="88" y="113"/>
                  </a:lnTo>
                  <a:lnTo>
                    <a:pt x="88" y="113"/>
                  </a:lnTo>
                  <a:lnTo>
                    <a:pt x="87" y="114"/>
                  </a:lnTo>
                  <a:lnTo>
                    <a:pt x="86" y="114"/>
                  </a:lnTo>
                  <a:lnTo>
                    <a:pt x="86" y="115"/>
                  </a:lnTo>
                  <a:lnTo>
                    <a:pt x="85" y="115"/>
                  </a:lnTo>
                  <a:lnTo>
                    <a:pt x="85" y="116"/>
                  </a:lnTo>
                  <a:lnTo>
                    <a:pt x="84" y="116"/>
                  </a:lnTo>
                  <a:lnTo>
                    <a:pt x="84" y="117"/>
                  </a:lnTo>
                  <a:lnTo>
                    <a:pt x="83" y="117"/>
                  </a:lnTo>
                  <a:lnTo>
                    <a:pt x="83" y="118"/>
                  </a:lnTo>
                  <a:lnTo>
                    <a:pt x="82" y="118"/>
                  </a:lnTo>
                  <a:lnTo>
                    <a:pt x="81" y="119"/>
                  </a:lnTo>
                  <a:lnTo>
                    <a:pt x="81" y="119"/>
                  </a:lnTo>
                  <a:lnTo>
                    <a:pt x="80" y="120"/>
                  </a:lnTo>
                  <a:lnTo>
                    <a:pt x="80" y="120"/>
                  </a:lnTo>
                  <a:lnTo>
                    <a:pt x="79" y="120"/>
                  </a:lnTo>
                  <a:lnTo>
                    <a:pt x="78" y="121"/>
                  </a:lnTo>
                  <a:lnTo>
                    <a:pt x="78" y="121"/>
                  </a:lnTo>
                  <a:lnTo>
                    <a:pt x="77" y="122"/>
                  </a:lnTo>
                  <a:lnTo>
                    <a:pt x="76" y="122"/>
                  </a:lnTo>
                  <a:lnTo>
                    <a:pt x="76" y="122"/>
                  </a:lnTo>
                  <a:lnTo>
                    <a:pt x="75" y="123"/>
                  </a:lnTo>
                  <a:lnTo>
                    <a:pt x="75" y="123"/>
                  </a:lnTo>
                  <a:lnTo>
                    <a:pt x="74" y="123"/>
                  </a:lnTo>
                  <a:lnTo>
                    <a:pt x="73" y="124"/>
                  </a:lnTo>
                  <a:lnTo>
                    <a:pt x="73" y="124"/>
                  </a:lnTo>
                  <a:lnTo>
                    <a:pt x="72" y="124"/>
                  </a:lnTo>
                  <a:lnTo>
                    <a:pt x="71" y="125"/>
                  </a:lnTo>
                  <a:lnTo>
                    <a:pt x="70" y="125"/>
                  </a:lnTo>
                  <a:lnTo>
                    <a:pt x="70" y="125"/>
                  </a:lnTo>
                  <a:lnTo>
                    <a:pt x="69" y="126"/>
                  </a:lnTo>
                  <a:lnTo>
                    <a:pt x="68" y="126"/>
                  </a:lnTo>
                  <a:lnTo>
                    <a:pt x="68" y="126"/>
                  </a:lnTo>
                  <a:lnTo>
                    <a:pt x="67" y="126"/>
                  </a:lnTo>
                  <a:lnTo>
                    <a:pt x="66" y="127"/>
                  </a:lnTo>
                  <a:lnTo>
                    <a:pt x="66" y="127"/>
                  </a:lnTo>
                  <a:lnTo>
                    <a:pt x="65" y="127"/>
                  </a:lnTo>
                  <a:lnTo>
                    <a:pt x="64" y="127"/>
                  </a:lnTo>
                  <a:lnTo>
                    <a:pt x="63" y="127"/>
                  </a:lnTo>
                  <a:lnTo>
                    <a:pt x="63" y="128"/>
                  </a:lnTo>
                  <a:lnTo>
                    <a:pt x="62" y="128"/>
                  </a:lnTo>
                  <a:lnTo>
                    <a:pt x="61" y="128"/>
                  </a:lnTo>
                  <a:lnTo>
                    <a:pt x="61" y="128"/>
                  </a:lnTo>
                  <a:lnTo>
                    <a:pt x="60" y="128"/>
                  </a:lnTo>
                  <a:lnTo>
                    <a:pt x="59" y="128"/>
                  </a:lnTo>
                  <a:lnTo>
                    <a:pt x="58" y="128"/>
                  </a:lnTo>
                  <a:lnTo>
                    <a:pt x="58" y="128"/>
                  </a:lnTo>
                  <a:lnTo>
                    <a:pt x="57" y="129"/>
                  </a:lnTo>
                  <a:lnTo>
                    <a:pt x="56" y="129"/>
                  </a:lnTo>
                  <a:lnTo>
                    <a:pt x="55" y="129"/>
                  </a:lnTo>
                  <a:lnTo>
                    <a:pt x="55" y="129"/>
                  </a:lnTo>
                  <a:lnTo>
                    <a:pt x="54" y="129"/>
                  </a:lnTo>
                  <a:lnTo>
                    <a:pt x="53" y="129"/>
                  </a:lnTo>
                  <a:lnTo>
                    <a:pt x="52" y="129"/>
                  </a:lnTo>
                  <a:lnTo>
                    <a:pt x="52" y="129"/>
                  </a:lnTo>
                  <a:lnTo>
                    <a:pt x="51" y="129"/>
                  </a:lnTo>
                  <a:lnTo>
                    <a:pt x="50" y="129"/>
                  </a:lnTo>
                  <a:lnTo>
                    <a:pt x="50" y="129"/>
                  </a:lnTo>
                  <a:lnTo>
                    <a:pt x="49" y="129"/>
                  </a:lnTo>
                  <a:lnTo>
                    <a:pt x="48" y="129"/>
                  </a:lnTo>
                  <a:lnTo>
                    <a:pt x="47" y="129"/>
                  </a:lnTo>
                  <a:lnTo>
                    <a:pt x="47" y="129"/>
                  </a:lnTo>
                  <a:lnTo>
                    <a:pt x="46" y="129"/>
                  </a:lnTo>
                  <a:lnTo>
                    <a:pt x="45" y="129"/>
                  </a:lnTo>
                  <a:lnTo>
                    <a:pt x="44" y="128"/>
                  </a:lnTo>
                  <a:lnTo>
                    <a:pt x="44" y="128"/>
                  </a:lnTo>
                  <a:lnTo>
                    <a:pt x="43" y="128"/>
                  </a:lnTo>
                  <a:lnTo>
                    <a:pt x="42" y="128"/>
                  </a:lnTo>
                  <a:lnTo>
                    <a:pt x="41" y="128"/>
                  </a:lnTo>
                  <a:lnTo>
                    <a:pt x="41" y="128"/>
                  </a:lnTo>
                  <a:lnTo>
                    <a:pt x="40" y="128"/>
                  </a:lnTo>
                  <a:lnTo>
                    <a:pt x="39" y="128"/>
                  </a:lnTo>
                  <a:lnTo>
                    <a:pt x="39" y="127"/>
                  </a:lnTo>
                  <a:lnTo>
                    <a:pt x="38" y="127"/>
                  </a:lnTo>
                  <a:lnTo>
                    <a:pt x="37" y="127"/>
                  </a:lnTo>
                  <a:lnTo>
                    <a:pt x="36" y="127"/>
                  </a:lnTo>
                  <a:lnTo>
                    <a:pt x="36" y="127"/>
                  </a:lnTo>
                  <a:lnTo>
                    <a:pt x="35" y="126"/>
                  </a:lnTo>
                  <a:lnTo>
                    <a:pt x="34" y="126"/>
                  </a:lnTo>
                  <a:lnTo>
                    <a:pt x="34" y="126"/>
                  </a:lnTo>
                  <a:lnTo>
                    <a:pt x="33" y="126"/>
                  </a:lnTo>
                  <a:lnTo>
                    <a:pt x="32" y="125"/>
                  </a:lnTo>
                  <a:lnTo>
                    <a:pt x="32" y="125"/>
                  </a:lnTo>
                  <a:lnTo>
                    <a:pt x="31" y="125"/>
                  </a:lnTo>
                  <a:lnTo>
                    <a:pt x="30" y="124"/>
                  </a:lnTo>
                  <a:lnTo>
                    <a:pt x="29" y="124"/>
                  </a:lnTo>
                  <a:lnTo>
                    <a:pt x="29" y="124"/>
                  </a:lnTo>
                  <a:lnTo>
                    <a:pt x="28" y="123"/>
                  </a:lnTo>
                  <a:lnTo>
                    <a:pt x="27" y="123"/>
                  </a:lnTo>
                  <a:lnTo>
                    <a:pt x="27" y="123"/>
                  </a:lnTo>
                  <a:lnTo>
                    <a:pt x="26" y="122"/>
                  </a:lnTo>
                  <a:lnTo>
                    <a:pt x="26" y="122"/>
                  </a:lnTo>
                  <a:lnTo>
                    <a:pt x="25" y="122"/>
                  </a:lnTo>
                  <a:lnTo>
                    <a:pt x="24" y="121"/>
                  </a:lnTo>
                  <a:lnTo>
                    <a:pt x="24" y="121"/>
                  </a:lnTo>
                  <a:lnTo>
                    <a:pt x="23" y="120"/>
                  </a:lnTo>
                  <a:lnTo>
                    <a:pt x="22" y="120"/>
                  </a:lnTo>
                  <a:lnTo>
                    <a:pt x="22" y="120"/>
                  </a:lnTo>
                  <a:lnTo>
                    <a:pt x="21" y="119"/>
                  </a:lnTo>
                  <a:lnTo>
                    <a:pt x="21" y="119"/>
                  </a:lnTo>
                  <a:lnTo>
                    <a:pt x="20" y="118"/>
                  </a:lnTo>
                  <a:lnTo>
                    <a:pt x="19" y="118"/>
                  </a:lnTo>
                  <a:lnTo>
                    <a:pt x="19" y="117"/>
                  </a:lnTo>
                  <a:lnTo>
                    <a:pt x="18" y="117"/>
                  </a:lnTo>
                  <a:lnTo>
                    <a:pt x="18" y="116"/>
                  </a:lnTo>
                  <a:lnTo>
                    <a:pt x="17" y="116"/>
                  </a:lnTo>
                  <a:lnTo>
                    <a:pt x="17" y="115"/>
                  </a:lnTo>
                  <a:lnTo>
                    <a:pt x="16" y="115"/>
                  </a:lnTo>
                  <a:lnTo>
                    <a:pt x="16" y="114"/>
                  </a:lnTo>
                  <a:lnTo>
                    <a:pt x="15" y="114"/>
                  </a:lnTo>
                  <a:lnTo>
                    <a:pt x="14" y="113"/>
                  </a:lnTo>
                  <a:lnTo>
                    <a:pt x="14" y="113"/>
                  </a:lnTo>
                  <a:lnTo>
                    <a:pt x="13" y="112"/>
                  </a:lnTo>
                  <a:lnTo>
                    <a:pt x="13" y="112"/>
                  </a:lnTo>
                  <a:lnTo>
                    <a:pt x="12" y="111"/>
                  </a:lnTo>
                  <a:lnTo>
                    <a:pt x="12" y="111"/>
                  </a:lnTo>
                  <a:lnTo>
                    <a:pt x="12" y="110"/>
                  </a:lnTo>
                  <a:lnTo>
                    <a:pt x="11" y="110"/>
                  </a:lnTo>
                  <a:lnTo>
                    <a:pt x="11" y="109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9" y="107"/>
                  </a:lnTo>
                  <a:lnTo>
                    <a:pt x="9" y="107"/>
                  </a:lnTo>
                  <a:lnTo>
                    <a:pt x="8" y="106"/>
                  </a:lnTo>
                  <a:lnTo>
                    <a:pt x="8" y="105"/>
                  </a:lnTo>
                  <a:lnTo>
                    <a:pt x="8" y="105"/>
                  </a:lnTo>
                  <a:lnTo>
                    <a:pt x="7" y="104"/>
                  </a:lnTo>
                  <a:lnTo>
                    <a:pt x="7" y="103"/>
                  </a:lnTo>
                  <a:lnTo>
                    <a:pt x="7" y="103"/>
                  </a:lnTo>
                  <a:lnTo>
                    <a:pt x="6" y="102"/>
                  </a:lnTo>
                  <a:lnTo>
                    <a:pt x="6" y="101"/>
                  </a:lnTo>
                  <a:lnTo>
                    <a:pt x="5" y="101"/>
                  </a:lnTo>
                  <a:lnTo>
                    <a:pt x="5" y="100"/>
                  </a:lnTo>
                  <a:lnTo>
                    <a:pt x="5" y="99"/>
                  </a:lnTo>
                  <a:lnTo>
                    <a:pt x="5" y="99"/>
                  </a:lnTo>
                  <a:lnTo>
                    <a:pt x="4" y="98"/>
                  </a:lnTo>
                  <a:lnTo>
                    <a:pt x="4" y="97"/>
                  </a:lnTo>
                  <a:lnTo>
                    <a:pt x="4" y="97"/>
                  </a:lnTo>
                  <a:lnTo>
                    <a:pt x="3" y="96"/>
                  </a:lnTo>
                  <a:lnTo>
                    <a:pt x="3" y="95"/>
                  </a:lnTo>
                  <a:lnTo>
                    <a:pt x="3" y="95"/>
                  </a:lnTo>
                  <a:lnTo>
                    <a:pt x="3" y="94"/>
                  </a:lnTo>
                  <a:lnTo>
                    <a:pt x="2" y="93"/>
                  </a:lnTo>
                  <a:lnTo>
                    <a:pt x="2" y="93"/>
                  </a:lnTo>
                  <a:lnTo>
                    <a:pt x="2" y="92"/>
                  </a:lnTo>
                  <a:lnTo>
                    <a:pt x="2" y="91"/>
                  </a:lnTo>
                  <a:lnTo>
                    <a:pt x="2" y="90"/>
                  </a:lnTo>
                  <a:lnTo>
                    <a:pt x="1" y="90"/>
                  </a:lnTo>
                  <a:lnTo>
                    <a:pt x="1" y="89"/>
                  </a:lnTo>
                  <a:lnTo>
                    <a:pt x="1" y="88"/>
                  </a:lnTo>
                  <a:lnTo>
                    <a:pt x="1" y="88"/>
                  </a:lnTo>
                  <a:lnTo>
                    <a:pt x="1" y="87"/>
                  </a:lnTo>
                  <a:lnTo>
                    <a:pt x="1" y="86"/>
                  </a:lnTo>
                  <a:lnTo>
                    <a:pt x="1" y="85"/>
                  </a:lnTo>
                  <a:lnTo>
                    <a:pt x="0" y="85"/>
                  </a:lnTo>
                  <a:lnTo>
                    <a:pt x="0" y="84"/>
                  </a:lnTo>
                  <a:lnTo>
                    <a:pt x="0" y="83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81"/>
                  </a:lnTo>
                  <a:lnTo>
                    <a:pt x="0" y="80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78"/>
                  </a:lnTo>
                  <a:lnTo>
                    <a:pt x="0" y="51"/>
                  </a:lnTo>
                  <a:lnTo>
                    <a:pt x="0" y="50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" y="42"/>
                  </a:lnTo>
                  <a:lnTo>
                    <a:pt x="1" y="41"/>
                  </a:lnTo>
                  <a:lnTo>
                    <a:pt x="1" y="40"/>
                  </a:lnTo>
                  <a:lnTo>
                    <a:pt x="1" y="40"/>
                  </a:lnTo>
                  <a:lnTo>
                    <a:pt x="1" y="39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7"/>
                  </a:lnTo>
                  <a:lnTo>
                    <a:pt x="2" y="36"/>
                  </a:lnTo>
                  <a:lnTo>
                    <a:pt x="2" y="35"/>
                  </a:lnTo>
                  <a:lnTo>
                    <a:pt x="3" y="35"/>
                  </a:lnTo>
                  <a:lnTo>
                    <a:pt x="3" y="34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4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5" y="30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5" y="28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7" y="26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8" y="24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10" y="21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2" y="19"/>
                  </a:lnTo>
                  <a:lnTo>
                    <a:pt x="12" y="18"/>
                  </a:lnTo>
                  <a:lnTo>
                    <a:pt x="12" y="17"/>
                  </a:lnTo>
                  <a:lnTo>
                    <a:pt x="13" y="17"/>
                  </a:lnTo>
                  <a:lnTo>
                    <a:pt x="13" y="16"/>
                  </a:lnTo>
                  <a:lnTo>
                    <a:pt x="14" y="16"/>
                  </a:lnTo>
                  <a:lnTo>
                    <a:pt x="14" y="15"/>
                  </a:lnTo>
                  <a:lnTo>
                    <a:pt x="15" y="15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20" y="10"/>
                  </a:lnTo>
                  <a:lnTo>
                    <a:pt x="21" y="10"/>
                  </a:lnTo>
                  <a:lnTo>
                    <a:pt x="21" y="9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3" y="8"/>
                  </a:lnTo>
                  <a:lnTo>
                    <a:pt x="24" y="8"/>
                  </a:lnTo>
                  <a:lnTo>
                    <a:pt x="24" y="7"/>
                  </a:lnTo>
                  <a:lnTo>
                    <a:pt x="25" y="7"/>
                  </a:lnTo>
                  <a:lnTo>
                    <a:pt x="26" y="7"/>
                  </a:lnTo>
                  <a:lnTo>
                    <a:pt x="26" y="6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8" y="5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30" y="4"/>
                  </a:lnTo>
                  <a:lnTo>
                    <a:pt x="31" y="4"/>
                  </a:lnTo>
                  <a:lnTo>
                    <a:pt x="32" y="4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5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7" y="2"/>
                  </a:lnTo>
                  <a:lnTo>
                    <a:pt x="38" y="2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2" y="1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2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latin typeface="+mj-lt"/>
              </a:endParaRPr>
            </a:p>
          </p:txBody>
        </p:sp>
        <p:sp>
          <p:nvSpPr>
            <p:cNvPr id="421" name="Freeform 20">
              <a:extLst>
                <a:ext uri="{FF2B5EF4-FFF2-40B4-BE49-F238E27FC236}">
                  <a16:creationId xmlns:a16="http://schemas.microsoft.com/office/drawing/2014/main" id="{2F3A067C-BBDA-991B-F54C-28552852D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1000" y="3801226"/>
              <a:ext cx="35758" cy="45510"/>
            </a:xfrm>
            <a:custGeom>
              <a:avLst/>
              <a:gdLst>
                <a:gd name="T0" fmla="*/ 56 w 103"/>
                <a:gd name="T1" fmla="*/ 0 h 130"/>
                <a:gd name="T2" fmla="*/ 61 w 103"/>
                <a:gd name="T3" fmla="*/ 1 h 130"/>
                <a:gd name="T4" fmla="*/ 66 w 103"/>
                <a:gd name="T5" fmla="*/ 2 h 130"/>
                <a:gd name="T6" fmla="*/ 71 w 103"/>
                <a:gd name="T7" fmla="*/ 4 h 130"/>
                <a:gd name="T8" fmla="*/ 76 w 103"/>
                <a:gd name="T9" fmla="*/ 6 h 130"/>
                <a:gd name="T10" fmla="*/ 80 w 103"/>
                <a:gd name="T11" fmla="*/ 9 h 130"/>
                <a:gd name="T12" fmla="*/ 84 w 103"/>
                <a:gd name="T13" fmla="*/ 12 h 130"/>
                <a:gd name="T14" fmla="*/ 88 w 103"/>
                <a:gd name="T15" fmla="*/ 16 h 130"/>
                <a:gd name="T16" fmla="*/ 91 w 103"/>
                <a:gd name="T17" fmla="*/ 20 h 130"/>
                <a:gd name="T18" fmla="*/ 94 w 103"/>
                <a:gd name="T19" fmla="*/ 24 h 130"/>
                <a:gd name="T20" fmla="*/ 97 w 103"/>
                <a:gd name="T21" fmla="*/ 29 h 130"/>
                <a:gd name="T22" fmla="*/ 99 w 103"/>
                <a:gd name="T23" fmla="*/ 33 h 130"/>
                <a:gd name="T24" fmla="*/ 100 w 103"/>
                <a:gd name="T25" fmla="*/ 38 h 130"/>
                <a:gd name="T26" fmla="*/ 101 w 103"/>
                <a:gd name="T27" fmla="*/ 43 h 130"/>
                <a:gd name="T28" fmla="*/ 102 w 103"/>
                <a:gd name="T29" fmla="*/ 49 h 130"/>
                <a:gd name="T30" fmla="*/ 102 w 103"/>
                <a:gd name="T31" fmla="*/ 80 h 130"/>
                <a:gd name="T32" fmla="*/ 101 w 103"/>
                <a:gd name="T33" fmla="*/ 85 h 130"/>
                <a:gd name="T34" fmla="*/ 100 w 103"/>
                <a:gd name="T35" fmla="*/ 90 h 130"/>
                <a:gd name="T36" fmla="*/ 99 w 103"/>
                <a:gd name="T37" fmla="*/ 95 h 130"/>
                <a:gd name="T38" fmla="*/ 97 w 103"/>
                <a:gd name="T39" fmla="*/ 100 h 130"/>
                <a:gd name="T40" fmla="*/ 94 w 103"/>
                <a:gd name="T41" fmla="*/ 105 h 130"/>
                <a:gd name="T42" fmla="*/ 91 w 103"/>
                <a:gd name="T43" fmla="*/ 109 h 130"/>
                <a:gd name="T44" fmla="*/ 88 w 103"/>
                <a:gd name="T45" fmla="*/ 113 h 130"/>
                <a:gd name="T46" fmla="*/ 84 w 103"/>
                <a:gd name="T47" fmla="*/ 116 h 130"/>
                <a:gd name="T48" fmla="*/ 80 w 103"/>
                <a:gd name="T49" fmla="*/ 120 h 130"/>
                <a:gd name="T50" fmla="*/ 76 w 103"/>
                <a:gd name="T51" fmla="*/ 122 h 130"/>
                <a:gd name="T52" fmla="*/ 71 w 103"/>
                <a:gd name="T53" fmla="*/ 125 h 130"/>
                <a:gd name="T54" fmla="*/ 66 w 103"/>
                <a:gd name="T55" fmla="*/ 127 h 130"/>
                <a:gd name="T56" fmla="*/ 61 w 103"/>
                <a:gd name="T57" fmla="*/ 128 h 130"/>
                <a:gd name="T58" fmla="*/ 56 w 103"/>
                <a:gd name="T59" fmla="*/ 129 h 130"/>
                <a:gd name="T60" fmla="*/ 51 w 103"/>
                <a:gd name="T61" fmla="*/ 129 h 130"/>
                <a:gd name="T62" fmla="*/ 46 w 103"/>
                <a:gd name="T63" fmla="*/ 129 h 130"/>
                <a:gd name="T64" fmla="*/ 41 w 103"/>
                <a:gd name="T65" fmla="*/ 128 h 130"/>
                <a:gd name="T66" fmla="*/ 36 w 103"/>
                <a:gd name="T67" fmla="*/ 127 h 130"/>
                <a:gd name="T68" fmla="*/ 31 w 103"/>
                <a:gd name="T69" fmla="*/ 125 h 130"/>
                <a:gd name="T70" fmla="*/ 26 w 103"/>
                <a:gd name="T71" fmla="*/ 122 h 130"/>
                <a:gd name="T72" fmla="*/ 22 w 103"/>
                <a:gd name="T73" fmla="*/ 120 h 130"/>
                <a:gd name="T74" fmla="*/ 18 w 103"/>
                <a:gd name="T75" fmla="*/ 116 h 130"/>
                <a:gd name="T76" fmla="*/ 14 w 103"/>
                <a:gd name="T77" fmla="*/ 113 h 130"/>
                <a:gd name="T78" fmla="*/ 11 w 103"/>
                <a:gd name="T79" fmla="*/ 109 h 130"/>
                <a:gd name="T80" fmla="*/ 8 w 103"/>
                <a:gd name="T81" fmla="*/ 105 h 130"/>
                <a:gd name="T82" fmla="*/ 5 w 103"/>
                <a:gd name="T83" fmla="*/ 100 h 130"/>
                <a:gd name="T84" fmla="*/ 3 w 103"/>
                <a:gd name="T85" fmla="*/ 95 h 130"/>
                <a:gd name="T86" fmla="*/ 2 w 103"/>
                <a:gd name="T87" fmla="*/ 90 h 130"/>
                <a:gd name="T88" fmla="*/ 1 w 103"/>
                <a:gd name="T89" fmla="*/ 85 h 130"/>
                <a:gd name="T90" fmla="*/ 0 w 103"/>
                <a:gd name="T91" fmla="*/ 80 h 130"/>
                <a:gd name="T92" fmla="*/ 0 w 103"/>
                <a:gd name="T93" fmla="*/ 49 h 130"/>
                <a:gd name="T94" fmla="*/ 1 w 103"/>
                <a:gd name="T95" fmla="*/ 43 h 130"/>
                <a:gd name="T96" fmla="*/ 2 w 103"/>
                <a:gd name="T97" fmla="*/ 38 h 130"/>
                <a:gd name="T98" fmla="*/ 3 w 103"/>
                <a:gd name="T99" fmla="*/ 33 h 130"/>
                <a:gd name="T100" fmla="*/ 5 w 103"/>
                <a:gd name="T101" fmla="*/ 29 h 130"/>
                <a:gd name="T102" fmla="*/ 8 w 103"/>
                <a:gd name="T103" fmla="*/ 24 h 130"/>
                <a:gd name="T104" fmla="*/ 11 w 103"/>
                <a:gd name="T105" fmla="*/ 20 h 130"/>
                <a:gd name="T106" fmla="*/ 14 w 103"/>
                <a:gd name="T107" fmla="*/ 16 h 130"/>
                <a:gd name="T108" fmla="*/ 18 w 103"/>
                <a:gd name="T109" fmla="*/ 12 h 130"/>
                <a:gd name="T110" fmla="*/ 22 w 103"/>
                <a:gd name="T111" fmla="*/ 9 h 130"/>
                <a:gd name="T112" fmla="*/ 26 w 103"/>
                <a:gd name="T113" fmla="*/ 6 h 130"/>
                <a:gd name="T114" fmla="*/ 31 w 103"/>
                <a:gd name="T115" fmla="*/ 4 h 130"/>
                <a:gd name="T116" fmla="*/ 36 w 103"/>
                <a:gd name="T117" fmla="*/ 2 h 130"/>
                <a:gd name="T118" fmla="*/ 41 w 103"/>
                <a:gd name="T119" fmla="*/ 1 h 130"/>
                <a:gd name="T120" fmla="*/ 46 w 103"/>
                <a:gd name="T121" fmla="*/ 0 h 130"/>
                <a:gd name="T122" fmla="*/ 51 w 103"/>
                <a:gd name="T12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3" h="130">
                  <a:moveTo>
                    <a:pt x="52" y="0"/>
                  </a:moveTo>
                  <a:lnTo>
                    <a:pt x="52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6" y="0"/>
                  </a:lnTo>
                  <a:lnTo>
                    <a:pt x="57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9" y="0"/>
                  </a:lnTo>
                  <a:lnTo>
                    <a:pt x="60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2" y="1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4" y="2"/>
                  </a:lnTo>
                  <a:lnTo>
                    <a:pt x="65" y="2"/>
                  </a:lnTo>
                  <a:lnTo>
                    <a:pt x="66" y="2"/>
                  </a:lnTo>
                  <a:lnTo>
                    <a:pt x="66" y="2"/>
                  </a:lnTo>
                  <a:lnTo>
                    <a:pt x="67" y="2"/>
                  </a:lnTo>
                  <a:lnTo>
                    <a:pt x="68" y="3"/>
                  </a:lnTo>
                  <a:lnTo>
                    <a:pt x="68" y="3"/>
                  </a:lnTo>
                  <a:lnTo>
                    <a:pt x="69" y="3"/>
                  </a:lnTo>
                  <a:lnTo>
                    <a:pt x="70" y="3"/>
                  </a:lnTo>
                  <a:lnTo>
                    <a:pt x="70" y="4"/>
                  </a:lnTo>
                  <a:lnTo>
                    <a:pt x="71" y="4"/>
                  </a:lnTo>
                  <a:lnTo>
                    <a:pt x="72" y="4"/>
                  </a:lnTo>
                  <a:lnTo>
                    <a:pt x="73" y="5"/>
                  </a:lnTo>
                  <a:lnTo>
                    <a:pt x="73" y="5"/>
                  </a:lnTo>
                  <a:lnTo>
                    <a:pt x="74" y="5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6" y="6"/>
                  </a:lnTo>
                  <a:lnTo>
                    <a:pt x="76" y="7"/>
                  </a:lnTo>
                  <a:lnTo>
                    <a:pt x="77" y="7"/>
                  </a:lnTo>
                  <a:lnTo>
                    <a:pt x="78" y="7"/>
                  </a:lnTo>
                  <a:lnTo>
                    <a:pt x="78" y="8"/>
                  </a:lnTo>
                  <a:lnTo>
                    <a:pt x="79" y="8"/>
                  </a:lnTo>
                  <a:lnTo>
                    <a:pt x="80" y="9"/>
                  </a:lnTo>
                  <a:lnTo>
                    <a:pt x="80" y="9"/>
                  </a:lnTo>
                  <a:lnTo>
                    <a:pt x="81" y="9"/>
                  </a:lnTo>
                  <a:lnTo>
                    <a:pt x="81" y="10"/>
                  </a:lnTo>
                  <a:lnTo>
                    <a:pt x="82" y="10"/>
                  </a:lnTo>
                  <a:lnTo>
                    <a:pt x="83" y="11"/>
                  </a:lnTo>
                  <a:lnTo>
                    <a:pt x="83" y="11"/>
                  </a:lnTo>
                  <a:lnTo>
                    <a:pt x="84" y="12"/>
                  </a:lnTo>
                  <a:lnTo>
                    <a:pt x="84" y="12"/>
                  </a:lnTo>
                  <a:lnTo>
                    <a:pt x="85" y="13"/>
                  </a:lnTo>
                  <a:lnTo>
                    <a:pt x="85" y="13"/>
                  </a:lnTo>
                  <a:lnTo>
                    <a:pt x="86" y="14"/>
                  </a:lnTo>
                  <a:lnTo>
                    <a:pt x="86" y="14"/>
                  </a:lnTo>
                  <a:lnTo>
                    <a:pt x="87" y="15"/>
                  </a:lnTo>
                  <a:lnTo>
                    <a:pt x="88" y="15"/>
                  </a:lnTo>
                  <a:lnTo>
                    <a:pt x="88" y="16"/>
                  </a:lnTo>
                  <a:lnTo>
                    <a:pt x="89" y="16"/>
                  </a:lnTo>
                  <a:lnTo>
                    <a:pt x="89" y="17"/>
                  </a:lnTo>
                  <a:lnTo>
                    <a:pt x="90" y="17"/>
                  </a:lnTo>
                  <a:lnTo>
                    <a:pt x="90" y="18"/>
                  </a:lnTo>
                  <a:lnTo>
                    <a:pt x="90" y="19"/>
                  </a:lnTo>
                  <a:lnTo>
                    <a:pt x="91" y="19"/>
                  </a:lnTo>
                  <a:lnTo>
                    <a:pt x="91" y="20"/>
                  </a:lnTo>
                  <a:lnTo>
                    <a:pt x="92" y="20"/>
                  </a:lnTo>
                  <a:lnTo>
                    <a:pt x="92" y="21"/>
                  </a:lnTo>
                  <a:lnTo>
                    <a:pt x="93" y="22"/>
                  </a:lnTo>
                  <a:lnTo>
                    <a:pt x="93" y="22"/>
                  </a:lnTo>
                  <a:lnTo>
                    <a:pt x="94" y="23"/>
                  </a:lnTo>
                  <a:lnTo>
                    <a:pt x="94" y="23"/>
                  </a:lnTo>
                  <a:lnTo>
                    <a:pt x="94" y="24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95" y="26"/>
                  </a:lnTo>
                  <a:lnTo>
                    <a:pt x="96" y="27"/>
                  </a:lnTo>
                  <a:lnTo>
                    <a:pt x="96" y="27"/>
                  </a:lnTo>
                  <a:lnTo>
                    <a:pt x="97" y="28"/>
                  </a:lnTo>
                  <a:lnTo>
                    <a:pt x="97" y="29"/>
                  </a:lnTo>
                  <a:lnTo>
                    <a:pt x="97" y="29"/>
                  </a:lnTo>
                  <a:lnTo>
                    <a:pt x="97" y="30"/>
                  </a:lnTo>
                  <a:lnTo>
                    <a:pt x="98" y="31"/>
                  </a:lnTo>
                  <a:lnTo>
                    <a:pt x="98" y="31"/>
                  </a:lnTo>
                  <a:lnTo>
                    <a:pt x="98" y="32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4"/>
                  </a:lnTo>
                  <a:lnTo>
                    <a:pt x="99" y="35"/>
                  </a:lnTo>
                  <a:lnTo>
                    <a:pt x="100" y="35"/>
                  </a:lnTo>
                  <a:lnTo>
                    <a:pt x="100" y="36"/>
                  </a:lnTo>
                  <a:lnTo>
                    <a:pt x="100" y="37"/>
                  </a:lnTo>
                  <a:lnTo>
                    <a:pt x="100" y="38"/>
                  </a:lnTo>
                  <a:lnTo>
                    <a:pt x="100" y="38"/>
                  </a:lnTo>
                  <a:lnTo>
                    <a:pt x="101" y="39"/>
                  </a:lnTo>
                  <a:lnTo>
                    <a:pt x="101" y="40"/>
                  </a:lnTo>
                  <a:lnTo>
                    <a:pt x="101" y="40"/>
                  </a:lnTo>
                  <a:lnTo>
                    <a:pt x="101" y="41"/>
                  </a:lnTo>
                  <a:lnTo>
                    <a:pt x="101" y="42"/>
                  </a:lnTo>
                  <a:lnTo>
                    <a:pt x="101" y="43"/>
                  </a:lnTo>
                  <a:lnTo>
                    <a:pt x="101" y="43"/>
                  </a:lnTo>
                  <a:lnTo>
                    <a:pt x="101" y="44"/>
                  </a:lnTo>
                  <a:lnTo>
                    <a:pt x="102" y="45"/>
                  </a:lnTo>
                  <a:lnTo>
                    <a:pt x="102" y="46"/>
                  </a:lnTo>
                  <a:lnTo>
                    <a:pt x="102" y="46"/>
                  </a:lnTo>
                  <a:lnTo>
                    <a:pt x="102" y="47"/>
                  </a:lnTo>
                  <a:lnTo>
                    <a:pt x="102" y="48"/>
                  </a:lnTo>
                  <a:lnTo>
                    <a:pt x="102" y="49"/>
                  </a:lnTo>
                  <a:lnTo>
                    <a:pt x="102" y="49"/>
                  </a:lnTo>
                  <a:lnTo>
                    <a:pt x="102" y="50"/>
                  </a:lnTo>
                  <a:lnTo>
                    <a:pt x="102" y="51"/>
                  </a:lnTo>
                  <a:lnTo>
                    <a:pt x="102" y="78"/>
                  </a:lnTo>
                  <a:lnTo>
                    <a:pt x="102" y="79"/>
                  </a:lnTo>
                  <a:lnTo>
                    <a:pt x="102" y="79"/>
                  </a:lnTo>
                  <a:lnTo>
                    <a:pt x="102" y="80"/>
                  </a:lnTo>
                  <a:lnTo>
                    <a:pt x="102" y="81"/>
                  </a:lnTo>
                  <a:lnTo>
                    <a:pt x="102" y="82"/>
                  </a:lnTo>
                  <a:lnTo>
                    <a:pt x="102" y="82"/>
                  </a:lnTo>
                  <a:lnTo>
                    <a:pt x="102" y="83"/>
                  </a:lnTo>
                  <a:lnTo>
                    <a:pt x="102" y="84"/>
                  </a:lnTo>
                  <a:lnTo>
                    <a:pt x="101" y="85"/>
                  </a:lnTo>
                  <a:lnTo>
                    <a:pt x="101" y="85"/>
                  </a:lnTo>
                  <a:lnTo>
                    <a:pt x="101" y="86"/>
                  </a:lnTo>
                  <a:lnTo>
                    <a:pt x="101" y="87"/>
                  </a:lnTo>
                  <a:lnTo>
                    <a:pt x="101" y="88"/>
                  </a:lnTo>
                  <a:lnTo>
                    <a:pt x="101" y="88"/>
                  </a:lnTo>
                  <a:lnTo>
                    <a:pt x="101" y="89"/>
                  </a:lnTo>
                  <a:lnTo>
                    <a:pt x="101" y="90"/>
                  </a:lnTo>
                  <a:lnTo>
                    <a:pt x="100" y="90"/>
                  </a:lnTo>
                  <a:lnTo>
                    <a:pt x="100" y="91"/>
                  </a:lnTo>
                  <a:lnTo>
                    <a:pt x="100" y="92"/>
                  </a:lnTo>
                  <a:lnTo>
                    <a:pt x="100" y="93"/>
                  </a:lnTo>
                  <a:lnTo>
                    <a:pt x="100" y="93"/>
                  </a:lnTo>
                  <a:lnTo>
                    <a:pt x="99" y="94"/>
                  </a:lnTo>
                  <a:lnTo>
                    <a:pt x="99" y="95"/>
                  </a:lnTo>
                  <a:lnTo>
                    <a:pt x="99" y="95"/>
                  </a:lnTo>
                  <a:lnTo>
                    <a:pt x="99" y="96"/>
                  </a:lnTo>
                  <a:lnTo>
                    <a:pt x="98" y="97"/>
                  </a:lnTo>
                  <a:lnTo>
                    <a:pt x="98" y="97"/>
                  </a:lnTo>
                  <a:lnTo>
                    <a:pt x="98" y="98"/>
                  </a:lnTo>
                  <a:lnTo>
                    <a:pt x="97" y="99"/>
                  </a:lnTo>
                  <a:lnTo>
                    <a:pt x="97" y="99"/>
                  </a:lnTo>
                  <a:lnTo>
                    <a:pt x="97" y="100"/>
                  </a:lnTo>
                  <a:lnTo>
                    <a:pt x="97" y="101"/>
                  </a:lnTo>
                  <a:lnTo>
                    <a:pt x="96" y="101"/>
                  </a:lnTo>
                  <a:lnTo>
                    <a:pt x="96" y="102"/>
                  </a:lnTo>
                  <a:lnTo>
                    <a:pt x="95" y="103"/>
                  </a:lnTo>
                  <a:lnTo>
                    <a:pt x="95" y="103"/>
                  </a:lnTo>
                  <a:lnTo>
                    <a:pt x="95" y="104"/>
                  </a:lnTo>
                  <a:lnTo>
                    <a:pt x="94" y="105"/>
                  </a:lnTo>
                  <a:lnTo>
                    <a:pt x="94" y="105"/>
                  </a:lnTo>
                  <a:lnTo>
                    <a:pt x="94" y="106"/>
                  </a:lnTo>
                  <a:lnTo>
                    <a:pt x="93" y="107"/>
                  </a:lnTo>
                  <a:lnTo>
                    <a:pt x="93" y="107"/>
                  </a:lnTo>
                  <a:lnTo>
                    <a:pt x="92" y="108"/>
                  </a:lnTo>
                  <a:lnTo>
                    <a:pt x="92" y="108"/>
                  </a:lnTo>
                  <a:lnTo>
                    <a:pt x="91" y="109"/>
                  </a:lnTo>
                  <a:lnTo>
                    <a:pt x="91" y="110"/>
                  </a:lnTo>
                  <a:lnTo>
                    <a:pt x="90" y="110"/>
                  </a:lnTo>
                  <a:lnTo>
                    <a:pt x="90" y="111"/>
                  </a:lnTo>
                  <a:lnTo>
                    <a:pt x="90" y="111"/>
                  </a:lnTo>
                  <a:lnTo>
                    <a:pt x="89" y="112"/>
                  </a:lnTo>
                  <a:lnTo>
                    <a:pt x="89" y="112"/>
                  </a:lnTo>
                  <a:lnTo>
                    <a:pt x="88" y="113"/>
                  </a:lnTo>
                  <a:lnTo>
                    <a:pt x="88" y="113"/>
                  </a:lnTo>
                  <a:lnTo>
                    <a:pt x="87" y="114"/>
                  </a:lnTo>
                  <a:lnTo>
                    <a:pt x="86" y="114"/>
                  </a:lnTo>
                  <a:lnTo>
                    <a:pt x="86" y="115"/>
                  </a:lnTo>
                  <a:lnTo>
                    <a:pt x="85" y="115"/>
                  </a:lnTo>
                  <a:lnTo>
                    <a:pt x="85" y="116"/>
                  </a:lnTo>
                  <a:lnTo>
                    <a:pt x="84" y="116"/>
                  </a:lnTo>
                  <a:lnTo>
                    <a:pt x="84" y="117"/>
                  </a:lnTo>
                  <a:lnTo>
                    <a:pt x="83" y="117"/>
                  </a:lnTo>
                  <a:lnTo>
                    <a:pt x="83" y="118"/>
                  </a:lnTo>
                  <a:lnTo>
                    <a:pt x="82" y="118"/>
                  </a:lnTo>
                  <a:lnTo>
                    <a:pt x="81" y="119"/>
                  </a:lnTo>
                  <a:lnTo>
                    <a:pt x="81" y="119"/>
                  </a:lnTo>
                  <a:lnTo>
                    <a:pt x="80" y="120"/>
                  </a:lnTo>
                  <a:lnTo>
                    <a:pt x="80" y="120"/>
                  </a:lnTo>
                  <a:lnTo>
                    <a:pt x="79" y="120"/>
                  </a:lnTo>
                  <a:lnTo>
                    <a:pt x="78" y="121"/>
                  </a:lnTo>
                  <a:lnTo>
                    <a:pt x="78" y="121"/>
                  </a:lnTo>
                  <a:lnTo>
                    <a:pt x="77" y="122"/>
                  </a:lnTo>
                  <a:lnTo>
                    <a:pt x="76" y="122"/>
                  </a:lnTo>
                  <a:lnTo>
                    <a:pt x="76" y="122"/>
                  </a:lnTo>
                  <a:lnTo>
                    <a:pt x="75" y="123"/>
                  </a:lnTo>
                  <a:lnTo>
                    <a:pt x="75" y="123"/>
                  </a:lnTo>
                  <a:lnTo>
                    <a:pt x="74" y="123"/>
                  </a:lnTo>
                  <a:lnTo>
                    <a:pt x="73" y="124"/>
                  </a:lnTo>
                  <a:lnTo>
                    <a:pt x="73" y="124"/>
                  </a:lnTo>
                  <a:lnTo>
                    <a:pt x="72" y="124"/>
                  </a:lnTo>
                  <a:lnTo>
                    <a:pt x="71" y="125"/>
                  </a:lnTo>
                  <a:lnTo>
                    <a:pt x="70" y="125"/>
                  </a:lnTo>
                  <a:lnTo>
                    <a:pt x="70" y="125"/>
                  </a:lnTo>
                  <a:lnTo>
                    <a:pt x="69" y="126"/>
                  </a:lnTo>
                  <a:lnTo>
                    <a:pt x="68" y="126"/>
                  </a:lnTo>
                  <a:lnTo>
                    <a:pt x="68" y="126"/>
                  </a:lnTo>
                  <a:lnTo>
                    <a:pt x="67" y="126"/>
                  </a:lnTo>
                  <a:lnTo>
                    <a:pt x="66" y="127"/>
                  </a:lnTo>
                  <a:lnTo>
                    <a:pt x="66" y="127"/>
                  </a:lnTo>
                  <a:lnTo>
                    <a:pt x="65" y="127"/>
                  </a:lnTo>
                  <a:lnTo>
                    <a:pt x="64" y="127"/>
                  </a:lnTo>
                  <a:lnTo>
                    <a:pt x="63" y="127"/>
                  </a:lnTo>
                  <a:lnTo>
                    <a:pt x="63" y="128"/>
                  </a:lnTo>
                  <a:lnTo>
                    <a:pt x="62" y="128"/>
                  </a:lnTo>
                  <a:lnTo>
                    <a:pt x="61" y="128"/>
                  </a:lnTo>
                  <a:lnTo>
                    <a:pt x="61" y="128"/>
                  </a:lnTo>
                  <a:lnTo>
                    <a:pt x="60" y="128"/>
                  </a:lnTo>
                  <a:lnTo>
                    <a:pt x="59" y="128"/>
                  </a:lnTo>
                  <a:lnTo>
                    <a:pt x="58" y="128"/>
                  </a:lnTo>
                  <a:lnTo>
                    <a:pt x="58" y="128"/>
                  </a:lnTo>
                  <a:lnTo>
                    <a:pt x="57" y="129"/>
                  </a:lnTo>
                  <a:lnTo>
                    <a:pt x="56" y="129"/>
                  </a:lnTo>
                  <a:lnTo>
                    <a:pt x="55" y="129"/>
                  </a:lnTo>
                  <a:lnTo>
                    <a:pt x="55" y="129"/>
                  </a:lnTo>
                  <a:lnTo>
                    <a:pt x="54" y="129"/>
                  </a:lnTo>
                  <a:lnTo>
                    <a:pt x="53" y="129"/>
                  </a:lnTo>
                  <a:lnTo>
                    <a:pt x="52" y="129"/>
                  </a:lnTo>
                  <a:lnTo>
                    <a:pt x="52" y="129"/>
                  </a:lnTo>
                  <a:lnTo>
                    <a:pt x="51" y="129"/>
                  </a:lnTo>
                  <a:lnTo>
                    <a:pt x="50" y="129"/>
                  </a:lnTo>
                  <a:lnTo>
                    <a:pt x="50" y="129"/>
                  </a:lnTo>
                  <a:lnTo>
                    <a:pt x="49" y="129"/>
                  </a:lnTo>
                  <a:lnTo>
                    <a:pt x="48" y="129"/>
                  </a:lnTo>
                  <a:lnTo>
                    <a:pt x="47" y="129"/>
                  </a:lnTo>
                  <a:lnTo>
                    <a:pt x="47" y="129"/>
                  </a:lnTo>
                  <a:lnTo>
                    <a:pt x="46" y="129"/>
                  </a:lnTo>
                  <a:lnTo>
                    <a:pt x="45" y="129"/>
                  </a:lnTo>
                  <a:lnTo>
                    <a:pt x="44" y="128"/>
                  </a:lnTo>
                  <a:lnTo>
                    <a:pt x="44" y="128"/>
                  </a:lnTo>
                  <a:lnTo>
                    <a:pt x="43" y="128"/>
                  </a:lnTo>
                  <a:lnTo>
                    <a:pt x="42" y="128"/>
                  </a:lnTo>
                  <a:lnTo>
                    <a:pt x="41" y="128"/>
                  </a:lnTo>
                  <a:lnTo>
                    <a:pt x="41" y="128"/>
                  </a:lnTo>
                  <a:lnTo>
                    <a:pt x="40" y="128"/>
                  </a:lnTo>
                  <a:lnTo>
                    <a:pt x="39" y="128"/>
                  </a:lnTo>
                  <a:lnTo>
                    <a:pt x="39" y="127"/>
                  </a:lnTo>
                  <a:lnTo>
                    <a:pt x="38" y="127"/>
                  </a:lnTo>
                  <a:lnTo>
                    <a:pt x="37" y="127"/>
                  </a:lnTo>
                  <a:lnTo>
                    <a:pt x="36" y="127"/>
                  </a:lnTo>
                  <a:lnTo>
                    <a:pt x="36" y="127"/>
                  </a:lnTo>
                  <a:lnTo>
                    <a:pt x="35" y="126"/>
                  </a:lnTo>
                  <a:lnTo>
                    <a:pt x="34" y="126"/>
                  </a:lnTo>
                  <a:lnTo>
                    <a:pt x="34" y="126"/>
                  </a:lnTo>
                  <a:lnTo>
                    <a:pt x="33" y="126"/>
                  </a:lnTo>
                  <a:lnTo>
                    <a:pt x="32" y="125"/>
                  </a:lnTo>
                  <a:lnTo>
                    <a:pt x="32" y="125"/>
                  </a:lnTo>
                  <a:lnTo>
                    <a:pt x="31" y="125"/>
                  </a:lnTo>
                  <a:lnTo>
                    <a:pt x="30" y="124"/>
                  </a:lnTo>
                  <a:lnTo>
                    <a:pt x="29" y="124"/>
                  </a:lnTo>
                  <a:lnTo>
                    <a:pt x="29" y="124"/>
                  </a:lnTo>
                  <a:lnTo>
                    <a:pt x="28" y="123"/>
                  </a:lnTo>
                  <a:lnTo>
                    <a:pt x="27" y="123"/>
                  </a:lnTo>
                  <a:lnTo>
                    <a:pt x="27" y="123"/>
                  </a:lnTo>
                  <a:lnTo>
                    <a:pt x="26" y="122"/>
                  </a:lnTo>
                  <a:lnTo>
                    <a:pt x="26" y="122"/>
                  </a:lnTo>
                  <a:lnTo>
                    <a:pt x="25" y="122"/>
                  </a:lnTo>
                  <a:lnTo>
                    <a:pt x="24" y="121"/>
                  </a:lnTo>
                  <a:lnTo>
                    <a:pt x="24" y="121"/>
                  </a:lnTo>
                  <a:lnTo>
                    <a:pt x="23" y="120"/>
                  </a:lnTo>
                  <a:lnTo>
                    <a:pt x="22" y="120"/>
                  </a:lnTo>
                  <a:lnTo>
                    <a:pt x="22" y="120"/>
                  </a:lnTo>
                  <a:lnTo>
                    <a:pt x="21" y="119"/>
                  </a:lnTo>
                  <a:lnTo>
                    <a:pt x="21" y="119"/>
                  </a:lnTo>
                  <a:lnTo>
                    <a:pt x="20" y="118"/>
                  </a:lnTo>
                  <a:lnTo>
                    <a:pt x="19" y="118"/>
                  </a:lnTo>
                  <a:lnTo>
                    <a:pt x="19" y="117"/>
                  </a:lnTo>
                  <a:lnTo>
                    <a:pt x="18" y="117"/>
                  </a:lnTo>
                  <a:lnTo>
                    <a:pt x="18" y="116"/>
                  </a:lnTo>
                  <a:lnTo>
                    <a:pt x="17" y="116"/>
                  </a:lnTo>
                  <a:lnTo>
                    <a:pt x="17" y="115"/>
                  </a:lnTo>
                  <a:lnTo>
                    <a:pt x="16" y="115"/>
                  </a:lnTo>
                  <a:lnTo>
                    <a:pt x="16" y="114"/>
                  </a:lnTo>
                  <a:lnTo>
                    <a:pt x="15" y="114"/>
                  </a:lnTo>
                  <a:lnTo>
                    <a:pt x="14" y="113"/>
                  </a:lnTo>
                  <a:lnTo>
                    <a:pt x="14" y="113"/>
                  </a:lnTo>
                  <a:lnTo>
                    <a:pt x="13" y="112"/>
                  </a:lnTo>
                  <a:lnTo>
                    <a:pt x="13" y="112"/>
                  </a:lnTo>
                  <a:lnTo>
                    <a:pt x="12" y="111"/>
                  </a:lnTo>
                  <a:lnTo>
                    <a:pt x="12" y="111"/>
                  </a:lnTo>
                  <a:lnTo>
                    <a:pt x="12" y="110"/>
                  </a:lnTo>
                  <a:lnTo>
                    <a:pt x="11" y="110"/>
                  </a:lnTo>
                  <a:lnTo>
                    <a:pt x="11" y="109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9" y="107"/>
                  </a:lnTo>
                  <a:lnTo>
                    <a:pt x="9" y="107"/>
                  </a:lnTo>
                  <a:lnTo>
                    <a:pt x="8" y="106"/>
                  </a:lnTo>
                  <a:lnTo>
                    <a:pt x="8" y="105"/>
                  </a:lnTo>
                  <a:lnTo>
                    <a:pt x="8" y="105"/>
                  </a:lnTo>
                  <a:lnTo>
                    <a:pt x="7" y="104"/>
                  </a:lnTo>
                  <a:lnTo>
                    <a:pt x="7" y="103"/>
                  </a:lnTo>
                  <a:lnTo>
                    <a:pt x="7" y="103"/>
                  </a:lnTo>
                  <a:lnTo>
                    <a:pt x="6" y="102"/>
                  </a:lnTo>
                  <a:lnTo>
                    <a:pt x="6" y="101"/>
                  </a:lnTo>
                  <a:lnTo>
                    <a:pt x="5" y="101"/>
                  </a:lnTo>
                  <a:lnTo>
                    <a:pt x="5" y="100"/>
                  </a:lnTo>
                  <a:lnTo>
                    <a:pt x="5" y="99"/>
                  </a:lnTo>
                  <a:lnTo>
                    <a:pt x="5" y="99"/>
                  </a:lnTo>
                  <a:lnTo>
                    <a:pt x="4" y="98"/>
                  </a:lnTo>
                  <a:lnTo>
                    <a:pt x="4" y="97"/>
                  </a:lnTo>
                  <a:lnTo>
                    <a:pt x="4" y="97"/>
                  </a:lnTo>
                  <a:lnTo>
                    <a:pt x="3" y="96"/>
                  </a:lnTo>
                  <a:lnTo>
                    <a:pt x="3" y="95"/>
                  </a:lnTo>
                  <a:lnTo>
                    <a:pt x="3" y="95"/>
                  </a:lnTo>
                  <a:lnTo>
                    <a:pt x="3" y="94"/>
                  </a:lnTo>
                  <a:lnTo>
                    <a:pt x="2" y="93"/>
                  </a:lnTo>
                  <a:lnTo>
                    <a:pt x="2" y="93"/>
                  </a:lnTo>
                  <a:lnTo>
                    <a:pt x="2" y="92"/>
                  </a:lnTo>
                  <a:lnTo>
                    <a:pt x="2" y="91"/>
                  </a:lnTo>
                  <a:lnTo>
                    <a:pt x="2" y="90"/>
                  </a:lnTo>
                  <a:lnTo>
                    <a:pt x="1" y="90"/>
                  </a:lnTo>
                  <a:lnTo>
                    <a:pt x="1" y="89"/>
                  </a:lnTo>
                  <a:lnTo>
                    <a:pt x="1" y="88"/>
                  </a:lnTo>
                  <a:lnTo>
                    <a:pt x="1" y="88"/>
                  </a:lnTo>
                  <a:lnTo>
                    <a:pt x="1" y="87"/>
                  </a:lnTo>
                  <a:lnTo>
                    <a:pt x="1" y="86"/>
                  </a:lnTo>
                  <a:lnTo>
                    <a:pt x="1" y="85"/>
                  </a:lnTo>
                  <a:lnTo>
                    <a:pt x="1" y="85"/>
                  </a:lnTo>
                  <a:lnTo>
                    <a:pt x="0" y="84"/>
                  </a:lnTo>
                  <a:lnTo>
                    <a:pt x="0" y="83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81"/>
                  </a:lnTo>
                  <a:lnTo>
                    <a:pt x="0" y="80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78"/>
                  </a:lnTo>
                  <a:lnTo>
                    <a:pt x="0" y="51"/>
                  </a:lnTo>
                  <a:lnTo>
                    <a:pt x="0" y="50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5"/>
                  </a:lnTo>
                  <a:lnTo>
                    <a:pt x="1" y="44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" y="42"/>
                  </a:lnTo>
                  <a:lnTo>
                    <a:pt x="1" y="41"/>
                  </a:lnTo>
                  <a:lnTo>
                    <a:pt x="1" y="40"/>
                  </a:lnTo>
                  <a:lnTo>
                    <a:pt x="1" y="40"/>
                  </a:lnTo>
                  <a:lnTo>
                    <a:pt x="1" y="39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7"/>
                  </a:lnTo>
                  <a:lnTo>
                    <a:pt x="2" y="36"/>
                  </a:lnTo>
                  <a:lnTo>
                    <a:pt x="2" y="35"/>
                  </a:lnTo>
                  <a:lnTo>
                    <a:pt x="3" y="35"/>
                  </a:lnTo>
                  <a:lnTo>
                    <a:pt x="3" y="34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4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5" y="30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5" y="28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7" y="26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8" y="24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10" y="21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2" y="19"/>
                  </a:lnTo>
                  <a:lnTo>
                    <a:pt x="12" y="18"/>
                  </a:lnTo>
                  <a:lnTo>
                    <a:pt x="12" y="17"/>
                  </a:lnTo>
                  <a:lnTo>
                    <a:pt x="13" y="17"/>
                  </a:lnTo>
                  <a:lnTo>
                    <a:pt x="13" y="16"/>
                  </a:lnTo>
                  <a:lnTo>
                    <a:pt x="14" y="16"/>
                  </a:lnTo>
                  <a:lnTo>
                    <a:pt x="14" y="15"/>
                  </a:lnTo>
                  <a:lnTo>
                    <a:pt x="15" y="15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20" y="10"/>
                  </a:lnTo>
                  <a:lnTo>
                    <a:pt x="21" y="10"/>
                  </a:lnTo>
                  <a:lnTo>
                    <a:pt x="21" y="9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3" y="8"/>
                  </a:lnTo>
                  <a:lnTo>
                    <a:pt x="24" y="8"/>
                  </a:lnTo>
                  <a:lnTo>
                    <a:pt x="24" y="7"/>
                  </a:lnTo>
                  <a:lnTo>
                    <a:pt x="25" y="7"/>
                  </a:lnTo>
                  <a:lnTo>
                    <a:pt x="26" y="7"/>
                  </a:lnTo>
                  <a:lnTo>
                    <a:pt x="26" y="6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8" y="5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30" y="4"/>
                  </a:lnTo>
                  <a:lnTo>
                    <a:pt x="31" y="4"/>
                  </a:lnTo>
                  <a:lnTo>
                    <a:pt x="32" y="4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5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7" y="2"/>
                  </a:lnTo>
                  <a:lnTo>
                    <a:pt x="38" y="2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2" y="1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2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latin typeface="+mj-lt"/>
              </a:endParaRPr>
            </a:p>
          </p:txBody>
        </p:sp>
        <p:sp>
          <p:nvSpPr>
            <p:cNvPr id="422" name="Freeform 21">
              <a:extLst>
                <a:ext uri="{FF2B5EF4-FFF2-40B4-BE49-F238E27FC236}">
                  <a16:creationId xmlns:a16="http://schemas.microsoft.com/office/drawing/2014/main" id="{FABE5275-11C0-EA51-D40C-76C7568BCC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5986" y="3757342"/>
              <a:ext cx="637136" cy="21129"/>
            </a:xfrm>
            <a:custGeom>
              <a:avLst/>
              <a:gdLst>
                <a:gd name="T0" fmla="*/ 1707 w 1732"/>
                <a:gd name="T1" fmla="*/ 1 h 62"/>
                <a:gd name="T2" fmla="*/ 1713 w 1732"/>
                <a:gd name="T3" fmla="*/ 3 h 62"/>
                <a:gd name="T4" fmla="*/ 1719 w 1732"/>
                <a:gd name="T5" fmla="*/ 7 h 62"/>
                <a:gd name="T6" fmla="*/ 1724 w 1732"/>
                <a:gd name="T7" fmla="*/ 11 h 62"/>
                <a:gd name="T8" fmla="*/ 1728 w 1732"/>
                <a:gd name="T9" fmla="*/ 17 h 62"/>
                <a:gd name="T10" fmla="*/ 1730 w 1732"/>
                <a:gd name="T11" fmla="*/ 24 h 62"/>
                <a:gd name="T12" fmla="*/ 1731 w 1732"/>
                <a:gd name="T13" fmla="*/ 30 h 62"/>
                <a:gd name="T14" fmla="*/ 1730 w 1732"/>
                <a:gd name="T15" fmla="*/ 37 h 62"/>
                <a:gd name="T16" fmla="*/ 1728 w 1732"/>
                <a:gd name="T17" fmla="*/ 44 h 62"/>
                <a:gd name="T18" fmla="*/ 1724 w 1732"/>
                <a:gd name="T19" fmla="*/ 49 h 62"/>
                <a:gd name="T20" fmla="*/ 1719 w 1732"/>
                <a:gd name="T21" fmla="*/ 54 h 62"/>
                <a:gd name="T22" fmla="*/ 1713 w 1732"/>
                <a:gd name="T23" fmla="*/ 58 h 62"/>
                <a:gd name="T24" fmla="*/ 1707 w 1732"/>
                <a:gd name="T25" fmla="*/ 60 h 62"/>
                <a:gd name="T26" fmla="*/ 1700 w 1732"/>
                <a:gd name="T27" fmla="*/ 61 h 62"/>
                <a:gd name="T28" fmla="*/ 31 w 1732"/>
                <a:gd name="T29" fmla="*/ 61 h 62"/>
                <a:gd name="T30" fmla="*/ 24 w 1732"/>
                <a:gd name="T31" fmla="*/ 60 h 62"/>
                <a:gd name="T32" fmla="*/ 17 w 1732"/>
                <a:gd name="T33" fmla="*/ 58 h 62"/>
                <a:gd name="T34" fmla="*/ 12 w 1732"/>
                <a:gd name="T35" fmla="*/ 54 h 62"/>
                <a:gd name="T36" fmla="*/ 7 w 1732"/>
                <a:gd name="T37" fmla="*/ 49 h 62"/>
                <a:gd name="T38" fmla="*/ 3 w 1732"/>
                <a:gd name="T39" fmla="*/ 44 h 62"/>
                <a:gd name="T40" fmla="*/ 1 w 1732"/>
                <a:gd name="T41" fmla="*/ 37 h 62"/>
                <a:gd name="T42" fmla="*/ 0 w 1732"/>
                <a:gd name="T43" fmla="*/ 30 h 62"/>
                <a:gd name="T44" fmla="*/ 1 w 1732"/>
                <a:gd name="T45" fmla="*/ 24 h 62"/>
                <a:gd name="T46" fmla="*/ 3 w 1732"/>
                <a:gd name="T47" fmla="*/ 17 h 62"/>
                <a:gd name="T48" fmla="*/ 7 w 1732"/>
                <a:gd name="T49" fmla="*/ 11 h 62"/>
                <a:gd name="T50" fmla="*/ 12 w 1732"/>
                <a:gd name="T51" fmla="*/ 7 h 62"/>
                <a:gd name="T52" fmla="*/ 17 w 1732"/>
                <a:gd name="T53" fmla="*/ 3 h 62"/>
                <a:gd name="T54" fmla="*/ 24 w 1732"/>
                <a:gd name="T55" fmla="*/ 1 h 62"/>
                <a:gd name="T56" fmla="*/ 31 w 1732"/>
                <a:gd name="T57" fmla="*/ 0 h 62"/>
                <a:gd name="T58" fmla="*/ 1700 w 1732"/>
                <a:gd name="T59" fmla="*/ 0 h 62"/>
                <a:gd name="T60" fmla="*/ 1707 w 1732"/>
                <a:gd name="T61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32" h="62">
                  <a:moveTo>
                    <a:pt x="1707" y="1"/>
                  </a:moveTo>
                  <a:lnTo>
                    <a:pt x="1713" y="3"/>
                  </a:lnTo>
                  <a:lnTo>
                    <a:pt x="1719" y="7"/>
                  </a:lnTo>
                  <a:lnTo>
                    <a:pt x="1724" y="11"/>
                  </a:lnTo>
                  <a:lnTo>
                    <a:pt x="1728" y="17"/>
                  </a:lnTo>
                  <a:lnTo>
                    <a:pt x="1730" y="24"/>
                  </a:lnTo>
                  <a:lnTo>
                    <a:pt x="1731" y="30"/>
                  </a:lnTo>
                  <a:lnTo>
                    <a:pt x="1730" y="37"/>
                  </a:lnTo>
                  <a:lnTo>
                    <a:pt x="1728" y="44"/>
                  </a:lnTo>
                  <a:lnTo>
                    <a:pt x="1724" y="49"/>
                  </a:lnTo>
                  <a:lnTo>
                    <a:pt x="1719" y="54"/>
                  </a:lnTo>
                  <a:lnTo>
                    <a:pt x="1713" y="58"/>
                  </a:lnTo>
                  <a:lnTo>
                    <a:pt x="1707" y="60"/>
                  </a:lnTo>
                  <a:lnTo>
                    <a:pt x="1700" y="61"/>
                  </a:lnTo>
                  <a:lnTo>
                    <a:pt x="31" y="61"/>
                  </a:lnTo>
                  <a:lnTo>
                    <a:pt x="24" y="60"/>
                  </a:lnTo>
                  <a:lnTo>
                    <a:pt x="17" y="58"/>
                  </a:lnTo>
                  <a:lnTo>
                    <a:pt x="12" y="54"/>
                  </a:lnTo>
                  <a:lnTo>
                    <a:pt x="7" y="49"/>
                  </a:lnTo>
                  <a:lnTo>
                    <a:pt x="3" y="44"/>
                  </a:lnTo>
                  <a:lnTo>
                    <a:pt x="1" y="37"/>
                  </a:lnTo>
                  <a:lnTo>
                    <a:pt x="0" y="30"/>
                  </a:lnTo>
                  <a:lnTo>
                    <a:pt x="1" y="24"/>
                  </a:lnTo>
                  <a:lnTo>
                    <a:pt x="3" y="17"/>
                  </a:lnTo>
                  <a:lnTo>
                    <a:pt x="7" y="11"/>
                  </a:lnTo>
                  <a:lnTo>
                    <a:pt x="12" y="7"/>
                  </a:lnTo>
                  <a:lnTo>
                    <a:pt x="17" y="3"/>
                  </a:lnTo>
                  <a:lnTo>
                    <a:pt x="24" y="1"/>
                  </a:lnTo>
                  <a:lnTo>
                    <a:pt x="31" y="0"/>
                  </a:lnTo>
                  <a:lnTo>
                    <a:pt x="1700" y="0"/>
                  </a:lnTo>
                  <a:lnTo>
                    <a:pt x="1707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latin typeface="+mj-lt"/>
              </a:endParaRPr>
            </a:p>
          </p:txBody>
        </p:sp>
      </p:grpSp>
      <p:sp>
        <p:nvSpPr>
          <p:cNvPr id="423" name="Freeform 234">
            <a:extLst>
              <a:ext uri="{FF2B5EF4-FFF2-40B4-BE49-F238E27FC236}">
                <a16:creationId xmlns:a16="http://schemas.microsoft.com/office/drawing/2014/main" id="{06451606-36FE-FBB6-D03D-8B80BA3F8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6794" y="2486717"/>
            <a:ext cx="238377" cy="189013"/>
          </a:xfrm>
          <a:custGeom>
            <a:avLst/>
            <a:gdLst>
              <a:gd name="T0" fmla="*/ 138 w 1622"/>
              <a:gd name="T1" fmla="*/ 1286 h 1287"/>
              <a:gd name="T2" fmla="*/ 0 w 1622"/>
              <a:gd name="T3" fmla="*/ 138 h 1287"/>
              <a:gd name="T4" fmla="*/ 366 w 1622"/>
              <a:gd name="T5" fmla="*/ 0 h 1287"/>
              <a:gd name="T6" fmla="*/ 505 w 1622"/>
              <a:gd name="T7" fmla="*/ 1148 h 1287"/>
              <a:gd name="T8" fmla="*/ 1489 w 1622"/>
              <a:gd name="T9" fmla="*/ 1286 h 1287"/>
              <a:gd name="T10" fmla="*/ 576 w 1622"/>
              <a:gd name="T11" fmla="*/ 1155 h 1287"/>
              <a:gd name="T12" fmla="*/ 708 w 1622"/>
              <a:gd name="T13" fmla="*/ 0 h 1287"/>
              <a:gd name="T14" fmla="*/ 1621 w 1622"/>
              <a:gd name="T15" fmla="*/ 131 h 1287"/>
              <a:gd name="T16" fmla="*/ 1489 w 1622"/>
              <a:gd name="T17" fmla="*/ 1286 h 1287"/>
              <a:gd name="T18" fmla="*/ 849 w 1622"/>
              <a:gd name="T19" fmla="*/ 1172 h 1287"/>
              <a:gd name="T20" fmla="*/ 849 w 1622"/>
              <a:gd name="T21" fmla="*/ 1009 h 1287"/>
              <a:gd name="T22" fmla="*/ 1034 w 1622"/>
              <a:gd name="T23" fmla="*/ 1090 h 1287"/>
              <a:gd name="T24" fmla="*/ 1197 w 1622"/>
              <a:gd name="T25" fmla="*/ 1090 h 1287"/>
              <a:gd name="T26" fmla="*/ 1034 w 1622"/>
              <a:gd name="T27" fmla="*/ 1090 h 1287"/>
              <a:gd name="T28" fmla="*/ 1382 w 1622"/>
              <a:gd name="T29" fmla="*/ 1172 h 1287"/>
              <a:gd name="T30" fmla="*/ 1382 w 1622"/>
              <a:gd name="T31" fmla="*/ 1009 h 1287"/>
              <a:gd name="T32" fmla="*/ 768 w 1622"/>
              <a:gd name="T33" fmla="*/ 877 h 1287"/>
              <a:gd name="T34" fmla="*/ 931 w 1622"/>
              <a:gd name="T35" fmla="*/ 877 h 1287"/>
              <a:gd name="T36" fmla="*/ 768 w 1622"/>
              <a:gd name="T37" fmla="*/ 877 h 1287"/>
              <a:gd name="T38" fmla="*/ 1116 w 1622"/>
              <a:gd name="T39" fmla="*/ 959 h 1287"/>
              <a:gd name="T40" fmla="*/ 1116 w 1622"/>
              <a:gd name="T41" fmla="*/ 795 h 1287"/>
              <a:gd name="T42" fmla="*/ 1301 w 1622"/>
              <a:gd name="T43" fmla="*/ 877 h 1287"/>
              <a:gd name="T44" fmla="*/ 1464 w 1622"/>
              <a:gd name="T45" fmla="*/ 877 h 1287"/>
              <a:gd name="T46" fmla="*/ 1301 w 1622"/>
              <a:gd name="T47" fmla="*/ 877 h 1287"/>
              <a:gd name="T48" fmla="*/ 849 w 1622"/>
              <a:gd name="T49" fmla="*/ 745 h 1287"/>
              <a:gd name="T50" fmla="*/ 849 w 1622"/>
              <a:gd name="T51" fmla="*/ 583 h 1287"/>
              <a:gd name="T52" fmla="*/ 1034 w 1622"/>
              <a:gd name="T53" fmla="*/ 664 h 1287"/>
              <a:gd name="T54" fmla="*/ 1197 w 1622"/>
              <a:gd name="T55" fmla="*/ 664 h 1287"/>
              <a:gd name="T56" fmla="*/ 1034 w 1622"/>
              <a:gd name="T57" fmla="*/ 664 h 1287"/>
              <a:gd name="T58" fmla="*/ 1382 w 1622"/>
              <a:gd name="T59" fmla="*/ 745 h 1287"/>
              <a:gd name="T60" fmla="*/ 1382 w 1622"/>
              <a:gd name="T61" fmla="*/ 583 h 1287"/>
              <a:gd name="T62" fmla="*/ 1345 w 1622"/>
              <a:gd name="T63" fmla="*/ 149 h 1287"/>
              <a:gd name="T64" fmla="*/ 761 w 1622"/>
              <a:gd name="T65" fmla="*/ 239 h 1287"/>
              <a:gd name="T66" fmla="*/ 850 w 1622"/>
              <a:gd name="T67" fmla="*/ 457 h 1287"/>
              <a:gd name="T68" fmla="*/ 1435 w 1622"/>
              <a:gd name="T69" fmla="*/ 367 h 1287"/>
              <a:gd name="T70" fmla="*/ 1345 w 1622"/>
              <a:gd name="T71" fmla="*/ 149 h 1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622" h="1287">
                <a:moveTo>
                  <a:pt x="366" y="1286"/>
                </a:moveTo>
                <a:lnTo>
                  <a:pt x="138" y="1286"/>
                </a:lnTo>
                <a:cubicBezTo>
                  <a:pt x="62" y="1286"/>
                  <a:pt x="0" y="1224"/>
                  <a:pt x="0" y="1148"/>
                </a:cubicBezTo>
                <a:lnTo>
                  <a:pt x="0" y="138"/>
                </a:lnTo>
                <a:cubicBezTo>
                  <a:pt x="0" y="62"/>
                  <a:pt x="62" y="0"/>
                  <a:pt x="138" y="0"/>
                </a:cubicBezTo>
                <a:lnTo>
                  <a:pt x="366" y="0"/>
                </a:lnTo>
                <a:cubicBezTo>
                  <a:pt x="443" y="0"/>
                  <a:pt x="505" y="62"/>
                  <a:pt x="505" y="138"/>
                </a:cubicBezTo>
                <a:lnTo>
                  <a:pt x="505" y="1148"/>
                </a:lnTo>
                <a:cubicBezTo>
                  <a:pt x="505" y="1224"/>
                  <a:pt x="443" y="1286"/>
                  <a:pt x="366" y="1286"/>
                </a:cubicBezTo>
                <a:close/>
                <a:moveTo>
                  <a:pt x="1489" y="1286"/>
                </a:moveTo>
                <a:lnTo>
                  <a:pt x="708" y="1286"/>
                </a:lnTo>
                <a:cubicBezTo>
                  <a:pt x="635" y="1286"/>
                  <a:pt x="576" y="1227"/>
                  <a:pt x="576" y="1155"/>
                </a:cubicBezTo>
                <a:lnTo>
                  <a:pt x="576" y="131"/>
                </a:lnTo>
                <a:cubicBezTo>
                  <a:pt x="576" y="59"/>
                  <a:pt x="635" y="0"/>
                  <a:pt x="708" y="0"/>
                </a:cubicBezTo>
                <a:lnTo>
                  <a:pt x="1489" y="0"/>
                </a:lnTo>
                <a:cubicBezTo>
                  <a:pt x="1562" y="0"/>
                  <a:pt x="1621" y="59"/>
                  <a:pt x="1621" y="131"/>
                </a:cubicBezTo>
                <a:lnTo>
                  <a:pt x="1621" y="1155"/>
                </a:lnTo>
                <a:cubicBezTo>
                  <a:pt x="1621" y="1227"/>
                  <a:pt x="1562" y="1286"/>
                  <a:pt x="1489" y="1286"/>
                </a:cubicBezTo>
                <a:close/>
                <a:moveTo>
                  <a:pt x="768" y="1090"/>
                </a:moveTo>
                <a:cubicBezTo>
                  <a:pt x="768" y="1136"/>
                  <a:pt x="805" y="1172"/>
                  <a:pt x="849" y="1172"/>
                </a:cubicBezTo>
                <a:cubicBezTo>
                  <a:pt x="894" y="1172"/>
                  <a:pt x="931" y="1136"/>
                  <a:pt x="931" y="1090"/>
                </a:cubicBezTo>
                <a:cubicBezTo>
                  <a:pt x="931" y="1045"/>
                  <a:pt x="894" y="1009"/>
                  <a:pt x="849" y="1009"/>
                </a:cubicBezTo>
                <a:cubicBezTo>
                  <a:pt x="805" y="1009"/>
                  <a:pt x="768" y="1045"/>
                  <a:pt x="768" y="1090"/>
                </a:cubicBezTo>
                <a:close/>
                <a:moveTo>
                  <a:pt x="1034" y="1090"/>
                </a:moveTo>
                <a:cubicBezTo>
                  <a:pt x="1034" y="1136"/>
                  <a:pt x="1070" y="1172"/>
                  <a:pt x="1116" y="1172"/>
                </a:cubicBezTo>
                <a:cubicBezTo>
                  <a:pt x="1161" y="1172"/>
                  <a:pt x="1197" y="1136"/>
                  <a:pt x="1197" y="1090"/>
                </a:cubicBezTo>
                <a:cubicBezTo>
                  <a:pt x="1197" y="1045"/>
                  <a:pt x="1161" y="1009"/>
                  <a:pt x="1116" y="1009"/>
                </a:cubicBezTo>
                <a:cubicBezTo>
                  <a:pt x="1070" y="1009"/>
                  <a:pt x="1034" y="1045"/>
                  <a:pt x="1034" y="1090"/>
                </a:cubicBezTo>
                <a:close/>
                <a:moveTo>
                  <a:pt x="1301" y="1090"/>
                </a:moveTo>
                <a:cubicBezTo>
                  <a:pt x="1301" y="1136"/>
                  <a:pt x="1337" y="1172"/>
                  <a:pt x="1382" y="1172"/>
                </a:cubicBezTo>
                <a:cubicBezTo>
                  <a:pt x="1428" y="1172"/>
                  <a:pt x="1464" y="1136"/>
                  <a:pt x="1464" y="1090"/>
                </a:cubicBezTo>
                <a:cubicBezTo>
                  <a:pt x="1464" y="1045"/>
                  <a:pt x="1428" y="1009"/>
                  <a:pt x="1382" y="1009"/>
                </a:cubicBezTo>
                <a:cubicBezTo>
                  <a:pt x="1337" y="1009"/>
                  <a:pt x="1301" y="1045"/>
                  <a:pt x="1301" y="1090"/>
                </a:cubicBezTo>
                <a:close/>
                <a:moveTo>
                  <a:pt x="768" y="877"/>
                </a:moveTo>
                <a:cubicBezTo>
                  <a:pt x="768" y="922"/>
                  <a:pt x="805" y="959"/>
                  <a:pt x="849" y="959"/>
                </a:cubicBezTo>
                <a:cubicBezTo>
                  <a:pt x="894" y="959"/>
                  <a:pt x="931" y="922"/>
                  <a:pt x="931" y="877"/>
                </a:cubicBezTo>
                <a:cubicBezTo>
                  <a:pt x="931" y="832"/>
                  <a:pt x="894" y="795"/>
                  <a:pt x="849" y="795"/>
                </a:cubicBezTo>
                <a:cubicBezTo>
                  <a:pt x="805" y="795"/>
                  <a:pt x="768" y="832"/>
                  <a:pt x="768" y="877"/>
                </a:cubicBezTo>
                <a:close/>
                <a:moveTo>
                  <a:pt x="1034" y="877"/>
                </a:moveTo>
                <a:cubicBezTo>
                  <a:pt x="1034" y="922"/>
                  <a:pt x="1070" y="959"/>
                  <a:pt x="1116" y="959"/>
                </a:cubicBezTo>
                <a:cubicBezTo>
                  <a:pt x="1161" y="959"/>
                  <a:pt x="1197" y="922"/>
                  <a:pt x="1197" y="877"/>
                </a:cubicBezTo>
                <a:cubicBezTo>
                  <a:pt x="1197" y="832"/>
                  <a:pt x="1161" y="795"/>
                  <a:pt x="1116" y="795"/>
                </a:cubicBezTo>
                <a:cubicBezTo>
                  <a:pt x="1070" y="795"/>
                  <a:pt x="1034" y="832"/>
                  <a:pt x="1034" y="877"/>
                </a:cubicBezTo>
                <a:close/>
                <a:moveTo>
                  <a:pt x="1301" y="877"/>
                </a:moveTo>
                <a:cubicBezTo>
                  <a:pt x="1301" y="922"/>
                  <a:pt x="1337" y="959"/>
                  <a:pt x="1382" y="959"/>
                </a:cubicBezTo>
                <a:cubicBezTo>
                  <a:pt x="1428" y="959"/>
                  <a:pt x="1464" y="922"/>
                  <a:pt x="1464" y="877"/>
                </a:cubicBezTo>
                <a:cubicBezTo>
                  <a:pt x="1464" y="832"/>
                  <a:pt x="1428" y="795"/>
                  <a:pt x="1382" y="795"/>
                </a:cubicBezTo>
                <a:cubicBezTo>
                  <a:pt x="1337" y="795"/>
                  <a:pt x="1301" y="832"/>
                  <a:pt x="1301" y="877"/>
                </a:cubicBezTo>
                <a:close/>
                <a:moveTo>
                  <a:pt x="768" y="664"/>
                </a:moveTo>
                <a:cubicBezTo>
                  <a:pt x="768" y="709"/>
                  <a:pt x="805" y="745"/>
                  <a:pt x="849" y="745"/>
                </a:cubicBezTo>
                <a:cubicBezTo>
                  <a:pt x="894" y="745"/>
                  <a:pt x="931" y="709"/>
                  <a:pt x="931" y="664"/>
                </a:cubicBezTo>
                <a:cubicBezTo>
                  <a:pt x="931" y="619"/>
                  <a:pt x="894" y="583"/>
                  <a:pt x="849" y="583"/>
                </a:cubicBezTo>
                <a:cubicBezTo>
                  <a:pt x="805" y="583"/>
                  <a:pt x="768" y="619"/>
                  <a:pt x="768" y="664"/>
                </a:cubicBezTo>
                <a:close/>
                <a:moveTo>
                  <a:pt x="1034" y="664"/>
                </a:moveTo>
                <a:cubicBezTo>
                  <a:pt x="1034" y="709"/>
                  <a:pt x="1070" y="745"/>
                  <a:pt x="1116" y="745"/>
                </a:cubicBezTo>
                <a:cubicBezTo>
                  <a:pt x="1161" y="745"/>
                  <a:pt x="1197" y="709"/>
                  <a:pt x="1197" y="664"/>
                </a:cubicBezTo>
                <a:cubicBezTo>
                  <a:pt x="1197" y="619"/>
                  <a:pt x="1161" y="583"/>
                  <a:pt x="1116" y="583"/>
                </a:cubicBezTo>
                <a:cubicBezTo>
                  <a:pt x="1070" y="583"/>
                  <a:pt x="1034" y="619"/>
                  <a:pt x="1034" y="664"/>
                </a:cubicBezTo>
                <a:close/>
                <a:moveTo>
                  <a:pt x="1301" y="664"/>
                </a:moveTo>
                <a:cubicBezTo>
                  <a:pt x="1301" y="709"/>
                  <a:pt x="1337" y="745"/>
                  <a:pt x="1382" y="745"/>
                </a:cubicBezTo>
                <a:cubicBezTo>
                  <a:pt x="1428" y="745"/>
                  <a:pt x="1464" y="709"/>
                  <a:pt x="1464" y="664"/>
                </a:cubicBezTo>
                <a:cubicBezTo>
                  <a:pt x="1464" y="619"/>
                  <a:pt x="1428" y="583"/>
                  <a:pt x="1382" y="583"/>
                </a:cubicBezTo>
                <a:cubicBezTo>
                  <a:pt x="1337" y="583"/>
                  <a:pt x="1301" y="619"/>
                  <a:pt x="1301" y="664"/>
                </a:cubicBezTo>
                <a:close/>
                <a:moveTo>
                  <a:pt x="1345" y="149"/>
                </a:moveTo>
                <a:lnTo>
                  <a:pt x="850" y="149"/>
                </a:lnTo>
                <a:cubicBezTo>
                  <a:pt x="802" y="149"/>
                  <a:pt x="761" y="189"/>
                  <a:pt x="761" y="239"/>
                </a:cubicBezTo>
                <a:lnTo>
                  <a:pt x="761" y="367"/>
                </a:lnTo>
                <a:cubicBezTo>
                  <a:pt x="761" y="417"/>
                  <a:pt x="802" y="457"/>
                  <a:pt x="850" y="457"/>
                </a:cubicBezTo>
                <a:lnTo>
                  <a:pt x="1345" y="457"/>
                </a:lnTo>
                <a:cubicBezTo>
                  <a:pt x="1395" y="457"/>
                  <a:pt x="1435" y="417"/>
                  <a:pt x="1435" y="367"/>
                </a:cubicBezTo>
                <a:lnTo>
                  <a:pt x="1435" y="239"/>
                </a:lnTo>
                <a:cubicBezTo>
                  <a:pt x="1435" y="189"/>
                  <a:pt x="1395" y="149"/>
                  <a:pt x="1345" y="149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13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424" name="Text Placeholder 4">
            <a:extLst>
              <a:ext uri="{FF2B5EF4-FFF2-40B4-BE49-F238E27FC236}">
                <a16:creationId xmlns:a16="http://schemas.microsoft.com/office/drawing/2014/main" id="{7E3B4BC3-C8E1-C148-3DBC-6941119AB4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2409" y="1379982"/>
            <a:ext cx="3519377" cy="2424147"/>
          </a:xfrm>
          <a:prstGeom prst="roundRect">
            <a:avLst>
              <a:gd name="adj" fmla="val 8994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pPr marL="170811" indent="-173351"/>
            <a:r>
              <a:rPr lang="en-US" sz="1400" dirty="0">
                <a:latin typeface="+mj-lt"/>
                <a:ea typeface="+mn-lt"/>
                <a:cs typeface="+mn-lt"/>
              </a:rPr>
              <a:t>Multi-</a:t>
            </a:r>
            <a:r>
              <a:rPr lang="en-US" sz="1400" dirty="0">
                <a:latin typeface="+mj-lt"/>
              </a:rPr>
              <a:t>services gateway router that combines voice security, routing, traffic shaping, media management, with up to10 Gbps</a:t>
            </a:r>
          </a:p>
          <a:p>
            <a:pPr marL="170811" indent="-173351"/>
            <a:r>
              <a:rPr lang="en-US" sz="1400" dirty="0">
                <a:latin typeface="+mj-lt"/>
              </a:rPr>
              <a:t>WAN/LAN interface flexibility</a:t>
            </a:r>
          </a:p>
          <a:p>
            <a:pPr marL="170811" indent="-173351"/>
            <a:r>
              <a:rPr lang="en-US" sz="1400" dirty="0">
                <a:latin typeface="+mj-lt"/>
                <a:cs typeface="Arial"/>
              </a:rPr>
              <a:t>Optional FXS, FXO, PRI interfaces</a:t>
            </a:r>
          </a:p>
          <a:p>
            <a:pPr marL="170811" indent="-173351"/>
            <a:r>
              <a:rPr lang="en-US" sz="1400" dirty="0">
                <a:latin typeface="+mj-lt"/>
                <a:ea typeface="+mn-lt"/>
                <a:cs typeface="+mn-lt"/>
              </a:rPr>
              <a:t>Easy Config Wizard for </a:t>
            </a:r>
            <a:r>
              <a:rPr lang="en-US" sz="1400" dirty="0" err="1">
                <a:latin typeface="+mj-lt"/>
                <a:ea typeface="+mn-lt"/>
                <a:cs typeface="+mn-lt"/>
              </a:rPr>
              <a:t>SWe</a:t>
            </a:r>
            <a:r>
              <a:rPr lang="en-US" sz="1400" dirty="0">
                <a:latin typeface="+mj-lt"/>
                <a:ea typeface="+mn-lt"/>
                <a:cs typeface="+mn-lt"/>
              </a:rPr>
              <a:t> Edge VNF</a:t>
            </a:r>
          </a:p>
          <a:p>
            <a:pPr marL="170811" indent="-173351"/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5372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68333EC6-1CB2-B32E-5ACB-C478A2A63254}"/>
              </a:ext>
            </a:extLst>
          </p:cNvPr>
          <p:cNvSpPr txBox="1">
            <a:spLocks/>
          </p:cNvSpPr>
          <p:nvPr/>
        </p:nvSpPr>
        <p:spPr>
          <a:xfrm>
            <a:off x="4813422" y="2856243"/>
            <a:ext cx="4012990" cy="1843850"/>
          </a:xfrm>
          <a:prstGeom prst="roundRect">
            <a:avLst>
              <a:gd name="adj" fmla="val 8994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171450" indent="-171450" algn="l" defTabSz="685800" rtl="0" eaLnBrk="1" latinLnBrk="0" hangingPunct="1">
              <a:spcBef>
                <a:spcPts val="4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347472" indent="-173736" algn="l" defTabSz="685800" rtl="0" eaLnBrk="1" latinLnBrk="0" hangingPunct="1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21208" indent="-171450" algn="l" defTabSz="685800" rtl="0" eaLnBrk="1" latinLnBrk="0" hangingPunct="1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694944" indent="-171450" algn="l" defTabSz="685800" rtl="0" eaLnBrk="1" latinLnBrk="0" hangingPunct="1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868680" indent="-171450" algn="l" defTabSz="685800" rtl="0" eaLnBrk="1" latinLnBrk="0" hangingPunct="1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0811" indent="-173351"/>
            <a:endParaRPr lang="en-US" sz="1400" dirty="0">
              <a:latin typeface="+mj-lt"/>
              <a:ea typeface="+mn-lt"/>
              <a:cs typeface="+mn-lt"/>
            </a:endParaRPr>
          </a:p>
          <a:p>
            <a:pPr marL="170811" indent="-173351"/>
            <a:endParaRPr lang="en-US" sz="2000" dirty="0"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D0EE04-A018-B053-76C0-A4A1E6F8F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 8000 and Neptune: TDM/DACS Replacement Use Case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95FD253A-E04B-71AF-D668-6202F380AE97}"/>
              </a:ext>
            </a:extLst>
          </p:cNvPr>
          <p:cNvSpPr txBox="1"/>
          <p:nvPr/>
        </p:nvSpPr>
        <p:spPr>
          <a:xfrm>
            <a:off x="4806808" y="2991960"/>
            <a:ext cx="4062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b="1" dirty="0">
                <a:latin typeface="Arial"/>
              </a:rPr>
              <a:t>DHCP-VTEP Services on Edge 8100 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2D50AFEE-40CC-346A-7E94-D90361D44E22}"/>
              </a:ext>
            </a:extLst>
          </p:cNvPr>
          <p:cNvSpPr txBox="1"/>
          <p:nvPr/>
        </p:nvSpPr>
        <p:spPr>
          <a:xfrm>
            <a:off x="4985117" y="3433187"/>
            <a:ext cx="3853198" cy="1233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914378">
              <a:buFont typeface="+mj-lt"/>
              <a:buAutoNum type="arabicPeriod"/>
              <a:defRPr/>
            </a:pPr>
            <a:r>
              <a:rPr lang="en-US" sz="1600" dirty="0">
                <a:latin typeface="Arial"/>
              </a:rPr>
              <a:t>VXLAN tunnel end-point (VTEP)</a:t>
            </a:r>
          </a:p>
          <a:p>
            <a:pPr marL="171450" indent="-171450" defTabSz="914378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1600" dirty="0">
                <a:latin typeface="Arial"/>
              </a:rPr>
              <a:t>DHCP Server – IP Address Assignment for Clients</a:t>
            </a:r>
            <a:endParaRPr lang="en-US" sz="1600" i="1" dirty="0">
              <a:latin typeface="Arial"/>
            </a:endParaRPr>
          </a:p>
          <a:p>
            <a:pPr marL="185738" lvl="1" defTabSz="914378">
              <a:spcBef>
                <a:spcPts val="150"/>
              </a:spcBef>
              <a:defRPr/>
            </a:pPr>
            <a:endParaRPr lang="en-US" sz="900" i="1" dirty="0">
              <a:highlight>
                <a:srgbClr val="00FF00"/>
              </a:highlight>
              <a:latin typeface="Arial"/>
            </a:endParaRPr>
          </a:p>
          <a:p>
            <a:pPr defTabSz="914378">
              <a:defRPr/>
            </a:pPr>
            <a:endParaRPr lang="en-US" sz="1050" i="1" dirty="0">
              <a:solidFill>
                <a:schemeClr val="bg1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207" name="Rounded Rectangle 206">
            <a:extLst>
              <a:ext uri="{FF2B5EF4-FFF2-40B4-BE49-F238E27FC236}">
                <a16:creationId xmlns:a16="http://schemas.microsoft.com/office/drawing/2014/main" id="{807D11BF-458D-0CB4-7DF3-B92327A22026}"/>
              </a:ext>
            </a:extLst>
          </p:cNvPr>
          <p:cNvSpPr/>
          <p:nvPr/>
        </p:nvSpPr>
        <p:spPr>
          <a:xfrm>
            <a:off x="3465268" y="3575597"/>
            <a:ext cx="1186131" cy="713842"/>
          </a:xfrm>
          <a:prstGeom prst="roundRect">
            <a:avLst>
              <a:gd name="adj" fmla="val 4238"/>
            </a:avLst>
          </a:prstGeom>
          <a:solidFill>
            <a:schemeClr val="accent6">
              <a:lumMod val="20000"/>
              <a:lumOff val="80000"/>
              <a:alpha val="14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8" name="Rounded Rectangle 207">
            <a:extLst>
              <a:ext uri="{FF2B5EF4-FFF2-40B4-BE49-F238E27FC236}">
                <a16:creationId xmlns:a16="http://schemas.microsoft.com/office/drawing/2014/main" id="{ADC5396A-440A-32D9-0FB5-BA99294609DE}"/>
              </a:ext>
            </a:extLst>
          </p:cNvPr>
          <p:cNvSpPr/>
          <p:nvPr/>
        </p:nvSpPr>
        <p:spPr>
          <a:xfrm>
            <a:off x="1746454" y="1028648"/>
            <a:ext cx="1022231" cy="3623094"/>
          </a:xfrm>
          <a:prstGeom prst="roundRect">
            <a:avLst>
              <a:gd name="adj" fmla="val 4238"/>
            </a:avLst>
          </a:prstGeom>
          <a:solidFill>
            <a:schemeClr val="accent4">
              <a:lumMod val="20000"/>
              <a:lumOff val="80000"/>
              <a:alpha val="14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2FAC393C-7ABA-2587-4F00-B88FA9968C09}"/>
              </a:ext>
            </a:extLst>
          </p:cNvPr>
          <p:cNvGrpSpPr/>
          <p:nvPr/>
        </p:nvGrpSpPr>
        <p:grpSpPr>
          <a:xfrm>
            <a:off x="3680922" y="3761170"/>
            <a:ext cx="854015" cy="432036"/>
            <a:chOff x="4474234" y="4649771"/>
            <a:chExt cx="1138687" cy="576047"/>
          </a:xfrm>
        </p:grpSpPr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5FCCB20B-F059-C2AD-F3E7-2D8C4E248A27}"/>
                </a:ext>
              </a:extLst>
            </p:cNvPr>
            <p:cNvSpPr/>
            <p:nvPr/>
          </p:nvSpPr>
          <p:spPr>
            <a:xfrm>
              <a:off x="4474234" y="4661148"/>
              <a:ext cx="1138687" cy="5405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07953B05-120F-F2BF-33AF-1070FA244DAA}"/>
                </a:ext>
              </a:extLst>
            </p:cNvPr>
            <p:cNvSpPr txBox="1"/>
            <p:nvPr/>
          </p:nvSpPr>
          <p:spPr>
            <a:xfrm>
              <a:off x="4517989" y="4948820"/>
              <a:ext cx="1046047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8">
                <a:defRPr/>
              </a:pPr>
              <a:r>
                <a:rPr lang="en-US" sz="750" i="1">
                  <a:solidFill>
                    <a:schemeClr val="accent6">
                      <a:lumMod val="75000"/>
                    </a:schemeClr>
                  </a:solidFill>
                  <a:latin typeface="Arial"/>
                </a:rPr>
                <a:t>NPT 1XXX</a:t>
              </a:r>
            </a:p>
          </p:txBody>
        </p: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0B0252DE-E1C5-3890-D273-0693CF475734}"/>
                </a:ext>
              </a:extLst>
            </p:cNvPr>
            <p:cNvSpPr txBox="1"/>
            <p:nvPr/>
          </p:nvSpPr>
          <p:spPr>
            <a:xfrm>
              <a:off x="4512238" y="4649771"/>
              <a:ext cx="1046047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8">
                <a:defRPr/>
              </a:pPr>
              <a:r>
                <a:rPr lang="en-US" sz="750" b="1">
                  <a:latin typeface="Arial"/>
                </a:rPr>
                <a:t>XC-a</a:t>
              </a:r>
            </a:p>
          </p:txBody>
        </p:sp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29CB7C21-D5C9-D749-7133-7D99ED66DA19}"/>
              </a:ext>
            </a:extLst>
          </p:cNvPr>
          <p:cNvGrpSpPr/>
          <p:nvPr/>
        </p:nvGrpSpPr>
        <p:grpSpPr>
          <a:xfrm>
            <a:off x="3624848" y="3692158"/>
            <a:ext cx="854015" cy="432036"/>
            <a:chOff x="4474234" y="4649771"/>
            <a:chExt cx="1138687" cy="576047"/>
          </a:xfrm>
        </p:grpSpPr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D2F87D4D-1B23-523B-37A6-279AC860F92E}"/>
                </a:ext>
              </a:extLst>
            </p:cNvPr>
            <p:cNvSpPr/>
            <p:nvPr/>
          </p:nvSpPr>
          <p:spPr>
            <a:xfrm>
              <a:off x="4474234" y="4661148"/>
              <a:ext cx="1138687" cy="5405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3B8A9B8C-8202-20E6-9F84-3169E7CD13F2}"/>
                </a:ext>
              </a:extLst>
            </p:cNvPr>
            <p:cNvSpPr txBox="1"/>
            <p:nvPr/>
          </p:nvSpPr>
          <p:spPr>
            <a:xfrm>
              <a:off x="4517989" y="4948820"/>
              <a:ext cx="1046047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8">
                <a:defRPr/>
              </a:pPr>
              <a:r>
                <a:rPr lang="en-US" sz="750" i="1">
                  <a:solidFill>
                    <a:schemeClr val="accent6">
                      <a:lumMod val="75000"/>
                    </a:schemeClr>
                  </a:solidFill>
                  <a:latin typeface="Arial"/>
                </a:rPr>
                <a:t>NPT 1XXX</a:t>
              </a:r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6DB79F9B-9596-5DA9-DC5C-CFB69304A153}"/>
                </a:ext>
              </a:extLst>
            </p:cNvPr>
            <p:cNvSpPr txBox="1"/>
            <p:nvPr/>
          </p:nvSpPr>
          <p:spPr>
            <a:xfrm>
              <a:off x="4512238" y="4649771"/>
              <a:ext cx="1046047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8">
                <a:defRPr/>
              </a:pPr>
              <a:r>
                <a:rPr lang="en-US" sz="750" b="1">
                  <a:latin typeface="Arial"/>
                </a:rPr>
                <a:t>XC-a</a:t>
              </a:r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A57526FD-7A2D-FD8C-8CD7-9F6D0D12BBF5}"/>
              </a:ext>
            </a:extLst>
          </p:cNvPr>
          <p:cNvGrpSpPr/>
          <p:nvPr/>
        </p:nvGrpSpPr>
        <p:grpSpPr>
          <a:xfrm>
            <a:off x="1830553" y="1112758"/>
            <a:ext cx="854015" cy="1539812"/>
            <a:chOff x="2147976" y="1293965"/>
            <a:chExt cx="1138687" cy="2053083"/>
          </a:xfrm>
        </p:grpSpPr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EC182857-21A7-4CCA-D3F0-02AD6A233593}"/>
                </a:ext>
              </a:extLst>
            </p:cNvPr>
            <p:cNvCxnSpPr>
              <a:cxnSpLocks/>
            </p:cNvCxnSpPr>
            <p:nvPr/>
          </p:nvCxnSpPr>
          <p:spPr>
            <a:xfrm>
              <a:off x="2648306" y="1837426"/>
              <a:ext cx="0" cy="2156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34092168-B22B-C72A-90F3-BE4E55A61F1B}"/>
                </a:ext>
              </a:extLst>
            </p:cNvPr>
            <p:cNvCxnSpPr>
              <a:cxnSpLocks/>
            </p:cNvCxnSpPr>
            <p:nvPr/>
          </p:nvCxnSpPr>
          <p:spPr>
            <a:xfrm>
              <a:off x="2800706" y="1837426"/>
              <a:ext cx="0" cy="215661"/>
            </a:xfrm>
            <a:prstGeom prst="line">
              <a:avLst/>
            </a:prstGeom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74C578EC-C9EA-4C61-E6CF-7E2643CDBF21}"/>
                </a:ext>
              </a:extLst>
            </p:cNvPr>
            <p:cNvSpPr/>
            <p:nvPr/>
          </p:nvSpPr>
          <p:spPr>
            <a:xfrm>
              <a:off x="2147976" y="2035834"/>
              <a:ext cx="1138687" cy="13112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75FB6605-7DDF-AFB6-65EC-CAE32B38AAB0}"/>
                </a:ext>
              </a:extLst>
            </p:cNvPr>
            <p:cNvSpPr/>
            <p:nvPr/>
          </p:nvSpPr>
          <p:spPr>
            <a:xfrm>
              <a:off x="2147976" y="1293965"/>
              <a:ext cx="1138687" cy="5405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289AD7B0-002A-3E0A-0032-135D259E5138}"/>
                </a:ext>
              </a:extLst>
            </p:cNvPr>
            <p:cNvSpPr txBox="1"/>
            <p:nvPr/>
          </p:nvSpPr>
          <p:spPr>
            <a:xfrm>
              <a:off x="2206111" y="1337226"/>
              <a:ext cx="104604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8">
                <a:defRPr/>
              </a:pPr>
              <a:r>
                <a:rPr lang="en-US" sz="750" b="1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Arial"/>
                </a:rPr>
                <a:t>DHCP-VTEP-a</a:t>
              </a:r>
            </a:p>
          </p:txBody>
        </p: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796BC3F5-01E3-D111-2ABB-8AB98996B6F4}"/>
                </a:ext>
              </a:extLst>
            </p:cNvPr>
            <p:cNvSpPr txBox="1"/>
            <p:nvPr/>
          </p:nvSpPr>
          <p:spPr>
            <a:xfrm>
              <a:off x="2203235" y="1601769"/>
              <a:ext cx="10460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8">
                <a:defRPr/>
              </a:pPr>
              <a:r>
                <a:rPr lang="en-US" sz="750" b="1" i="1">
                  <a:highlight>
                    <a:srgbClr val="00FF00"/>
                  </a:highlight>
                  <a:latin typeface="Arial"/>
                </a:rPr>
                <a:t>Edge 8100</a:t>
              </a:r>
            </a:p>
          </p:txBody>
        </p:sp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DFC4B37F-88E0-37A0-2707-A0FE9F49B6E4}"/>
                </a:ext>
              </a:extLst>
            </p:cNvPr>
            <p:cNvSpPr txBox="1"/>
            <p:nvPr/>
          </p:nvSpPr>
          <p:spPr>
            <a:xfrm>
              <a:off x="2168729" y="2119350"/>
              <a:ext cx="10460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8">
                <a:defRPr/>
              </a:pPr>
              <a:r>
                <a:rPr lang="en-US" sz="750" b="1">
                  <a:solidFill>
                    <a:schemeClr val="accent4"/>
                  </a:solidFill>
                  <a:latin typeface="Arial"/>
                </a:rPr>
                <a:t>Voice-Hub-a</a:t>
              </a:r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C0417E2A-BD3A-10B1-C6D8-2EE95E3340A9}"/>
                </a:ext>
              </a:extLst>
            </p:cNvPr>
            <p:cNvSpPr txBox="1"/>
            <p:nvPr/>
          </p:nvSpPr>
          <p:spPr>
            <a:xfrm>
              <a:off x="2174480" y="3065381"/>
              <a:ext cx="10460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8">
                <a:defRPr/>
              </a:pPr>
              <a:r>
                <a:rPr lang="en-US" sz="750" i="1">
                  <a:latin typeface="Arial"/>
                </a:rPr>
                <a:t>NPT 1300</a:t>
              </a:r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C44F5850-EC6A-9C28-8F53-AA89621EC247}"/>
              </a:ext>
            </a:extLst>
          </p:cNvPr>
          <p:cNvGrpSpPr/>
          <p:nvPr/>
        </p:nvGrpSpPr>
        <p:grpSpPr>
          <a:xfrm>
            <a:off x="484994" y="3289383"/>
            <a:ext cx="842792" cy="360040"/>
            <a:chOff x="5479547" y="1839073"/>
            <a:chExt cx="1123722" cy="568774"/>
          </a:xfrm>
        </p:grpSpPr>
        <p:sp>
          <p:nvSpPr>
            <p:cNvPr id="227" name="Graphic 26">
              <a:extLst>
                <a:ext uri="{FF2B5EF4-FFF2-40B4-BE49-F238E27FC236}">
                  <a16:creationId xmlns:a16="http://schemas.microsoft.com/office/drawing/2014/main" id="{9038758F-51F0-6748-4915-D17029E09686}"/>
                </a:ext>
              </a:extLst>
            </p:cNvPr>
            <p:cNvSpPr/>
            <p:nvPr/>
          </p:nvSpPr>
          <p:spPr>
            <a:xfrm>
              <a:off x="5517222" y="1839073"/>
              <a:ext cx="1086047" cy="568774"/>
            </a:xfrm>
            <a:custGeom>
              <a:avLst/>
              <a:gdLst>
                <a:gd name="connsiteX0" fmla="*/ 535944 w 613328"/>
                <a:gd name="connsiteY0" fmla="*/ 157611 h 376973"/>
                <a:gd name="connsiteX1" fmla="*/ 501837 w 613328"/>
                <a:gd name="connsiteY1" fmla="*/ 152315 h 376973"/>
                <a:gd name="connsiteX2" fmla="*/ 475718 w 613328"/>
                <a:gd name="connsiteY2" fmla="*/ 92418 h 376973"/>
                <a:gd name="connsiteX3" fmla="*/ 380234 w 613328"/>
                <a:gd name="connsiteY3" fmla="*/ 72238 h 376973"/>
                <a:gd name="connsiteX4" fmla="*/ 262220 w 613328"/>
                <a:gd name="connsiteY4" fmla="*/ 0 h 376973"/>
                <a:gd name="connsiteX5" fmla="*/ 131237 w 613328"/>
                <a:gd name="connsiteY5" fmla="*/ 112583 h 376973"/>
                <a:gd name="connsiteX6" fmla="*/ 0 w 613328"/>
                <a:gd name="connsiteY6" fmla="*/ 245033 h 376973"/>
                <a:gd name="connsiteX7" fmla="*/ 132464 w 613328"/>
                <a:gd name="connsiteY7" fmla="*/ 377497 h 376973"/>
                <a:gd name="connsiteX8" fmla="*/ 499414 w 613328"/>
                <a:gd name="connsiteY8" fmla="*/ 377497 h 376973"/>
                <a:gd name="connsiteX9" fmla="*/ 609214 w 613328"/>
                <a:gd name="connsiteY9" fmla="*/ 298946 h 376973"/>
                <a:gd name="connsiteX10" fmla="*/ 535944 w 613328"/>
                <a:gd name="connsiteY10" fmla="*/ 157611 h 37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3328" h="376973">
                  <a:moveTo>
                    <a:pt x="535944" y="157611"/>
                  </a:moveTo>
                  <a:cubicBezTo>
                    <a:pt x="524605" y="154020"/>
                    <a:pt x="513131" y="152315"/>
                    <a:pt x="501837" y="152315"/>
                  </a:cubicBezTo>
                  <a:cubicBezTo>
                    <a:pt x="501029" y="130549"/>
                    <a:pt x="492338" y="109023"/>
                    <a:pt x="475718" y="92418"/>
                  </a:cubicBezTo>
                  <a:cubicBezTo>
                    <a:pt x="449899" y="66599"/>
                    <a:pt x="412231" y="59882"/>
                    <a:pt x="380234" y="72238"/>
                  </a:cubicBezTo>
                  <a:cubicBezTo>
                    <a:pt x="358303" y="29365"/>
                    <a:pt x="313695" y="0"/>
                    <a:pt x="262220" y="0"/>
                  </a:cubicBezTo>
                  <a:cubicBezTo>
                    <a:pt x="195816" y="0"/>
                    <a:pt x="140826" y="48857"/>
                    <a:pt x="131237" y="112583"/>
                  </a:cubicBezTo>
                  <a:cubicBezTo>
                    <a:pt x="58655" y="113242"/>
                    <a:pt x="0" y="172286"/>
                    <a:pt x="0" y="245033"/>
                  </a:cubicBezTo>
                  <a:cubicBezTo>
                    <a:pt x="0" y="318183"/>
                    <a:pt x="59298" y="377497"/>
                    <a:pt x="132464" y="377497"/>
                  </a:cubicBezTo>
                  <a:lnTo>
                    <a:pt x="499414" y="377497"/>
                  </a:lnTo>
                  <a:cubicBezTo>
                    <a:pt x="548121" y="378589"/>
                    <a:pt x="593732" y="347743"/>
                    <a:pt x="609214" y="298946"/>
                  </a:cubicBezTo>
                  <a:cubicBezTo>
                    <a:pt x="628018" y="239692"/>
                    <a:pt x="595213" y="176414"/>
                    <a:pt x="535944" y="157611"/>
                  </a:cubicBezTo>
                  <a:close/>
                </a:path>
              </a:pathLst>
            </a:custGeom>
            <a:noFill/>
            <a:ln w="12700" cap="flat">
              <a:solidFill>
                <a:srgbClr val="888888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783">
                <a:defRPr/>
              </a:pPr>
              <a:endParaRPr lang="en-US">
                <a:solidFill>
                  <a:srgbClr val="4A4A4A"/>
                </a:solidFill>
                <a:latin typeface="Arial"/>
              </a:endParaRPr>
            </a:p>
          </p:txBody>
        </p:sp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14007C8A-6398-FB23-C712-7C8DA5714D29}"/>
                </a:ext>
              </a:extLst>
            </p:cNvPr>
            <p:cNvSpPr txBox="1"/>
            <p:nvPr/>
          </p:nvSpPr>
          <p:spPr>
            <a:xfrm>
              <a:off x="5479547" y="2049379"/>
              <a:ext cx="1075575" cy="328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8">
                <a:defRPr/>
              </a:pPr>
              <a:r>
                <a:rPr lang="en-US" sz="750">
                  <a:solidFill>
                    <a:srgbClr val="4A4A4A"/>
                  </a:solidFill>
                  <a:latin typeface="Arial"/>
                </a:rPr>
                <a:t>GCP</a:t>
              </a:r>
            </a:p>
          </p:txBody>
        </p: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2142FC52-6E7C-0C21-C7B4-05B65D845FA5}"/>
              </a:ext>
            </a:extLst>
          </p:cNvPr>
          <p:cNvGrpSpPr/>
          <p:nvPr/>
        </p:nvGrpSpPr>
        <p:grpSpPr>
          <a:xfrm>
            <a:off x="484994" y="2479645"/>
            <a:ext cx="814535" cy="360038"/>
            <a:chOff x="5517222" y="1839073"/>
            <a:chExt cx="1086047" cy="568774"/>
          </a:xfrm>
        </p:grpSpPr>
        <p:sp>
          <p:nvSpPr>
            <p:cNvPr id="230" name="Graphic 26">
              <a:extLst>
                <a:ext uri="{FF2B5EF4-FFF2-40B4-BE49-F238E27FC236}">
                  <a16:creationId xmlns:a16="http://schemas.microsoft.com/office/drawing/2014/main" id="{E9EC3B8E-BF65-AA29-38EC-CC8ABB8D44E6}"/>
                </a:ext>
              </a:extLst>
            </p:cNvPr>
            <p:cNvSpPr/>
            <p:nvPr/>
          </p:nvSpPr>
          <p:spPr>
            <a:xfrm>
              <a:off x="5517222" y="1839073"/>
              <a:ext cx="1086047" cy="568774"/>
            </a:xfrm>
            <a:custGeom>
              <a:avLst/>
              <a:gdLst>
                <a:gd name="connsiteX0" fmla="*/ 535944 w 613328"/>
                <a:gd name="connsiteY0" fmla="*/ 157611 h 376973"/>
                <a:gd name="connsiteX1" fmla="*/ 501837 w 613328"/>
                <a:gd name="connsiteY1" fmla="*/ 152315 h 376973"/>
                <a:gd name="connsiteX2" fmla="*/ 475718 w 613328"/>
                <a:gd name="connsiteY2" fmla="*/ 92418 h 376973"/>
                <a:gd name="connsiteX3" fmla="*/ 380234 w 613328"/>
                <a:gd name="connsiteY3" fmla="*/ 72238 h 376973"/>
                <a:gd name="connsiteX4" fmla="*/ 262220 w 613328"/>
                <a:gd name="connsiteY4" fmla="*/ 0 h 376973"/>
                <a:gd name="connsiteX5" fmla="*/ 131237 w 613328"/>
                <a:gd name="connsiteY5" fmla="*/ 112583 h 376973"/>
                <a:gd name="connsiteX6" fmla="*/ 0 w 613328"/>
                <a:gd name="connsiteY6" fmla="*/ 245033 h 376973"/>
                <a:gd name="connsiteX7" fmla="*/ 132464 w 613328"/>
                <a:gd name="connsiteY7" fmla="*/ 377497 h 376973"/>
                <a:gd name="connsiteX8" fmla="*/ 499414 w 613328"/>
                <a:gd name="connsiteY8" fmla="*/ 377497 h 376973"/>
                <a:gd name="connsiteX9" fmla="*/ 609214 w 613328"/>
                <a:gd name="connsiteY9" fmla="*/ 298946 h 376973"/>
                <a:gd name="connsiteX10" fmla="*/ 535944 w 613328"/>
                <a:gd name="connsiteY10" fmla="*/ 157611 h 37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3328" h="376973">
                  <a:moveTo>
                    <a:pt x="535944" y="157611"/>
                  </a:moveTo>
                  <a:cubicBezTo>
                    <a:pt x="524605" y="154020"/>
                    <a:pt x="513131" y="152315"/>
                    <a:pt x="501837" y="152315"/>
                  </a:cubicBezTo>
                  <a:cubicBezTo>
                    <a:pt x="501029" y="130549"/>
                    <a:pt x="492338" y="109023"/>
                    <a:pt x="475718" y="92418"/>
                  </a:cubicBezTo>
                  <a:cubicBezTo>
                    <a:pt x="449899" y="66599"/>
                    <a:pt x="412231" y="59882"/>
                    <a:pt x="380234" y="72238"/>
                  </a:cubicBezTo>
                  <a:cubicBezTo>
                    <a:pt x="358303" y="29365"/>
                    <a:pt x="313695" y="0"/>
                    <a:pt x="262220" y="0"/>
                  </a:cubicBezTo>
                  <a:cubicBezTo>
                    <a:pt x="195816" y="0"/>
                    <a:pt x="140826" y="48857"/>
                    <a:pt x="131237" y="112583"/>
                  </a:cubicBezTo>
                  <a:cubicBezTo>
                    <a:pt x="58655" y="113242"/>
                    <a:pt x="0" y="172286"/>
                    <a:pt x="0" y="245033"/>
                  </a:cubicBezTo>
                  <a:cubicBezTo>
                    <a:pt x="0" y="318183"/>
                    <a:pt x="59298" y="377497"/>
                    <a:pt x="132464" y="377497"/>
                  </a:cubicBezTo>
                  <a:lnTo>
                    <a:pt x="499414" y="377497"/>
                  </a:lnTo>
                  <a:cubicBezTo>
                    <a:pt x="548121" y="378589"/>
                    <a:pt x="593732" y="347743"/>
                    <a:pt x="609214" y="298946"/>
                  </a:cubicBezTo>
                  <a:cubicBezTo>
                    <a:pt x="628018" y="239692"/>
                    <a:pt x="595213" y="176414"/>
                    <a:pt x="535944" y="157611"/>
                  </a:cubicBezTo>
                  <a:close/>
                </a:path>
              </a:pathLst>
            </a:custGeom>
            <a:noFill/>
            <a:ln w="12700" cap="flat">
              <a:solidFill>
                <a:srgbClr val="888888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783">
                <a:defRPr/>
              </a:pPr>
              <a:endParaRPr lang="en-US">
                <a:solidFill>
                  <a:srgbClr val="4A4A4A"/>
                </a:solidFill>
                <a:latin typeface="Arial"/>
              </a:endParaRPr>
            </a:p>
          </p:txBody>
        </p: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70FC44A9-D372-E100-4141-A1F24729D1DF}"/>
                </a:ext>
              </a:extLst>
            </p:cNvPr>
            <p:cNvSpPr txBox="1"/>
            <p:nvPr/>
          </p:nvSpPr>
          <p:spPr>
            <a:xfrm>
              <a:off x="5563925" y="2038216"/>
              <a:ext cx="939634" cy="328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8">
                <a:defRPr/>
              </a:pPr>
              <a:r>
                <a:rPr lang="en-US" sz="750">
                  <a:solidFill>
                    <a:srgbClr val="4A4A4A"/>
                  </a:solidFill>
                  <a:latin typeface="Arial"/>
                </a:rPr>
                <a:t>ELAN</a:t>
              </a:r>
            </a:p>
          </p:txBody>
        </p:sp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18AF7996-8CD8-7D9D-07C3-59BF1DE09B80}"/>
              </a:ext>
            </a:extLst>
          </p:cNvPr>
          <p:cNvGrpSpPr/>
          <p:nvPr/>
        </p:nvGrpSpPr>
        <p:grpSpPr>
          <a:xfrm>
            <a:off x="484994" y="1904095"/>
            <a:ext cx="814535" cy="360038"/>
            <a:chOff x="5517222" y="1839073"/>
            <a:chExt cx="1086047" cy="568774"/>
          </a:xfrm>
        </p:grpSpPr>
        <p:sp>
          <p:nvSpPr>
            <p:cNvPr id="233" name="Graphic 26">
              <a:extLst>
                <a:ext uri="{FF2B5EF4-FFF2-40B4-BE49-F238E27FC236}">
                  <a16:creationId xmlns:a16="http://schemas.microsoft.com/office/drawing/2014/main" id="{E46AEEEC-3865-C95D-92DE-119D0C016883}"/>
                </a:ext>
              </a:extLst>
            </p:cNvPr>
            <p:cNvSpPr/>
            <p:nvPr/>
          </p:nvSpPr>
          <p:spPr>
            <a:xfrm>
              <a:off x="5517222" y="1839073"/>
              <a:ext cx="1086047" cy="568774"/>
            </a:xfrm>
            <a:custGeom>
              <a:avLst/>
              <a:gdLst>
                <a:gd name="connsiteX0" fmla="*/ 535944 w 613328"/>
                <a:gd name="connsiteY0" fmla="*/ 157611 h 376973"/>
                <a:gd name="connsiteX1" fmla="*/ 501837 w 613328"/>
                <a:gd name="connsiteY1" fmla="*/ 152315 h 376973"/>
                <a:gd name="connsiteX2" fmla="*/ 475718 w 613328"/>
                <a:gd name="connsiteY2" fmla="*/ 92418 h 376973"/>
                <a:gd name="connsiteX3" fmla="*/ 380234 w 613328"/>
                <a:gd name="connsiteY3" fmla="*/ 72238 h 376973"/>
                <a:gd name="connsiteX4" fmla="*/ 262220 w 613328"/>
                <a:gd name="connsiteY4" fmla="*/ 0 h 376973"/>
                <a:gd name="connsiteX5" fmla="*/ 131237 w 613328"/>
                <a:gd name="connsiteY5" fmla="*/ 112583 h 376973"/>
                <a:gd name="connsiteX6" fmla="*/ 0 w 613328"/>
                <a:gd name="connsiteY6" fmla="*/ 245033 h 376973"/>
                <a:gd name="connsiteX7" fmla="*/ 132464 w 613328"/>
                <a:gd name="connsiteY7" fmla="*/ 377497 h 376973"/>
                <a:gd name="connsiteX8" fmla="*/ 499414 w 613328"/>
                <a:gd name="connsiteY8" fmla="*/ 377497 h 376973"/>
                <a:gd name="connsiteX9" fmla="*/ 609214 w 613328"/>
                <a:gd name="connsiteY9" fmla="*/ 298946 h 376973"/>
                <a:gd name="connsiteX10" fmla="*/ 535944 w 613328"/>
                <a:gd name="connsiteY10" fmla="*/ 157611 h 37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3328" h="376973">
                  <a:moveTo>
                    <a:pt x="535944" y="157611"/>
                  </a:moveTo>
                  <a:cubicBezTo>
                    <a:pt x="524605" y="154020"/>
                    <a:pt x="513131" y="152315"/>
                    <a:pt x="501837" y="152315"/>
                  </a:cubicBezTo>
                  <a:cubicBezTo>
                    <a:pt x="501029" y="130549"/>
                    <a:pt x="492338" y="109023"/>
                    <a:pt x="475718" y="92418"/>
                  </a:cubicBezTo>
                  <a:cubicBezTo>
                    <a:pt x="449899" y="66599"/>
                    <a:pt x="412231" y="59882"/>
                    <a:pt x="380234" y="72238"/>
                  </a:cubicBezTo>
                  <a:cubicBezTo>
                    <a:pt x="358303" y="29365"/>
                    <a:pt x="313695" y="0"/>
                    <a:pt x="262220" y="0"/>
                  </a:cubicBezTo>
                  <a:cubicBezTo>
                    <a:pt x="195816" y="0"/>
                    <a:pt x="140826" y="48857"/>
                    <a:pt x="131237" y="112583"/>
                  </a:cubicBezTo>
                  <a:cubicBezTo>
                    <a:pt x="58655" y="113242"/>
                    <a:pt x="0" y="172286"/>
                    <a:pt x="0" y="245033"/>
                  </a:cubicBezTo>
                  <a:cubicBezTo>
                    <a:pt x="0" y="318183"/>
                    <a:pt x="59298" y="377497"/>
                    <a:pt x="132464" y="377497"/>
                  </a:cubicBezTo>
                  <a:lnTo>
                    <a:pt x="499414" y="377497"/>
                  </a:lnTo>
                  <a:cubicBezTo>
                    <a:pt x="548121" y="378589"/>
                    <a:pt x="593732" y="347743"/>
                    <a:pt x="609214" y="298946"/>
                  </a:cubicBezTo>
                  <a:cubicBezTo>
                    <a:pt x="628018" y="239692"/>
                    <a:pt x="595213" y="176414"/>
                    <a:pt x="535944" y="157611"/>
                  </a:cubicBezTo>
                  <a:close/>
                </a:path>
              </a:pathLst>
            </a:custGeom>
            <a:noFill/>
            <a:ln w="12700" cap="flat">
              <a:solidFill>
                <a:srgbClr val="888888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783">
                <a:defRPr/>
              </a:pPr>
              <a:endParaRPr lang="en-US">
                <a:solidFill>
                  <a:srgbClr val="4A4A4A"/>
                </a:solidFill>
                <a:latin typeface="Arial"/>
              </a:endParaRPr>
            </a:p>
          </p:txBody>
        </p: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266CAF94-37C2-6F37-DFB3-9DDDE66A8335}"/>
                </a:ext>
              </a:extLst>
            </p:cNvPr>
            <p:cNvSpPr txBox="1"/>
            <p:nvPr/>
          </p:nvSpPr>
          <p:spPr>
            <a:xfrm>
              <a:off x="5585697" y="2040865"/>
              <a:ext cx="939634" cy="328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8">
                <a:defRPr/>
              </a:pPr>
              <a:r>
                <a:rPr lang="en-US" sz="750">
                  <a:solidFill>
                    <a:srgbClr val="4A4A4A"/>
                  </a:solidFill>
                  <a:latin typeface="Arial"/>
                </a:rPr>
                <a:t>Internet</a:t>
              </a:r>
            </a:p>
          </p:txBody>
        </p:sp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22828083-5A68-8A1F-9470-31EFD51311E9}"/>
              </a:ext>
            </a:extLst>
          </p:cNvPr>
          <p:cNvGrpSpPr/>
          <p:nvPr/>
        </p:nvGrpSpPr>
        <p:grpSpPr>
          <a:xfrm>
            <a:off x="484994" y="3005836"/>
            <a:ext cx="814979" cy="360038"/>
            <a:chOff x="5516630" y="1839073"/>
            <a:chExt cx="1086639" cy="568774"/>
          </a:xfrm>
        </p:grpSpPr>
        <p:sp>
          <p:nvSpPr>
            <p:cNvPr id="236" name="Graphic 26">
              <a:extLst>
                <a:ext uri="{FF2B5EF4-FFF2-40B4-BE49-F238E27FC236}">
                  <a16:creationId xmlns:a16="http://schemas.microsoft.com/office/drawing/2014/main" id="{5A1EB5F0-A2FF-0A0A-64A9-97BF65D5E14C}"/>
                </a:ext>
              </a:extLst>
            </p:cNvPr>
            <p:cNvSpPr/>
            <p:nvPr/>
          </p:nvSpPr>
          <p:spPr>
            <a:xfrm>
              <a:off x="5517222" y="1839073"/>
              <a:ext cx="1086047" cy="568774"/>
            </a:xfrm>
            <a:custGeom>
              <a:avLst/>
              <a:gdLst>
                <a:gd name="connsiteX0" fmla="*/ 535944 w 613328"/>
                <a:gd name="connsiteY0" fmla="*/ 157611 h 376973"/>
                <a:gd name="connsiteX1" fmla="*/ 501837 w 613328"/>
                <a:gd name="connsiteY1" fmla="*/ 152315 h 376973"/>
                <a:gd name="connsiteX2" fmla="*/ 475718 w 613328"/>
                <a:gd name="connsiteY2" fmla="*/ 92418 h 376973"/>
                <a:gd name="connsiteX3" fmla="*/ 380234 w 613328"/>
                <a:gd name="connsiteY3" fmla="*/ 72238 h 376973"/>
                <a:gd name="connsiteX4" fmla="*/ 262220 w 613328"/>
                <a:gd name="connsiteY4" fmla="*/ 0 h 376973"/>
                <a:gd name="connsiteX5" fmla="*/ 131237 w 613328"/>
                <a:gd name="connsiteY5" fmla="*/ 112583 h 376973"/>
                <a:gd name="connsiteX6" fmla="*/ 0 w 613328"/>
                <a:gd name="connsiteY6" fmla="*/ 245033 h 376973"/>
                <a:gd name="connsiteX7" fmla="*/ 132464 w 613328"/>
                <a:gd name="connsiteY7" fmla="*/ 377497 h 376973"/>
                <a:gd name="connsiteX8" fmla="*/ 499414 w 613328"/>
                <a:gd name="connsiteY8" fmla="*/ 377497 h 376973"/>
                <a:gd name="connsiteX9" fmla="*/ 609214 w 613328"/>
                <a:gd name="connsiteY9" fmla="*/ 298946 h 376973"/>
                <a:gd name="connsiteX10" fmla="*/ 535944 w 613328"/>
                <a:gd name="connsiteY10" fmla="*/ 157611 h 37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3328" h="376973">
                  <a:moveTo>
                    <a:pt x="535944" y="157611"/>
                  </a:moveTo>
                  <a:cubicBezTo>
                    <a:pt x="524605" y="154020"/>
                    <a:pt x="513131" y="152315"/>
                    <a:pt x="501837" y="152315"/>
                  </a:cubicBezTo>
                  <a:cubicBezTo>
                    <a:pt x="501029" y="130549"/>
                    <a:pt x="492338" y="109023"/>
                    <a:pt x="475718" y="92418"/>
                  </a:cubicBezTo>
                  <a:cubicBezTo>
                    <a:pt x="449899" y="66599"/>
                    <a:pt x="412231" y="59882"/>
                    <a:pt x="380234" y="72238"/>
                  </a:cubicBezTo>
                  <a:cubicBezTo>
                    <a:pt x="358303" y="29365"/>
                    <a:pt x="313695" y="0"/>
                    <a:pt x="262220" y="0"/>
                  </a:cubicBezTo>
                  <a:cubicBezTo>
                    <a:pt x="195816" y="0"/>
                    <a:pt x="140826" y="48857"/>
                    <a:pt x="131237" y="112583"/>
                  </a:cubicBezTo>
                  <a:cubicBezTo>
                    <a:pt x="58655" y="113242"/>
                    <a:pt x="0" y="172286"/>
                    <a:pt x="0" y="245033"/>
                  </a:cubicBezTo>
                  <a:cubicBezTo>
                    <a:pt x="0" y="318183"/>
                    <a:pt x="59298" y="377497"/>
                    <a:pt x="132464" y="377497"/>
                  </a:cubicBezTo>
                  <a:lnTo>
                    <a:pt x="499414" y="377497"/>
                  </a:lnTo>
                  <a:cubicBezTo>
                    <a:pt x="548121" y="378589"/>
                    <a:pt x="593732" y="347743"/>
                    <a:pt x="609214" y="298946"/>
                  </a:cubicBezTo>
                  <a:cubicBezTo>
                    <a:pt x="628018" y="239692"/>
                    <a:pt x="595213" y="176414"/>
                    <a:pt x="535944" y="157611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12700" cap="flat">
              <a:solidFill>
                <a:srgbClr val="888888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783">
                <a:defRPr/>
              </a:pPr>
              <a:endParaRPr lang="en-US">
                <a:solidFill>
                  <a:srgbClr val="4A4A4A"/>
                </a:solidFill>
                <a:latin typeface="Arial"/>
              </a:endParaRPr>
            </a:p>
          </p:txBody>
        </p: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583EB2C8-D0DF-20A3-1760-5D38E8BBDB63}"/>
                </a:ext>
              </a:extLst>
            </p:cNvPr>
            <p:cNvSpPr txBox="1"/>
            <p:nvPr/>
          </p:nvSpPr>
          <p:spPr>
            <a:xfrm>
              <a:off x="5516630" y="2021431"/>
              <a:ext cx="1042200" cy="328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8">
                <a:defRPr/>
              </a:pPr>
              <a:r>
                <a:rPr lang="en-US" sz="750" b="1" dirty="0">
                  <a:solidFill>
                    <a:srgbClr val="4A4A4A"/>
                  </a:solidFill>
                  <a:highlight>
                    <a:srgbClr val="00FF00"/>
                  </a:highlight>
                  <a:latin typeface="Arial"/>
                </a:rPr>
                <a:t>IP WAN</a:t>
              </a:r>
            </a:p>
          </p:txBody>
        </p:sp>
      </p:grp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0D1E691F-5368-F2EA-5E39-57DA8E261C89}"/>
              </a:ext>
            </a:extLst>
          </p:cNvPr>
          <p:cNvCxnSpPr>
            <a:stCxn id="254" idx="1"/>
          </p:cNvCxnSpPr>
          <p:nvPr/>
        </p:nvCxnSpPr>
        <p:spPr>
          <a:xfrm flipH="1" flipV="1">
            <a:off x="2691038" y="1876193"/>
            <a:ext cx="864798" cy="17788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>
            <a:extLst>
              <a:ext uri="{FF2B5EF4-FFF2-40B4-BE49-F238E27FC236}">
                <a16:creationId xmlns:a16="http://schemas.microsoft.com/office/drawing/2014/main" id="{C4AD09AE-1D75-FEAE-54E4-459518C81388}"/>
              </a:ext>
            </a:extLst>
          </p:cNvPr>
          <p:cNvCxnSpPr>
            <a:cxnSpLocks/>
            <a:stCxn id="251" idx="1"/>
          </p:cNvCxnSpPr>
          <p:nvPr/>
        </p:nvCxnSpPr>
        <p:spPr>
          <a:xfrm flipH="1" flipV="1">
            <a:off x="2678107" y="2070288"/>
            <a:ext cx="884199" cy="505066"/>
          </a:xfrm>
          <a:prstGeom prst="line">
            <a:avLst/>
          </a:prstGeom>
          <a:ln w="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593E9C40-C6C0-D032-8A4E-0465A442370B}"/>
              </a:ext>
            </a:extLst>
          </p:cNvPr>
          <p:cNvCxnSpPr>
            <a:cxnSpLocks/>
            <a:stCxn id="251" idx="1"/>
          </p:cNvCxnSpPr>
          <p:nvPr/>
        </p:nvCxnSpPr>
        <p:spPr>
          <a:xfrm flipH="1">
            <a:off x="2684569" y="2575354"/>
            <a:ext cx="877737" cy="543044"/>
          </a:xfrm>
          <a:prstGeom prst="line">
            <a:avLst/>
          </a:prstGeom>
          <a:ln w="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5331F368-E824-5583-94A8-01B2881BF48E}"/>
              </a:ext>
            </a:extLst>
          </p:cNvPr>
          <p:cNvCxnSpPr>
            <a:cxnSpLocks/>
          </p:cNvCxnSpPr>
          <p:nvPr/>
        </p:nvCxnSpPr>
        <p:spPr>
          <a:xfrm flipH="1">
            <a:off x="2678099" y="3176626"/>
            <a:ext cx="892834" cy="168215"/>
          </a:xfrm>
          <a:prstGeom prst="line">
            <a:avLst/>
          </a:prstGeom>
          <a:ln w="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E7581910-5FA2-4E48-3852-5D60E133D284}"/>
              </a:ext>
            </a:extLst>
          </p:cNvPr>
          <p:cNvCxnSpPr>
            <a:cxnSpLocks/>
            <a:stCxn id="248" idx="1"/>
          </p:cNvCxnSpPr>
          <p:nvPr/>
        </p:nvCxnSpPr>
        <p:spPr>
          <a:xfrm flipH="1" flipV="1">
            <a:off x="2678107" y="2348490"/>
            <a:ext cx="904292" cy="837698"/>
          </a:xfrm>
          <a:prstGeom prst="line">
            <a:avLst/>
          </a:prstGeom>
          <a:ln w="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92D7D6E5-2BAB-BD0F-8794-AD2EFC657248}"/>
              </a:ext>
            </a:extLst>
          </p:cNvPr>
          <p:cNvCxnSpPr>
            <a:cxnSpLocks/>
          </p:cNvCxnSpPr>
          <p:nvPr/>
        </p:nvCxnSpPr>
        <p:spPr>
          <a:xfrm flipH="1" flipV="1">
            <a:off x="2684577" y="2568463"/>
            <a:ext cx="882726" cy="1276886"/>
          </a:xfrm>
          <a:prstGeom prst="line">
            <a:avLst/>
          </a:prstGeom>
          <a:ln w="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>
            <a:extLst>
              <a:ext uri="{FF2B5EF4-FFF2-40B4-BE49-F238E27FC236}">
                <a16:creationId xmlns:a16="http://schemas.microsoft.com/office/drawing/2014/main" id="{01A39B9E-F3A4-97F8-75D2-2E470B7D73D7}"/>
              </a:ext>
            </a:extLst>
          </p:cNvPr>
          <p:cNvCxnSpPr>
            <a:cxnSpLocks/>
            <a:stCxn id="254" idx="1"/>
          </p:cNvCxnSpPr>
          <p:nvPr/>
        </p:nvCxnSpPr>
        <p:spPr>
          <a:xfrm flipH="1">
            <a:off x="2665159" y="1893981"/>
            <a:ext cx="890677" cy="1858458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0367F07C-CDEC-DAAC-A684-BDFC5B409531}"/>
              </a:ext>
            </a:extLst>
          </p:cNvPr>
          <p:cNvCxnSpPr>
            <a:cxnSpLocks/>
            <a:stCxn id="257" idx="1"/>
          </p:cNvCxnSpPr>
          <p:nvPr/>
        </p:nvCxnSpPr>
        <p:spPr>
          <a:xfrm flipH="1" flipV="1">
            <a:off x="2691039" y="3946232"/>
            <a:ext cx="904084" cy="11547"/>
          </a:xfrm>
          <a:prstGeom prst="line">
            <a:avLst/>
          </a:prstGeom>
          <a:ln w="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6AD1CC27-16BD-5F21-ECCD-A5DFB55319F3}"/>
              </a:ext>
            </a:extLst>
          </p:cNvPr>
          <p:cNvGrpSpPr/>
          <p:nvPr/>
        </p:nvGrpSpPr>
        <p:grpSpPr>
          <a:xfrm>
            <a:off x="3568777" y="2924303"/>
            <a:ext cx="756968" cy="478766"/>
            <a:chOff x="4494362" y="2294626"/>
            <a:chExt cx="1009291" cy="638355"/>
          </a:xfrm>
        </p:grpSpPr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C1A7E2F9-7DCA-3DC9-B926-87AC308B5AB3}"/>
                </a:ext>
              </a:extLst>
            </p:cNvPr>
            <p:cNvSpPr/>
            <p:nvPr/>
          </p:nvSpPr>
          <p:spPr>
            <a:xfrm>
              <a:off x="4494362" y="2294626"/>
              <a:ext cx="1009291" cy="63835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8" name="TextBox 247">
              <a:extLst>
                <a:ext uri="{FF2B5EF4-FFF2-40B4-BE49-F238E27FC236}">
                  <a16:creationId xmlns:a16="http://schemas.microsoft.com/office/drawing/2014/main" id="{2E14FD31-6C76-C977-7A8D-512690EDC0B9}"/>
                </a:ext>
              </a:extLst>
            </p:cNvPr>
            <p:cNvSpPr txBox="1"/>
            <p:nvPr/>
          </p:nvSpPr>
          <p:spPr>
            <a:xfrm>
              <a:off x="4512525" y="2505306"/>
              <a:ext cx="9396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8">
                <a:defRPr/>
              </a:pPr>
              <a:r>
                <a:rPr lang="en-US" sz="750">
                  <a:solidFill>
                    <a:srgbClr val="4A4A4A"/>
                  </a:solidFill>
                  <a:latin typeface="Arial"/>
                </a:rPr>
                <a:t>Voice Hosts</a:t>
              </a:r>
            </a:p>
          </p:txBody>
        </p:sp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198ECB5F-3A83-119B-C681-3B1BA214E1C7}"/>
              </a:ext>
            </a:extLst>
          </p:cNvPr>
          <p:cNvGrpSpPr/>
          <p:nvPr/>
        </p:nvGrpSpPr>
        <p:grpSpPr>
          <a:xfrm>
            <a:off x="3562306" y="2255761"/>
            <a:ext cx="780888" cy="481175"/>
            <a:chOff x="4485737" y="3102633"/>
            <a:chExt cx="1041184" cy="641567"/>
          </a:xfrm>
        </p:grpSpPr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BECA253B-430D-3233-9340-2E0913EDCB12}"/>
                </a:ext>
              </a:extLst>
            </p:cNvPr>
            <p:cNvSpPr/>
            <p:nvPr/>
          </p:nvSpPr>
          <p:spPr>
            <a:xfrm>
              <a:off x="4500113" y="3102633"/>
              <a:ext cx="1009291" cy="63835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1" name="TextBox 250">
              <a:extLst>
                <a:ext uri="{FF2B5EF4-FFF2-40B4-BE49-F238E27FC236}">
                  <a16:creationId xmlns:a16="http://schemas.microsoft.com/office/drawing/2014/main" id="{C12CE382-6490-2B13-C919-B67F6F94D822}"/>
                </a:ext>
              </a:extLst>
            </p:cNvPr>
            <p:cNvSpPr txBox="1"/>
            <p:nvPr/>
          </p:nvSpPr>
          <p:spPr>
            <a:xfrm>
              <a:off x="4485737" y="3313313"/>
              <a:ext cx="104118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8">
                <a:defRPr/>
              </a:pPr>
              <a:r>
                <a:rPr lang="en-US" sz="750" b="1">
                  <a:solidFill>
                    <a:srgbClr val="4A4A4A"/>
                  </a:solidFill>
                  <a:highlight>
                    <a:srgbClr val="00FF00"/>
                  </a:highlight>
                  <a:latin typeface="Arial"/>
                </a:rPr>
                <a:t>DHCP Clients</a:t>
              </a:r>
            </a:p>
          </p:txBody>
        </p:sp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45127A0A-8F2F-1512-7257-FB31A7EA3E3F}"/>
              </a:ext>
            </a:extLst>
          </p:cNvPr>
          <p:cNvGrpSpPr/>
          <p:nvPr/>
        </p:nvGrpSpPr>
        <p:grpSpPr>
          <a:xfrm>
            <a:off x="3555836" y="1619562"/>
            <a:ext cx="817352" cy="478766"/>
            <a:chOff x="4474234" y="3936520"/>
            <a:chExt cx="1089803" cy="638355"/>
          </a:xfrm>
        </p:grpSpPr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B2806978-6B0D-2AE6-6910-1514D04F54A4}"/>
                </a:ext>
              </a:extLst>
            </p:cNvPr>
            <p:cNvSpPr/>
            <p:nvPr/>
          </p:nvSpPr>
          <p:spPr>
            <a:xfrm>
              <a:off x="4531743" y="3936520"/>
              <a:ext cx="1009291" cy="63835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id="{72A12E51-4165-E9C1-9BF2-8BB4E98EFB54}"/>
                </a:ext>
              </a:extLst>
            </p:cNvPr>
            <p:cNvSpPr txBox="1"/>
            <p:nvPr/>
          </p:nvSpPr>
          <p:spPr>
            <a:xfrm>
              <a:off x="4474234" y="4104067"/>
              <a:ext cx="1089803" cy="3966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8">
                <a:lnSpc>
                  <a:spcPts val="750"/>
                </a:lnSpc>
                <a:defRPr/>
              </a:pPr>
              <a:r>
                <a:rPr lang="en-US" sz="750">
                  <a:solidFill>
                    <a:srgbClr val="4A4A4A"/>
                  </a:solidFill>
                  <a:latin typeface="Arial"/>
                </a:rPr>
                <a:t>Voice TDM </a:t>
              </a:r>
              <a:r>
                <a:rPr lang="en-US" sz="750" err="1">
                  <a:solidFill>
                    <a:srgbClr val="4A4A4A"/>
                  </a:solidFill>
                  <a:latin typeface="Arial"/>
                </a:rPr>
                <a:t>Ckts</a:t>
              </a:r>
              <a:endParaRPr lang="en-US" sz="750">
                <a:solidFill>
                  <a:srgbClr val="4A4A4A"/>
                </a:solidFill>
                <a:latin typeface="Arial"/>
              </a:endParaRPr>
            </a:p>
          </p:txBody>
        </p:sp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62D720FE-8ABE-9D41-AAC5-CA49D05D356B}"/>
              </a:ext>
            </a:extLst>
          </p:cNvPr>
          <p:cNvGrpSpPr/>
          <p:nvPr/>
        </p:nvGrpSpPr>
        <p:grpSpPr>
          <a:xfrm>
            <a:off x="3562307" y="3629617"/>
            <a:ext cx="854015" cy="432036"/>
            <a:chOff x="4474234" y="4649771"/>
            <a:chExt cx="1138687" cy="576047"/>
          </a:xfrm>
        </p:grpSpPr>
        <p:sp>
          <p:nvSpPr>
            <p:cNvPr id="256" name="Rectangle 255">
              <a:extLst>
                <a:ext uri="{FF2B5EF4-FFF2-40B4-BE49-F238E27FC236}">
                  <a16:creationId xmlns:a16="http://schemas.microsoft.com/office/drawing/2014/main" id="{7F989066-9FDE-EC23-F2FF-83E6461F9584}"/>
                </a:ext>
              </a:extLst>
            </p:cNvPr>
            <p:cNvSpPr/>
            <p:nvPr/>
          </p:nvSpPr>
          <p:spPr>
            <a:xfrm>
              <a:off x="4474234" y="4661148"/>
              <a:ext cx="1138687" cy="5405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id="{1B994118-3DAC-1654-79B4-84C61803D3CD}"/>
                </a:ext>
              </a:extLst>
            </p:cNvPr>
            <p:cNvSpPr txBox="1"/>
            <p:nvPr/>
          </p:nvSpPr>
          <p:spPr>
            <a:xfrm>
              <a:off x="4517989" y="4948820"/>
              <a:ext cx="1046047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8">
                <a:defRPr/>
              </a:pPr>
              <a:r>
                <a:rPr lang="en-US" sz="750" i="1">
                  <a:latin typeface="Arial"/>
                </a:rPr>
                <a:t>NPT 1XXX</a:t>
              </a:r>
            </a:p>
          </p:txBody>
        </p:sp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698EBB90-FFC3-7E50-DF76-B2FB8AF88175}"/>
                </a:ext>
              </a:extLst>
            </p:cNvPr>
            <p:cNvSpPr txBox="1"/>
            <p:nvPr/>
          </p:nvSpPr>
          <p:spPr>
            <a:xfrm>
              <a:off x="4512238" y="4649771"/>
              <a:ext cx="1046047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8">
                <a:defRPr/>
              </a:pPr>
              <a:r>
                <a:rPr lang="en-US" sz="750" b="1">
                  <a:solidFill>
                    <a:schemeClr val="accent6">
                      <a:lumMod val="75000"/>
                    </a:schemeClr>
                  </a:solidFill>
                  <a:latin typeface="Arial"/>
                </a:rPr>
                <a:t>XC-a</a:t>
              </a:r>
            </a:p>
          </p:txBody>
        </p:sp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196E95F4-3253-4EDA-707B-C833A1DE975C}"/>
              </a:ext>
            </a:extLst>
          </p:cNvPr>
          <p:cNvGrpSpPr/>
          <p:nvPr/>
        </p:nvGrpSpPr>
        <p:grpSpPr>
          <a:xfrm>
            <a:off x="1830553" y="3025668"/>
            <a:ext cx="854015" cy="1583761"/>
            <a:chOff x="2153727" y="4224069"/>
            <a:chExt cx="1138687" cy="2111682"/>
          </a:xfrm>
        </p:grpSpPr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E69CEAA4-1065-0405-4A04-D6687D98AB2C}"/>
                </a:ext>
              </a:extLst>
            </p:cNvPr>
            <p:cNvCxnSpPr>
              <a:cxnSpLocks/>
            </p:cNvCxnSpPr>
            <p:nvPr/>
          </p:nvCxnSpPr>
          <p:spPr>
            <a:xfrm>
              <a:off x="2679936" y="5535284"/>
              <a:ext cx="0" cy="2156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6C3668AE-4C5F-4DDB-CB94-651CE6E92BDF}"/>
                </a:ext>
              </a:extLst>
            </p:cNvPr>
            <p:cNvCxnSpPr>
              <a:cxnSpLocks/>
            </p:cNvCxnSpPr>
            <p:nvPr/>
          </p:nvCxnSpPr>
          <p:spPr>
            <a:xfrm>
              <a:off x="2832336" y="5535284"/>
              <a:ext cx="0" cy="215661"/>
            </a:xfrm>
            <a:prstGeom prst="line">
              <a:avLst/>
            </a:prstGeom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2" name="Rectangle 261">
              <a:extLst>
                <a:ext uri="{FF2B5EF4-FFF2-40B4-BE49-F238E27FC236}">
                  <a16:creationId xmlns:a16="http://schemas.microsoft.com/office/drawing/2014/main" id="{E5264131-4CBD-85D4-AE69-F75BB052221A}"/>
                </a:ext>
              </a:extLst>
            </p:cNvPr>
            <p:cNvSpPr/>
            <p:nvPr/>
          </p:nvSpPr>
          <p:spPr>
            <a:xfrm>
              <a:off x="2153727" y="4224069"/>
              <a:ext cx="1138687" cy="13112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3" name="Rectangle 262">
              <a:extLst>
                <a:ext uri="{FF2B5EF4-FFF2-40B4-BE49-F238E27FC236}">
                  <a16:creationId xmlns:a16="http://schemas.microsoft.com/office/drawing/2014/main" id="{D8BC2640-60EA-14A1-8400-8A7024BF6072}"/>
                </a:ext>
              </a:extLst>
            </p:cNvPr>
            <p:cNvSpPr/>
            <p:nvPr/>
          </p:nvSpPr>
          <p:spPr>
            <a:xfrm>
              <a:off x="2153727" y="5750948"/>
              <a:ext cx="1138687" cy="5405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A4FD8CF3-730F-0288-027B-8E1F97BDC968}"/>
                </a:ext>
              </a:extLst>
            </p:cNvPr>
            <p:cNvSpPr txBox="1"/>
            <p:nvPr/>
          </p:nvSpPr>
          <p:spPr>
            <a:xfrm>
              <a:off x="2211862" y="5794209"/>
              <a:ext cx="104604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8">
                <a:defRPr/>
              </a:pPr>
              <a:r>
                <a:rPr lang="en-US" sz="750" b="1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Arial"/>
                </a:rPr>
                <a:t>DHCP-VTEP-b</a:t>
              </a:r>
            </a:p>
          </p:txBody>
        </p:sp>
        <p:sp>
          <p:nvSpPr>
            <p:cNvPr id="265" name="TextBox 264">
              <a:extLst>
                <a:ext uri="{FF2B5EF4-FFF2-40B4-BE49-F238E27FC236}">
                  <a16:creationId xmlns:a16="http://schemas.microsoft.com/office/drawing/2014/main" id="{2CF77EEC-687D-4B5E-7036-73EDA040FA3D}"/>
                </a:ext>
              </a:extLst>
            </p:cNvPr>
            <p:cNvSpPr txBox="1"/>
            <p:nvPr/>
          </p:nvSpPr>
          <p:spPr>
            <a:xfrm>
              <a:off x="2208986" y="6058752"/>
              <a:ext cx="10460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8">
                <a:defRPr/>
              </a:pPr>
              <a:r>
                <a:rPr lang="en-US" sz="750" b="1" i="1">
                  <a:highlight>
                    <a:srgbClr val="00FF00"/>
                  </a:highlight>
                  <a:latin typeface="Arial"/>
                </a:rPr>
                <a:t>Edge 8100</a:t>
              </a:r>
            </a:p>
          </p:txBody>
        </p:sp>
        <p:sp>
          <p:nvSpPr>
            <p:cNvPr id="266" name="TextBox 265">
              <a:extLst>
                <a:ext uri="{FF2B5EF4-FFF2-40B4-BE49-F238E27FC236}">
                  <a16:creationId xmlns:a16="http://schemas.microsoft.com/office/drawing/2014/main" id="{8056F294-BFE0-B86C-0AAB-AB4474F8E527}"/>
                </a:ext>
              </a:extLst>
            </p:cNvPr>
            <p:cNvSpPr txBox="1"/>
            <p:nvPr/>
          </p:nvSpPr>
          <p:spPr>
            <a:xfrm>
              <a:off x="2174480" y="4307586"/>
              <a:ext cx="10460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8">
                <a:defRPr/>
              </a:pPr>
              <a:r>
                <a:rPr lang="en-US" sz="750" b="1">
                  <a:solidFill>
                    <a:schemeClr val="accent4"/>
                  </a:solidFill>
                  <a:latin typeface="Arial"/>
                </a:rPr>
                <a:t>Voice-Hub-b</a:t>
              </a:r>
            </a:p>
          </p:txBody>
        </p: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9ABD5AF8-E851-8797-87AC-7E132810A438}"/>
                </a:ext>
              </a:extLst>
            </p:cNvPr>
            <p:cNvSpPr txBox="1"/>
            <p:nvPr/>
          </p:nvSpPr>
          <p:spPr>
            <a:xfrm>
              <a:off x="2180231" y="5253616"/>
              <a:ext cx="10460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8">
                <a:defRPr/>
              </a:pPr>
              <a:r>
                <a:rPr lang="en-US" sz="750" i="1">
                  <a:latin typeface="Arial"/>
                </a:rPr>
                <a:t>NPT 1300</a:t>
              </a:r>
            </a:p>
          </p:txBody>
        </p:sp>
      </p:grpSp>
      <p:cxnSp>
        <p:nvCxnSpPr>
          <p:cNvPr id="268" name="Straight Connector 267">
            <a:extLst>
              <a:ext uri="{FF2B5EF4-FFF2-40B4-BE49-F238E27FC236}">
                <a16:creationId xmlns:a16="http://schemas.microsoft.com/office/drawing/2014/main" id="{492FEDB5-93E6-CDCF-8E06-00C8D0CC8835}"/>
              </a:ext>
            </a:extLst>
          </p:cNvPr>
          <p:cNvCxnSpPr>
            <a:cxnSpLocks/>
          </p:cNvCxnSpPr>
          <p:nvPr/>
        </p:nvCxnSpPr>
        <p:spPr>
          <a:xfrm flipH="1">
            <a:off x="1297882" y="1979711"/>
            <a:ext cx="513271" cy="185468"/>
          </a:xfrm>
          <a:prstGeom prst="line">
            <a:avLst/>
          </a:prstGeom>
          <a:ln w="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124EEACD-B51B-C341-707D-52BFC51E440B}"/>
              </a:ext>
            </a:extLst>
          </p:cNvPr>
          <p:cNvCxnSpPr>
            <a:cxnSpLocks/>
            <a:endCxn id="236" idx="0"/>
          </p:cNvCxnSpPr>
          <p:nvPr/>
        </p:nvCxnSpPr>
        <p:spPr>
          <a:xfrm flipH="1">
            <a:off x="1197203" y="2572777"/>
            <a:ext cx="631202" cy="583589"/>
          </a:xfrm>
          <a:prstGeom prst="line">
            <a:avLst/>
          </a:prstGeom>
          <a:ln w="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>
            <a:extLst>
              <a:ext uri="{FF2B5EF4-FFF2-40B4-BE49-F238E27FC236}">
                <a16:creationId xmlns:a16="http://schemas.microsoft.com/office/drawing/2014/main" id="{C1B7F558-A731-3708-BAA2-35310473E47D}"/>
              </a:ext>
            </a:extLst>
          </p:cNvPr>
          <p:cNvCxnSpPr>
            <a:cxnSpLocks/>
          </p:cNvCxnSpPr>
          <p:nvPr/>
        </p:nvCxnSpPr>
        <p:spPr>
          <a:xfrm flipH="1">
            <a:off x="1177112" y="2227721"/>
            <a:ext cx="655607" cy="392501"/>
          </a:xfrm>
          <a:prstGeom prst="line">
            <a:avLst/>
          </a:prstGeom>
          <a:ln w="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>
            <a:extLst>
              <a:ext uri="{FF2B5EF4-FFF2-40B4-BE49-F238E27FC236}">
                <a16:creationId xmlns:a16="http://schemas.microsoft.com/office/drawing/2014/main" id="{661A4AA0-F0A3-F488-9041-28702DAEABBF}"/>
              </a:ext>
            </a:extLst>
          </p:cNvPr>
          <p:cNvCxnSpPr>
            <a:cxnSpLocks/>
          </p:cNvCxnSpPr>
          <p:nvPr/>
        </p:nvCxnSpPr>
        <p:spPr>
          <a:xfrm flipH="1" flipV="1">
            <a:off x="1241810" y="2251444"/>
            <a:ext cx="573656" cy="935966"/>
          </a:xfrm>
          <a:prstGeom prst="line">
            <a:avLst/>
          </a:prstGeom>
          <a:ln w="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>
            <a:extLst>
              <a:ext uri="{FF2B5EF4-FFF2-40B4-BE49-F238E27FC236}">
                <a16:creationId xmlns:a16="http://schemas.microsoft.com/office/drawing/2014/main" id="{7B60BA52-4552-02A3-29C1-E46E85A25CE3}"/>
              </a:ext>
            </a:extLst>
          </p:cNvPr>
          <p:cNvCxnSpPr>
            <a:cxnSpLocks/>
          </p:cNvCxnSpPr>
          <p:nvPr/>
        </p:nvCxnSpPr>
        <p:spPr>
          <a:xfrm flipH="1" flipV="1">
            <a:off x="1235339" y="2833726"/>
            <a:ext cx="595223" cy="485236"/>
          </a:xfrm>
          <a:prstGeom prst="line">
            <a:avLst/>
          </a:prstGeom>
          <a:ln w="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>
            <a:extLst>
              <a:ext uri="{FF2B5EF4-FFF2-40B4-BE49-F238E27FC236}">
                <a16:creationId xmlns:a16="http://schemas.microsoft.com/office/drawing/2014/main" id="{742CCDBA-79D2-C9D9-9CA9-D7AAE59D5CEF}"/>
              </a:ext>
            </a:extLst>
          </p:cNvPr>
          <p:cNvCxnSpPr>
            <a:cxnSpLocks/>
            <a:stCxn id="262" idx="1"/>
            <a:endCxn id="236" idx="9"/>
          </p:cNvCxnSpPr>
          <p:nvPr/>
        </p:nvCxnSpPr>
        <p:spPr>
          <a:xfrm flipH="1" flipV="1">
            <a:off x="1294509" y="3291352"/>
            <a:ext cx="536043" cy="226021"/>
          </a:xfrm>
          <a:prstGeom prst="line">
            <a:avLst/>
          </a:prstGeom>
          <a:ln w="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5" name="TextBox 274">
            <a:extLst>
              <a:ext uri="{FF2B5EF4-FFF2-40B4-BE49-F238E27FC236}">
                <a16:creationId xmlns:a16="http://schemas.microsoft.com/office/drawing/2014/main" id="{E0B9B8F7-6CA8-DF7C-2655-1734C04926A9}"/>
              </a:ext>
            </a:extLst>
          </p:cNvPr>
          <p:cNvSpPr txBox="1"/>
          <p:nvPr/>
        </p:nvSpPr>
        <p:spPr>
          <a:xfrm>
            <a:off x="3400568" y="4349846"/>
            <a:ext cx="138454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1050" b="1">
                <a:latin typeface="Arial"/>
              </a:rPr>
              <a:t>CSP XC</a:t>
            </a:r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E90A5E8F-B19F-AFC2-73B9-95ABED54A3D2}"/>
              </a:ext>
            </a:extLst>
          </p:cNvPr>
          <p:cNvSpPr txBox="1"/>
          <p:nvPr/>
        </p:nvSpPr>
        <p:spPr>
          <a:xfrm>
            <a:off x="1473117" y="682556"/>
            <a:ext cx="173278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1050" b="1" dirty="0">
                <a:latin typeface="Arial"/>
              </a:rPr>
              <a:t>CSP Voice Hub Complex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2E1318C-BAE3-E12F-8BD2-1FE41B4AB7A0}"/>
              </a:ext>
            </a:extLst>
          </p:cNvPr>
          <p:cNvSpPr txBox="1">
            <a:spLocks/>
          </p:cNvSpPr>
          <p:nvPr/>
        </p:nvSpPr>
        <p:spPr>
          <a:xfrm>
            <a:off x="4786912" y="891552"/>
            <a:ext cx="4066033" cy="1929950"/>
          </a:xfrm>
          <a:prstGeom prst="roundRect">
            <a:avLst>
              <a:gd name="adj" fmla="val 8994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171450" indent="-171450" algn="l" defTabSz="685800" rtl="0" eaLnBrk="1" latinLnBrk="0" hangingPunct="1">
              <a:spcBef>
                <a:spcPts val="4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347472" indent="-173736" algn="l" defTabSz="685800" rtl="0" eaLnBrk="1" latinLnBrk="0" hangingPunct="1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21208" indent="-171450" algn="l" defTabSz="685800" rtl="0" eaLnBrk="1" latinLnBrk="0" hangingPunct="1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694944" indent="-171450" algn="l" defTabSz="685800" rtl="0" eaLnBrk="1" latinLnBrk="0" hangingPunct="1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868680" indent="-171450" algn="l" defTabSz="685800" rtl="0" eaLnBrk="1" latinLnBrk="0" hangingPunct="1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0811" indent="-173351"/>
            <a:endParaRPr lang="en-US" sz="1400" dirty="0">
              <a:latin typeface="+mj-lt"/>
              <a:ea typeface="+mn-lt"/>
              <a:cs typeface="+mn-lt"/>
            </a:endParaRPr>
          </a:p>
          <a:p>
            <a:pPr marL="170811" indent="-173351"/>
            <a:endParaRPr lang="en-US" sz="20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ACD12C-76DC-A88F-14FD-15D3FEE4C7EA}"/>
              </a:ext>
            </a:extLst>
          </p:cNvPr>
          <p:cNvSpPr txBox="1"/>
          <p:nvPr/>
        </p:nvSpPr>
        <p:spPr>
          <a:xfrm>
            <a:off x="4983298" y="1345413"/>
            <a:ext cx="3370772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914378">
              <a:buFont typeface="+mj-lt"/>
              <a:buAutoNum type="arabicPeriod"/>
              <a:defRPr/>
            </a:pPr>
            <a:r>
              <a:rPr lang="en-US" sz="1600" dirty="0">
                <a:latin typeface="Arial"/>
              </a:rPr>
              <a:t>Local device cross-connect</a:t>
            </a:r>
          </a:p>
          <a:p>
            <a:pPr marL="171450" indent="-171450" defTabSz="914378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1600" dirty="0">
                <a:latin typeface="Arial"/>
              </a:rPr>
              <a:t>Intra-CSP cross-connect</a:t>
            </a:r>
            <a:endParaRPr lang="en-US" sz="1600" dirty="0">
              <a:solidFill>
                <a:schemeClr val="accent4"/>
              </a:solidFill>
              <a:latin typeface="Arial"/>
            </a:endParaRPr>
          </a:p>
          <a:p>
            <a:pPr marL="171450" indent="-171450" defTabSz="914378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1600" dirty="0">
                <a:latin typeface="Arial"/>
              </a:rPr>
              <a:t>Remote CO cross-connect</a:t>
            </a:r>
          </a:p>
          <a:p>
            <a:pPr marL="171450" indent="-171450" defTabSz="914378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1600" dirty="0">
                <a:latin typeface="Arial"/>
              </a:rPr>
              <a:t>Remote CSP/CO cross-connect</a:t>
            </a:r>
            <a:endParaRPr lang="en-US" sz="1200" i="1" dirty="0">
              <a:solidFill>
                <a:schemeClr val="bg1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4F721C-B7B0-277A-1AA4-A3CBDEB30165}"/>
              </a:ext>
            </a:extLst>
          </p:cNvPr>
          <p:cNvSpPr txBox="1"/>
          <p:nvPr/>
        </p:nvSpPr>
        <p:spPr>
          <a:xfrm>
            <a:off x="4651399" y="960211"/>
            <a:ext cx="3641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b="1" dirty="0">
                <a:latin typeface="Arial"/>
              </a:rPr>
              <a:t>TDM XC Services on Neptune</a:t>
            </a:r>
          </a:p>
        </p:txBody>
      </p:sp>
    </p:spTree>
    <p:extLst>
      <p:ext uri="{BB962C8B-B14F-4D97-AF65-F5344CB8AC3E}">
        <p14:creationId xmlns:p14="http://schemas.microsoft.com/office/powerpoint/2010/main" val="366164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2230BB-C802-2CC9-DC76-77ED84A2D6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5D1FC05-B5A1-C351-86AE-1238F8DAAB2E}"/>
              </a:ext>
            </a:extLst>
          </p:cNvPr>
          <p:cNvSpPr/>
          <p:nvPr/>
        </p:nvSpPr>
        <p:spPr>
          <a:xfrm>
            <a:off x="646061" y="816234"/>
            <a:ext cx="5663280" cy="1953526"/>
          </a:xfrm>
          <a:prstGeom prst="roundRect">
            <a:avLst>
              <a:gd name="adj" fmla="val 5056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4866D0-6034-EDCB-CE6C-6B699CAD6033}"/>
              </a:ext>
            </a:extLst>
          </p:cNvPr>
          <p:cNvSpPr txBox="1"/>
          <p:nvPr/>
        </p:nvSpPr>
        <p:spPr>
          <a:xfrm>
            <a:off x="499852" y="1761105"/>
            <a:ext cx="2349741" cy="353943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/>
            <a:r>
              <a:rPr lang="en-US" sz="1200" b="1">
                <a:solidFill>
                  <a:schemeClr val="tx1">
                    <a:lumMod val="50000"/>
                  </a:schemeClr>
                </a:solidFill>
                <a:latin typeface="Arial"/>
              </a:rPr>
              <a:t>Service Provider</a:t>
            </a:r>
          </a:p>
          <a:p>
            <a:pPr algn="ctr" defTabSz="914378"/>
            <a:r>
              <a:rPr lang="en-US" sz="1100">
                <a:solidFill>
                  <a:schemeClr val="tx1">
                    <a:lumMod val="50000"/>
                  </a:schemeClr>
                </a:solidFill>
                <a:latin typeface="Arial"/>
              </a:rPr>
              <a:t>Central Office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E2EACB-3407-4882-B690-88BE85813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Edge 8000 and Neptune: TDM/POTS Modernization Use Case</a:t>
            </a:r>
          </a:p>
        </p:txBody>
      </p:sp>
      <p:sp>
        <p:nvSpPr>
          <p:cNvPr id="11" name="Freeform 59">
            <a:extLst>
              <a:ext uri="{FF2B5EF4-FFF2-40B4-BE49-F238E27FC236}">
                <a16:creationId xmlns:a16="http://schemas.microsoft.com/office/drawing/2014/main" id="{3E9B57DD-38AA-716C-ED2E-02B9041D88FA}"/>
              </a:ext>
            </a:extLst>
          </p:cNvPr>
          <p:cNvSpPr>
            <a:spLocks noEditPoints="1"/>
          </p:cNvSpPr>
          <p:nvPr/>
        </p:nvSpPr>
        <p:spPr bwMode="auto">
          <a:xfrm>
            <a:off x="1454142" y="1263365"/>
            <a:ext cx="436432" cy="447251"/>
          </a:xfrm>
          <a:custGeom>
            <a:avLst/>
            <a:gdLst>
              <a:gd name="T0" fmla="*/ 7 w 51"/>
              <a:gd name="T1" fmla="*/ 24 h 52"/>
              <a:gd name="T2" fmla="*/ 0 w 51"/>
              <a:gd name="T3" fmla="*/ 23 h 52"/>
              <a:gd name="T4" fmla="*/ 0 w 51"/>
              <a:gd name="T5" fmla="*/ 26 h 52"/>
              <a:gd name="T6" fmla="*/ 2 w 51"/>
              <a:gd name="T7" fmla="*/ 37 h 52"/>
              <a:gd name="T8" fmla="*/ 8 w 51"/>
              <a:gd name="T9" fmla="*/ 26 h 52"/>
              <a:gd name="T10" fmla="*/ 7 w 51"/>
              <a:gd name="T11" fmla="*/ 24 h 52"/>
              <a:gd name="T12" fmla="*/ 43 w 51"/>
              <a:gd name="T13" fmla="*/ 7 h 52"/>
              <a:gd name="T14" fmla="*/ 35 w 51"/>
              <a:gd name="T15" fmla="*/ 9 h 52"/>
              <a:gd name="T16" fmla="*/ 35 w 51"/>
              <a:gd name="T17" fmla="*/ 9 h 52"/>
              <a:gd name="T18" fmla="*/ 35 w 51"/>
              <a:gd name="T19" fmla="*/ 11 h 52"/>
              <a:gd name="T20" fmla="*/ 40 w 51"/>
              <a:gd name="T21" fmla="*/ 28 h 52"/>
              <a:gd name="T22" fmla="*/ 39 w 51"/>
              <a:gd name="T23" fmla="*/ 35 h 52"/>
              <a:gd name="T24" fmla="*/ 40 w 51"/>
              <a:gd name="T25" fmla="*/ 39 h 52"/>
              <a:gd name="T26" fmla="*/ 39 w 51"/>
              <a:gd name="T27" fmla="*/ 41 h 52"/>
              <a:gd name="T28" fmla="*/ 42 w 51"/>
              <a:gd name="T29" fmla="*/ 46 h 52"/>
              <a:gd name="T30" fmla="*/ 51 w 51"/>
              <a:gd name="T31" fmla="*/ 26 h 52"/>
              <a:gd name="T32" fmla="*/ 43 w 51"/>
              <a:gd name="T33" fmla="*/ 7 h 52"/>
              <a:gd name="T34" fmla="*/ 33 w 51"/>
              <a:gd name="T35" fmla="*/ 42 h 52"/>
              <a:gd name="T36" fmla="*/ 32 w 51"/>
              <a:gd name="T37" fmla="*/ 39 h 52"/>
              <a:gd name="T38" fmla="*/ 32 w 51"/>
              <a:gd name="T39" fmla="*/ 37 h 52"/>
              <a:gd name="T40" fmla="*/ 18 w 51"/>
              <a:gd name="T41" fmla="*/ 28 h 52"/>
              <a:gd name="T42" fmla="*/ 15 w 51"/>
              <a:gd name="T43" fmla="*/ 26 h 52"/>
              <a:gd name="T44" fmla="*/ 12 w 51"/>
              <a:gd name="T45" fmla="*/ 28 h 52"/>
              <a:gd name="T46" fmla="*/ 10 w 51"/>
              <a:gd name="T47" fmla="*/ 27 h 52"/>
              <a:gd name="T48" fmla="*/ 4 w 51"/>
              <a:gd name="T49" fmla="*/ 40 h 52"/>
              <a:gd name="T50" fmla="*/ 23 w 51"/>
              <a:gd name="T51" fmla="*/ 51 h 52"/>
              <a:gd name="T52" fmla="*/ 33 w 51"/>
              <a:gd name="T53" fmla="*/ 42 h 52"/>
              <a:gd name="T54" fmla="*/ 31 w 51"/>
              <a:gd name="T55" fmla="*/ 5 h 52"/>
              <a:gd name="T56" fmla="*/ 34 w 51"/>
              <a:gd name="T57" fmla="*/ 6 h 52"/>
              <a:gd name="T58" fmla="*/ 41 w 51"/>
              <a:gd name="T59" fmla="*/ 5 h 52"/>
              <a:gd name="T60" fmla="*/ 26 w 51"/>
              <a:gd name="T61" fmla="*/ 0 h 52"/>
              <a:gd name="T62" fmla="*/ 21 w 51"/>
              <a:gd name="T63" fmla="*/ 0 h 52"/>
              <a:gd name="T64" fmla="*/ 29 w 51"/>
              <a:gd name="T65" fmla="*/ 5 h 52"/>
              <a:gd name="T66" fmla="*/ 31 w 51"/>
              <a:gd name="T67" fmla="*/ 5 h 52"/>
              <a:gd name="T68" fmla="*/ 36 w 51"/>
              <a:gd name="T69" fmla="*/ 43 h 52"/>
              <a:gd name="T70" fmla="*/ 35 w 51"/>
              <a:gd name="T71" fmla="*/ 43 h 52"/>
              <a:gd name="T72" fmla="*/ 27 w 51"/>
              <a:gd name="T73" fmla="*/ 52 h 52"/>
              <a:gd name="T74" fmla="*/ 40 w 51"/>
              <a:gd name="T75" fmla="*/ 47 h 52"/>
              <a:gd name="T76" fmla="*/ 37 w 51"/>
              <a:gd name="T77" fmla="*/ 43 h 52"/>
              <a:gd name="T78" fmla="*/ 36 w 51"/>
              <a:gd name="T79" fmla="*/ 43 h 52"/>
              <a:gd name="T80" fmla="*/ 12 w 51"/>
              <a:gd name="T81" fmla="*/ 19 h 52"/>
              <a:gd name="T82" fmla="*/ 13 w 51"/>
              <a:gd name="T83" fmla="*/ 19 h 52"/>
              <a:gd name="T84" fmla="*/ 26 w 51"/>
              <a:gd name="T85" fmla="*/ 10 h 52"/>
              <a:gd name="T86" fmla="*/ 26 w 51"/>
              <a:gd name="T87" fmla="*/ 9 h 52"/>
              <a:gd name="T88" fmla="*/ 27 w 51"/>
              <a:gd name="T89" fmla="*/ 7 h 52"/>
              <a:gd name="T90" fmla="*/ 17 w 51"/>
              <a:gd name="T91" fmla="*/ 1 h 52"/>
              <a:gd name="T92" fmla="*/ 0 w 51"/>
              <a:gd name="T93" fmla="*/ 20 h 52"/>
              <a:gd name="T94" fmla="*/ 8 w 51"/>
              <a:gd name="T95" fmla="*/ 21 h 52"/>
              <a:gd name="T96" fmla="*/ 12 w 51"/>
              <a:gd name="T97" fmla="*/ 19 h 52"/>
              <a:gd name="T98" fmla="*/ 19 w 51"/>
              <a:gd name="T99" fmla="*/ 25 h 52"/>
              <a:gd name="T100" fmla="*/ 34 w 51"/>
              <a:gd name="T101" fmla="*/ 35 h 52"/>
              <a:gd name="T102" fmla="*/ 36 w 51"/>
              <a:gd name="T103" fmla="*/ 34 h 52"/>
              <a:gd name="T104" fmla="*/ 36 w 51"/>
              <a:gd name="T105" fmla="*/ 34 h 52"/>
              <a:gd name="T106" fmla="*/ 37 w 51"/>
              <a:gd name="T107" fmla="*/ 28 h 52"/>
              <a:gd name="T108" fmla="*/ 33 w 51"/>
              <a:gd name="T109" fmla="*/ 13 h 52"/>
              <a:gd name="T110" fmla="*/ 31 w 51"/>
              <a:gd name="T111" fmla="*/ 14 h 52"/>
              <a:gd name="T112" fmla="*/ 27 w 51"/>
              <a:gd name="T113" fmla="*/ 12 h 52"/>
              <a:gd name="T114" fmla="*/ 15 w 51"/>
              <a:gd name="T115" fmla="*/ 21 h 52"/>
              <a:gd name="T116" fmla="*/ 16 w 51"/>
              <a:gd name="T117" fmla="*/ 23 h 52"/>
              <a:gd name="T118" fmla="*/ 16 w 51"/>
              <a:gd name="T119" fmla="*/ 24 h 52"/>
              <a:gd name="T120" fmla="*/ 19 w 51"/>
              <a:gd name="T121" fmla="*/ 25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1" h="52">
                <a:moveTo>
                  <a:pt x="7" y="24"/>
                </a:moveTo>
                <a:cubicBezTo>
                  <a:pt x="5" y="23"/>
                  <a:pt x="2" y="23"/>
                  <a:pt x="0" y="23"/>
                </a:cubicBezTo>
                <a:cubicBezTo>
                  <a:pt x="0" y="24"/>
                  <a:pt x="0" y="25"/>
                  <a:pt x="0" y="26"/>
                </a:cubicBezTo>
                <a:cubicBezTo>
                  <a:pt x="0" y="30"/>
                  <a:pt x="1" y="34"/>
                  <a:pt x="2" y="37"/>
                </a:cubicBezTo>
                <a:cubicBezTo>
                  <a:pt x="4" y="33"/>
                  <a:pt x="6" y="29"/>
                  <a:pt x="8" y="26"/>
                </a:cubicBezTo>
                <a:cubicBezTo>
                  <a:pt x="8" y="25"/>
                  <a:pt x="7" y="25"/>
                  <a:pt x="7" y="24"/>
                </a:cubicBezTo>
                <a:moveTo>
                  <a:pt x="43" y="7"/>
                </a:moveTo>
                <a:cubicBezTo>
                  <a:pt x="41" y="7"/>
                  <a:pt x="38" y="8"/>
                  <a:pt x="35" y="9"/>
                </a:cubicBezTo>
                <a:cubicBezTo>
                  <a:pt x="35" y="9"/>
                  <a:pt x="35" y="9"/>
                  <a:pt x="35" y="9"/>
                </a:cubicBezTo>
                <a:cubicBezTo>
                  <a:pt x="35" y="10"/>
                  <a:pt x="35" y="11"/>
                  <a:pt x="35" y="11"/>
                </a:cubicBezTo>
                <a:cubicBezTo>
                  <a:pt x="38" y="16"/>
                  <a:pt x="40" y="21"/>
                  <a:pt x="40" y="28"/>
                </a:cubicBezTo>
                <a:cubicBezTo>
                  <a:pt x="40" y="30"/>
                  <a:pt x="39" y="33"/>
                  <a:pt x="39" y="35"/>
                </a:cubicBezTo>
                <a:cubicBezTo>
                  <a:pt x="40" y="36"/>
                  <a:pt x="40" y="38"/>
                  <a:pt x="40" y="39"/>
                </a:cubicBezTo>
                <a:cubicBezTo>
                  <a:pt x="40" y="40"/>
                  <a:pt x="40" y="41"/>
                  <a:pt x="39" y="41"/>
                </a:cubicBezTo>
                <a:cubicBezTo>
                  <a:pt x="40" y="43"/>
                  <a:pt x="41" y="44"/>
                  <a:pt x="42" y="46"/>
                </a:cubicBezTo>
                <a:cubicBezTo>
                  <a:pt x="48" y="41"/>
                  <a:pt x="51" y="34"/>
                  <a:pt x="51" y="26"/>
                </a:cubicBezTo>
                <a:cubicBezTo>
                  <a:pt x="51" y="18"/>
                  <a:pt x="48" y="12"/>
                  <a:pt x="43" y="7"/>
                </a:cubicBezTo>
                <a:moveTo>
                  <a:pt x="33" y="42"/>
                </a:moveTo>
                <a:cubicBezTo>
                  <a:pt x="32" y="41"/>
                  <a:pt x="32" y="40"/>
                  <a:pt x="32" y="39"/>
                </a:cubicBezTo>
                <a:cubicBezTo>
                  <a:pt x="32" y="38"/>
                  <a:pt x="32" y="38"/>
                  <a:pt x="32" y="37"/>
                </a:cubicBezTo>
                <a:cubicBezTo>
                  <a:pt x="28" y="33"/>
                  <a:pt x="23" y="30"/>
                  <a:pt x="18" y="28"/>
                </a:cubicBezTo>
                <a:cubicBezTo>
                  <a:pt x="17" y="27"/>
                  <a:pt x="16" y="27"/>
                  <a:pt x="15" y="26"/>
                </a:cubicBezTo>
                <a:cubicBezTo>
                  <a:pt x="14" y="27"/>
                  <a:pt x="13" y="28"/>
                  <a:pt x="12" y="28"/>
                </a:cubicBezTo>
                <a:cubicBezTo>
                  <a:pt x="11" y="28"/>
                  <a:pt x="11" y="28"/>
                  <a:pt x="10" y="27"/>
                </a:cubicBezTo>
                <a:cubicBezTo>
                  <a:pt x="8" y="31"/>
                  <a:pt x="5" y="35"/>
                  <a:pt x="4" y="40"/>
                </a:cubicBezTo>
                <a:cubicBezTo>
                  <a:pt x="8" y="46"/>
                  <a:pt x="15" y="51"/>
                  <a:pt x="23" y="51"/>
                </a:cubicBezTo>
                <a:cubicBezTo>
                  <a:pt x="27" y="49"/>
                  <a:pt x="30" y="46"/>
                  <a:pt x="33" y="42"/>
                </a:cubicBezTo>
                <a:moveTo>
                  <a:pt x="31" y="5"/>
                </a:moveTo>
                <a:cubicBezTo>
                  <a:pt x="32" y="5"/>
                  <a:pt x="33" y="5"/>
                  <a:pt x="34" y="6"/>
                </a:cubicBezTo>
                <a:cubicBezTo>
                  <a:pt x="36" y="6"/>
                  <a:pt x="39" y="5"/>
                  <a:pt x="41" y="5"/>
                </a:cubicBezTo>
                <a:cubicBezTo>
                  <a:pt x="37" y="2"/>
                  <a:pt x="31" y="0"/>
                  <a:pt x="26" y="0"/>
                </a:cubicBezTo>
                <a:cubicBezTo>
                  <a:pt x="24" y="0"/>
                  <a:pt x="23" y="0"/>
                  <a:pt x="21" y="0"/>
                </a:cubicBezTo>
                <a:cubicBezTo>
                  <a:pt x="24" y="2"/>
                  <a:pt x="27" y="3"/>
                  <a:pt x="29" y="5"/>
                </a:cubicBezTo>
                <a:cubicBezTo>
                  <a:pt x="30" y="5"/>
                  <a:pt x="30" y="5"/>
                  <a:pt x="31" y="5"/>
                </a:cubicBezTo>
                <a:moveTo>
                  <a:pt x="36" y="43"/>
                </a:moveTo>
                <a:cubicBezTo>
                  <a:pt x="35" y="43"/>
                  <a:pt x="35" y="43"/>
                  <a:pt x="35" y="43"/>
                </a:cubicBezTo>
                <a:cubicBezTo>
                  <a:pt x="33" y="46"/>
                  <a:pt x="30" y="49"/>
                  <a:pt x="27" y="52"/>
                </a:cubicBezTo>
                <a:cubicBezTo>
                  <a:pt x="32" y="51"/>
                  <a:pt x="36" y="50"/>
                  <a:pt x="40" y="47"/>
                </a:cubicBezTo>
                <a:cubicBezTo>
                  <a:pt x="39" y="46"/>
                  <a:pt x="38" y="44"/>
                  <a:pt x="37" y="43"/>
                </a:cubicBezTo>
                <a:cubicBezTo>
                  <a:pt x="37" y="43"/>
                  <a:pt x="36" y="43"/>
                  <a:pt x="36" y="43"/>
                </a:cubicBezTo>
                <a:moveTo>
                  <a:pt x="12" y="19"/>
                </a:moveTo>
                <a:cubicBezTo>
                  <a:pt x="12" y="19"/>
                  <a:pt x="13" y="19"/>
                  <a:pt x="13" y="19"/>
                </a:cubicBezTo>
                <a:cubicBezTo>
                  <a:pt x="17" y="15"/>
                  <a:pt x="22" y="12"/>
                  <a:pt x="26" y="10"/>
                </a:cubicBezTo>
                <a:cubicBezTo>
                  <a:pt x="26" y="10"/>
                  <a:pt x="26" y="9"/>
                  <a:pt x="26" y="9"/>
                </a:cubicBezTo>
                <a:cubicBezTo>
                  <a:pt x="26" y="8"/>
                  <a:pt x="27" y="7"/>
                  <a:pt x="27" y="7"/>
                </a:cubicBezTo>
                <a:cubicBezTo>
                  <a:pt x="24" y="4"/>
                  <a:pt x="21" y="3"/>
                  <a:pt x="17" y="1"/>
                </a:cubicBezTo>
                <a:cubicBezTo>
                  <a:pt x="9" y="4"/>
                  <a:pt x="2" y="11"/>
                  <a:pt x="0" y="20"/>
                </a:cubicBezTo>
                <a:cubicBezTo>
                  <a:pt x="3" y="20"/>
                  <a:pt x="5" y="21"/>
                  <a:pt x="8" y="21"/>
                </a:cubicBezTo>
                <a:cubicBezTo>
                  <a:pt x="8" y="20"/>
                  <a:pt x="10" y="19"/>
                  <a:pt x="12" y="19"/>
                </a:cubicBezTo>
                <a:moveTo>
                  <a:pt x="19" y="25"/>
                </a:moveTo>
                <a:cubicBezTo>
                  <a:pt x="25" y="28"/>
                  <a:pt x="30" y="31"/>
                  <a:pt x="34" y="35"/>
                </a:cubicBezTo>
                <a:cubicBezTo>
                  <a:pt x="34" y="35"/>
                  <a:pt x="35" y="34"/>
                  <a:pt x="36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7" y="32"/>
                  <a:pt x="37" y="30"/>
                  <a:pt x="37" y="28"/>
                </a:cubicBezTo>
                <a:cubicBezTo>
                  <a:pt x="37" y="22"/>
                  <a:pt x="36" y="17"/>
                  <a:pt x="33" y="13"/>
                </a:cubicBezTo>
                <a:cubicBezTo>
                  <a:pt x="32" y="13"/>
                  <a:pt x="32" y="14"/>
                  <a:pt x="31" y="14"/>
                </a:cubicBezTo>
                <a:cubicBezTo>
                  <a:pt x="29" y="14"/>
                  <a:pt x="28" y="13"/>
                  <a:pt x="27" y="12"/>
                </a:cubicBezTo>
                <a:cubicBezTo>
                  <a:pt x="23" y="14"/>
                  <a:pt x="19" y="17"/>
                  <a:pt x="15" y="21"/>
                </a:cubicBezTo>
                <a:cubicBezTo>
                  <a:pt x="16" y="22"/>
                  <a:pt x="16" y="22"/>
                  <a:pt x="16" y="23"/>
                </a:cubicBezTo>
                <a:cubicBezTo>
                  <a:pt x="16" y="24"/>
                  <a:pt x="16" y="24"/>
                  <a:pt x="16" y="24"/>
                </a:cubicBezTo>
                <a:cubicBezTo>
                  <a:pt x="17" y="24"/>
                  <a:pt x="18" y="25"/>
                  <a:pt x="19" y="25"/>
                </a:cubicBezTo>
              </a:path>
            </a:pathLst>
          </a:custGeom>
          <a:solidFill>
            <a:srgbClr val="88888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8"/>
            <a:endParaRPr lang="en-US" sz="80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CB30B796-2D24-5F87-75ED-17156224F0B9}"/>
              </a:ext>
            </a:extLst>
          </p:cNvPr>
          <p:cNvGrpSpPr/>
          <p:nvPr/>
        </p:nvGrpSpPr>
        <p:grpSpPr>
          <a:xfrm>
            <a:off x="7273640" y="-13542178"/>
            <a:ext cx="1421324" cy="17957108"/>
            <a:chOff x="263361" y="-16276341"/>
            <a:chExt cx="1042506" cy="1795710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787DDE5-4521-2B98-3A3B-C202BE70585A}"/>
                </a:ext>
              </a:extLst>
            </p:cNvPr>
            <p:cNvGrpSpPr/>
            <p:nvPr/>
          </p:nvGrpSpPr>
          <p:grpSpPr>
            <a:xfrm>
              <a:off x="269729" y="-16276341"/>
              <a:ext cx="895881" cy="85946"/>
              <a:chOff x="3544487" y="3472959"/>
              <a:chExt cx="740802" cy="85946"/>
            </a:xfrm>
          </p:grpSpPr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A766FBDE-B9C3-C2AC-8AD6-00028DBE712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544487" y="3499008"/>
                <a:ext cx="182880" cy="0"/>
              </a:xfrm>
              <a:prstGeom prst="line">
                <a:avLst/>
              </a:prstGeom>
              <a:ln w="22225">
                <a:solidFill>
                  <a:schemeClr val="accent2"/>
                </a:solidFill>
                <a:prstDash val="sysDot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1F77F94F-8950-A02A-376E-E74EA6C31E52}"/>
                  </a:ext>
                </a:extLst>
              </p:cNvPr>
              <p:cNvSpPr txBox="1"/>
              <p:nvPr/>
            </p:nvSpPr>
            <p:spPr>
              <a:xfrm>
                <a:off x="3759877" y="3472959"/>
                <a:ext cx="525412" cy="85946"/>
              </a:xfrm>
              <a:prstGeom prst="rect">
                <a:avLst/>
              </a:prstGeom>
              <a:noFill/>
            </p:spPr>
            <p:txBody>
              <a:bodyPr wrap="square" lIns="91440" tIns="91440" rIns="91440" bIns="91440" rtlCol="0">
                <a:sp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378">
                  <a:spcBef>
                    <a:spcPts val="200"/>
                  </a:spcBef>
                </a:pPr>
                <a:r>
                  <a:rPr lang="en-US" sz="1050">
                    <a:solidFill>
                      <a:srgbClr val="FFFFFF">
                        <a:lumMod val="50000"/>
                      </a:srgbClr>
                    </a:solidFill>
                    <a:latin typeface="Arial"/>
                  </a:rPr>
                  <a:t>VOIP SIP</a:t>
                </a:r>
              </a:p>
            </p:txBody>
          </p:sp>
        </p:grp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A28C7A3-1618-5CF4-CF48-73E4B3B662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9740" y="1121065"/>
              <a:ext cx="226793" cy="7103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9AEB93F-BE1E-C7F4-03C5-84AE80CECB10}"/>
                </a:ext>
              </a:extLst>
            </p:cNvPr>
            <p:cNvSpPr txBox="1"/>
            <p:nvPr/>
          </p:nvSpPr>
          <p:spPr>
            <a:xfrm>
              <a:off x="541836" y="1037186"/>
              <a:ext cx="764031" cy="1815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3716" tIns="13716" rIns="13716" bIns="13716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 err="1">
                  <a:solidFill>
                    <a:srgbClr val="4A4A4A"/>
                  </a:solidFill>
                  <a:latin typeface="Arial"/>
                </a:rPr>
                <a:t>TDMoIP</a:t>
              </a:r>
              <a:r>
                <a:rPr lang="en-US" sz="1000" dirty="0">
                  <a:solidFill>
                    <a:srgbClr val="4A4A4A"/>
                  </a:solidFill>
                  <a:latin typeface="Arial"/>
                </a:rPr>
                <a:t>/MPLS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4C57321-02E1-A5A1-8833-3D517BE8B3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4320" y="1351388"/>
              <a:ext cx="205740" cy="0"/>
            </a:xfrm>
            <a:prstGeom prst="line">
              <a:avLst/>
            </a:prstGeom>
            <a:ln w="22225">
              <a:solidFill>
                <a:schemeClr val="accent3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DC29FD5-BB13-1476-C71B-20591968C046}"/>
                </a:ext>
              </a:extLst>
            </p:cNvPr>
            <p:cNvSpPr txBox="1"/>
            <p:nvPr/>
          </p:nvSpPr>
          <p:spPr>
            <a:xfrm>
              <a:off x="583234" y="1273487"/>
              <a:ext cx="293309" cy="33547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3716" tIns="13716" rIns="13716" bIns="13716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accent3"/>
                  </a:solidFill>
                  <a:latin typeface="Arial"/>
                </a:rPr>
                <a:t>GCP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F564353-C7ED-C827-596F-4AD929AA3583}"/>
                </a:ext>
              </a:extLst>
            </p:cNvPr>
            <p:cNvSpPr txBox="1"/>
            <p:nvPr/>
          </p:nvSpPr>
          <p:spPr>
            <a:xfrm>
              <a:off x="576693" y="1499179"/>
              <a:ext cx="365183" cy="1815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3716" tIns="13716" rIns="13716" bIns="13716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accent1">
                      <a:lumMod val="75000"/>
                    </a:schemeClr>
                  </a:solidFill>
                  <a:latin typeface="Arial"/>
                </a:rPr>
                <a:t>H.248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D5F6C95-7020-3027-4084-81B438441C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3361" y="1599490"/>
              <a:ext cx="216699" cy="3534"/>
            </a:xfrm>
            <a:prstGeom prst="line">
              <a:avLst/>
            </a:prstGeom>
            <a:ln w="22225">
              <a:solidFill>
                <a:schemeClr val="accent1">
                  <a:lumMod val="75000"/>
                </a:schemeClr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51" name="Table 17">
            <a:extLst>
              <a:ext uri="{FF2B5EF4-FFF2-40B4-BE49-F238E27FC236}">
                <a16:creationId xmlns:a16="http://schemas.microsoft.com/office/drawing/2014/main" id="{E6CDC78F-CEC6-40A1-9E45-314539160E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05178"/>
              </p:ext>
            </p:extLst>
          </p:nvPr>
        </p:nvGraphicFramePr>
        <p:xfrm>
          <a:off x="6438086" y="2045970"/>
          <a:ext cx="2626333" cy="10515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76215">
                  <a:extLst>
                    <a:ext uri="{9D8B030D-6E8A-4147-A177-3AD203B41FA5}">
                      <a16:colId xmlns:a16="http://schemas.microsoft.com/office/drawing/2014/main" val="3210195072"/>
                    </a:ext>
                  </a:extLst>
                </a:gridCol>
                <a:gridCol w="1750118">
                  <a:extLst>
                    <a:ext uri="{9D8B030D-6E8A-4147-A177-3AD203B41FA5}">
                      <a16:colId xmlns:a16="http://schemas.microsoft.com/office/drawing/2014/main" val="3932636897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Neptune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MPLS Transport Performs CES Services</a:t>
                      </a:r>
                    </a:p>
                  </a:txBody>
                  <a:tcPr marL="34290" marR="34290" marT="34290" marB="34290" anchor="ctr"/>
                </a:tc>
                <a:extLst>
                  <a:ext uri="{0D108BD9-81ED-4DB2-BD59-A6C34878D82A}">
                    <a16:rowId xmlns:a16="http://schemas.microsoft.com/office/drawing/2014/main" val="218119988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Edge 8300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</a:rPr>
                        <a:t>Intelligent Edge Gateway </a:t>
                      </a:r>
                      <a:endParaRPr lang="en-US" sz="12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4290" marR="34290" marT="34290" marB="34290" anchor="ctr"/>
                </a:tc>
                <a:extLst>
                  <a:ext uri="{0D108BD9-81ED-4DB2-BD59-A6C34878D82A}">
                    <a16:rowId xmlns:a16="http://schemas.microsoft.com/office/drawing/2014/main" val="3799302673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DB1EF4D4-8612-524D-AB9A-21FC5A85EC08}"/>
              </a:ext>
            </a:extLst>
          </p:cNvPr>
          <p:cNvSpPr txBox="1"/>
          <p:nvPr/>
        </p:nvSpPr>
        <p:spPr>
          <a:xfrm>
            <a:off x="4839928" y="1598422"/>
            <a:ext cx="524241" cy="322313"/>
          </a:xfrm>
          <a:prstGeom prst="rect">
            <a:avLst/>
          </a:prstGeom>
          <a:noFill/>
        </p:spPr>
        <p:txBody>
          <a:bodyPr wrap="square" lIns="68580" tIns="68580" rIns="68580" bIns="68580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>
                <a:solidFill>
                  <a:schemeClr val="accent3"/>
                </a:solidFill>
              </a:rPr>
              <a:t>GCP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F5F6DA-FEA6-4091-D39B-B7E451EEED07}"/>
              </a:ext>
            </a:extLst>
          </p:cNvPr>
          <p:cNvSpPr txBox="1"/>
          <p:nvPr/>
        </p:nvSpPr>
        <p:spPr>
          <a:xfrm>
            <a:off x="3129472" y="2112709"/>
            <a:ext cx="227650" cy="203305"/>
          </a:xfrm>
          <a:prstGeom prst="rect">
            <a:avLst/>
          </a:prstGeom>
          <a:noFill/>
        </p:spPr>
        <p:txBody>
          <a:bodyPr wrap="square" lIns="13716" tIns="13716" rIns="13716" bIns="13716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E30063-6DFF-56A3-0DC1-A0C71E401DD0}"/>
              </a:ext>
            </a:extLst>
          </p:cNvPr>
          <p:cNvSpPr txBox="1"/>
          <p:nvPr/>
        </p:nvSpPr>
        <p:spPr>
          <a:xfrm>
            <a:off x="2448688" y="1101290"/>
            <a:ext cx="1365696" cy="595038"/>
          </a:xfrm>
          <a:prstGeom prst="rect">
            <a:avLst/>
          </a:prstGeom>
          <a:noFill/>
        </p:spPr>
        <p:txBody>
          <a:bodyPr wrap="square" lIns="91440" tIns="91440" rIns="91440" bIns="91440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/>
            <a:r>
              <a:rPr lang="en-US" sz="1200" b="1" err="1">
                <a:solidFill>
                  <a:schemeClr val="tx1">
                    <a:lumMod val="50000"/>
                  </a:schemeClr>
                </a:solidFill>
                <a:latin typeface="Arial"/>
              </a:rPr>
              <a:t>TDMoIP</a:t>
            </a:r>
            <a:r>
              <a:rPr lang="en-US" sz="1200" b="1">
                <a:solidFill>
                  <a:schemeClr val="tx1">
                    <a:lumMod val="50000"/>
                  </a:schemeClr>
                </a:solidFill>
                <a:latin typeface="Arial"/>
              </a:rPr>
              <a:t>/CES</a:t>
            </a:r>
          </a:p>
          <a:p>
            <a:pPr algn="ctr" defTabSz="914378"/>
            <a:r>
              <a:rPr lang="en-US" sz="1200">
                <a:solidFill>
                  <a:srgbClr val="FFFFFF">
                    <a:lumMod val="50000"/>
                  </a:srgbClr>
                </a:solidFill>
                <a:latin typeface="Arial"/>
              </a:rPr>
              <a:t>TDM PBX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ECE69D-D1E4-AA3E-85F5-2F936BCF8E70}"/>
              </a:ext>
            </a:extLst>
          </p:cNvPr>
          <p:cNvSpPr txBox="1"/>
          <p:nvPr/>
        </p:nvSpPr>
        <p:spPr>
          <a:xfrm>
            <a:off x="4551655" y="1017274"/>
            <a:ext cx="1867139" cy="595038"/>
          </a:xfrm>
          <a:prstGeom prst="rect">
            <a:avLst/>
          </a:prstGeom>
          <a:noFill/>
        </p:spPr>
        <p:txBody>
          <a:bodyPr wrap="square" lIns="91440" tIns="91440" rIns="91440" bIns="91440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/>
            <a:r>
              <a:rPr lang="en-US" sz="1200" b="1">
                <a:solidFill>
                  <a:schemeClr val="tx1">
                    <a:lumMod val="50000"/>
                  </a:schemeClr>
                </a:solidFill>
                <a:latin typeface="Arial"/>
              </a:rPr>
              <a:t>SIP</a:t>
            </a:r>
          </a:p>
          <a:p>
            <a:pPr algn="ctr" defTabSz="914378"/>
            <a:r>
              <a:rPr lang="en-US" sz="1200">
                <a:solidFill>
                  <a:srgbClr val="FFFFFF">
                    <a:lumMod val="50000"/>
                  </a:srgbClr>
                </a:solidFill>
                <a:latin typeface="Arial"/>
              </a:rPr>
              <a:t>CPE SIP Gateways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EEFBD3B-F223-5E28-B85B-2745C199C870}"/>
              </a:ext>
            </a:extLst>
          </p:cNvPr>
          <p:cNvCxnSpPr>
            <a:cxnSpLocks/>
          </p:cNvCxnSpPr>
          <p:nvPr/>
        </p:nvCxnSpPr>
        <p:spPr>
          <a:xfrm flipH="1">
            <a:off x="4834428" y="1871557"/>
            <a:ext cx="529742" cy="0"/>
          </a:xfrm>
          <a:prstGeom prst="line">
            <a:avLst/>
          </a:prstGeom>
          <a:ln w="31750">
            <a:solidFill>
              <a:schemeClr val="accent3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1872A76F-E4CC-0978-F38A-C1C34C22BE34}"/>
              </a:ext>
            </a:extLst>
          </p:cNvPr>
          <p:cNvSpPr txBox="1"/>
          <p:nvPr/>
        </p:nvSpPr>
        <p:spPr>
          <a:xfrm>
            <a:off x="5095268" y="1925585"/>
            <a:ext cx="418300" cy="322313"/>
          </a:xfrm>
          <a:prstGeom prst="rect">
            <a:avLst/>
          </a:prstGeom>
          <a:noFill/>
        </p:spPr>
        <p:txBody>
          <a:bodyPr wrap="square" lIns="68580" tIns="68580" rIns="68580" bIns="68580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>
                <a:solidFill>
                  <a:schemeClr val="accent2"/>
                </a:solidFill>
              </a:rPr>
              <a:t>SIP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0BECDAE-03CE-4F94-A1BF-E3F756D707BD}"/>
              </a:ext>
            </a:extLst>
          </p:cNvPr>
          <p:cNvCxnSpPr>
            <a:cxnSpLocks/>
            <a:stCxn id="54" idx="1"/>
            <a:endCxn id="88" idx="44"/>
          </p:cNvCxnSpPr>
          <p:nvPr/>
        </p:nvCxnSpPr>
        <p:spPr>
          <a:xfrm flipH="1">
            <a:off x="3427362" y="1870817"/>
            <a:ext cx="652809" cy="9233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D03061C0-583D-0DEA-D4BC-D9D6FE85CD7E}"/>
              </a:ext>
            </a:extLst>
          </p:cNvPr>
          <p:cNvSpPr txBox="1"/>
          <p:nvPr/>
        </p:nvSpPr>
        <p:spPr>
          <a:xfrm>
            <a:off x="3514995" y="1590286"/>
            <a:ext cx="630794" cy="322313"/>
          </a:xfrm>
          <a:prstGeom prst="rect">
            <a:avLst/>
          </a:prstGeom>
          <a:noFill/>
        </p:spPr>
        <p:txBody>
          <a:bodyPr wrap="square" lIns="68580" tIns="68580" rIns="68580" bIns="68580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>
                <a:solidFill>
                  <a:schemeClr val="accent1">
                    <a:lumMod val="75000"/>
                  </a:schemeClr>
                </a:solidFill>
              </a:rPr>
              <a:t>H.248</a:t>
            </a:r>
          </a:p>
        </p:txBody>
      </p:sp>
      <p:pic>
        <p:nvPicPr>
          <p:cNvPr id="53" name="AS">
            <a:extLst>
              <a:ext uri="{FF2B5EF4-FFF2-40B4-BE49-F238E27FC236}">
                <a16:creationId xmlns:a16="http://schemas.microsoft.com/office/drawing/2014/main" id="{FFBE0C80-06A2-012F-4738-4D9CC8A0FA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5448" y="1718754"/>
            <a:ext cx="626092" cy="304126"/>
          </a:xfrm>
          <a:prstGeom prst="rect">
            <a:avLst/>
          </a:prstGeom>
        </p:spPr>
      </p:pic>
      <p:pic>
        <p:nvPicPr>
          <p:cNvPr id="54" name="C20">
            <a:extLst>
              <a:ext uri="{FF2B5EF4-FFF2-40B4-BE49-F238E27FC236}">
                <a16:creationId xmlns:a16="http://schemas.microsoft.com/office/drawing/2014/main" id="{CF3D7ED6-1B76-3BF6-31CE-269F03A9A2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0170" y="1698330"/>
            <a:ext cx="815910" cy="34497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3CF553B-1467-8576-84FA-D5BD07713BF4}"/>
              </a:ext>
            </a:extLst>
          </p:cNvPr>
          <p:cNvGrpSpPr/>
          <p:nvPr/>
        </p:nvGrpSpPr>
        <p:grpSpPr>
          <a:xfrm>
            <a:off x="710809" y="2942987"/>
            <a:ext cx="5806084" cy="1740892"/>
            <a:chOff x="684254" y="2806288"/>
            <a:chExt cx="5806084" cy="174089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C82BE70-4B0A-EBFA-561E-AC7D04676BB6}"/>
                </a:ext>
              </a:extLst>
            </p:cNvPr>
            <p:cNvGrpSpPr/>
            <p:nvPr/>
          </p:nvGrpSpPr>
          <p:grpSpPr>
            <a:xfrm>
              <a:off x="684254" y="3100539"/>
              <a:ext cx="5663520" cy="1446641"/>
              <a:chOff x="684254" y="3100539"/>
              <a:chExt cx="5663520" cy="1446641"/>
            </a:xfrm>
          </p:grpSpPr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1F1790D2-4DB7-4E84-ADAB-048B4338D60F}"/>
                  </a:ext>
                </a:extLst>
              </p:cNvPr>
              <p:cNvSpPr/>
              <p:nvPr/>
            </p:nvSpPr>
            <p:spPr>
              <a:xfrm>
                <a:off x="684494" y="3100539"/>
                <a:ext cx="5663280" cy="1443107"/>
              </a:xfrm>
              <a:prstGeom prst="roundRect">
                <a:avLst>
                  <a:gd name="adj" fmla="val 8808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39F25DC-1FF2-0A60-970D-A2A513EA1C80}"/>
                  </a:ext>
                </a:extLst>
              </p:cNvPr>
              <p:cNvSpPr txBox="1"/>
              <p:nvPr/>
            </p:nvSpPr>
            <p:spPr>
              <a:xfrm>
                <a:off x="684254" y="3685406"/>
                <a:ext cx="1875689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1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78"/>
                <a:r>
                  <a:rPr lang="en-US" sz="1200" b="1">
                    <a:solidFill>
                      <a:schemeClr val="tx1">
                        <a:lumMod val="50000"/>
                      </a:schemeClr>
                    </a:solidFill>
                    <a:latin typeface="Arial"/>
                  </a:rPr>
                  <a:t>Customer Premise</a:t>
                </a:r>
              </a:p>
              <a:p>
                <a:pPr algn="ctr"/>
                <a:r>
                  <a:rPr lang="en-US" sz="1100">
                    <a:solidFill>
                      <a:schemeClr val="tx1">
                        <a:lumMod val="50000"/>
                      </a:schemeClr>
                    </a:solidFill>
                    <a:latin typeface="Arial"/>
                  </a:rPr>
                  <a:t>Aggregation and</a:t>
                </a:r>
                <a:br>
                  <a:rPr lang="en-US" sz="1100">
                    <a:solidFill>
                      <a:schemeClr val="tx1">
                        <a:lumMod val="50000"/>
                      </a:schemeClr>
                    </a:solidFill>
                    <a:latin typeface="Arial"/>
                  </a:rPr>
                </a:br>
                <a:r>
                  <a:rPr lang="en-US" sz="1100">
                    <a:solidFill>
                      <a:schemeClr val="tx1">
                        <a:lumMod val="50000"/>
                      </a:schemeClr>
                    </a:solidFill>
                    <a:latin typeface="Arial"/>
                  </a:rPr>
                  <a:t>CES for TDM Modernization </a:t>
                </a:r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38865870-2337-AF17-5CBD-D0CE58CA32D3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1068480" y="3168128"/>
                <a:ext cx="934891" cy="622389"/>
              </a:xfrm>
              <a:custGeom>
                <a:avLst/>
                <a:gdLst>
                  <a:gd name="T0" fmla="*/ 1143 w 1430"/>
                  <a:gd name="T1" fmla="*/ 398 h 952"/>
                  <a:gd name="T2" fmla="*/ 1027 w 1430"/>
                  <a:gd name="T3" fmla="*/ 254 h 952"/>
                  <a:gd name="T4" fmla="*/ 894 w 1430"/>
                  <a:gd name="T5" fmla="*/ 143 h 952"/>
                  <a:gd name="T6" fmla="*/ 791 w 1430"/>
                  <a:gd name="T7" fmla="*/ 216 h 952"/>
                  <a:gd name="T8" fmla="*/ 362 w 1430"/>
                  <a:gd name="T9" fmla="*/ 314 h 952"/>
                  <a:gd name="T10" fmla="*/ 146 w 1430"/>
                  <a:gd name="T11" fmla="*/ 505 h 952"/>
                  <a:gd name="T12" fmla="*/ 0 w 1430"/>
                  <a:gd name="T13" fmla="*/ 952 h 952"/>
                  <a:gd name="T14" fmla="*/ 330 w 1430"/>
                  <a:gd name="T15" fmla="*/ 952 h 952"/>
                  <a:gd name="T16" fmla="*/ 596 w 1430"/>
                  <a:gd name="T17" fmla="*/ 952 h 952"/>
                  <a:gd name="T18" fmla="*/ 821 w 1430"/>
                  <a:gd name="T19" fmla="*/ 952 h 952"/>
                  <a:gd name="T20" fmla="*/ 1110 w 1430"/>
                  <a:gd name="T21" fmla="*/ 952 h 952"/>
                  <a:gd name="T22" fmla="*/ 176 w 1430"/>
                  <a:gd name="T23" fmla="*/ 930 h 952"/>
                  <a:gd name="T24" fmla="*/ 176 w 1430"/>
                  <a:gd name="T25" fmla="*/ 813 h 952"/>
                  <a:gd name="T26" fmla="*/ 193 w 1430"/>
                  <a:gd name="T27" fmla="*/ 746 h 952"/>
                  <a:gd name="T28" fmla="*/ 193 w 1430"/>
                  <a:gd name="T29" fmla="*/ 731 h 952"/>
                  <a:gd name="T30" fmla="*/ 232 w 1430"/>
                  <a:gd name="T31" fmla="*/ 930 h 952"/>
                  <a:gd name="T32" fmla="*/ 212 w 1430"/>
                  <a:gd name="T33" fmla="*/ 864 h 952"/>
                  <a:gd name="T34" fmla="*/ 212 w 1430"/>
                  <a:gd name="T35" fmla="*/ 746 h 952"/>
                  <a:gd name="T36" fmla="*/ 232 w 1430"/>
                  <a:gd name="T37" fmla="*/ 680 h 952"/>
                  <a:gd name="T38" fmla="*/ 232 w 1430"/>
                  <a:gd name="T39" fmla="*/ 665 h 952"/>
                  <a:gd name="T40" fmla="*/ 268 w 1430"/>
                  <a:gd name="T41" fmla="*/ 864 h 952"/>
                  <a:gd name="T42" fmla="*/ 251 w 1430"/>
                  <a:gd name="T43" fmla="*/ 798 h 952"/>
                  <a:gd name="T44" fmla="*/ 251 w 1430"/>
                  <a:gd name="T45" fmla="*/ 680 h 952"/>
                  <a:gd name="T46" fmla="*/ 268 w 1430"/>
                  <a:gd name="T47" fmla="*/ 614 h 952"/>
                  <a:gd name="T48" fmla="*/ 307 w 1430"/>
                  <a:gd name="T49" fmla="*/ 930 h 952"/>
                  <a:gd name="T50" fmla="*/ 307 w 1430"/>
                  <a:gd name="T51" fmla="*/ 798 h 952"/>
                  <a:gd name="T52" fmla="*/ 289 w 1430"/>
                  <a:gd name="T53" fmla="*/ 731 h 952"/>
                  <a:gd name="T54" fmla="*/ 289 w 1430"/>
                  <a:gd name="T55" fmla="*/ 614 h 952"/>
                  <a:gd name="T56" fmla="*/ 420 w 1430"/>
                  <a:gd name="T57" fmla="*/ 843 h 952"/>
                  <a:gd name="T58" fmla="*/ 420 w 1430"/>
                  <a:gd name="T59" fmla="*/ 828 h 952"/>
                  <a:gd name="T60" fmla="*/ 420 w 1430"/>
                  <a:gd name="T61" fmla="*/ 627 h 952"/>
                  <a:gd name="T62" fmla="*/ 388 w 1430"/>
                  <a:gd name="T63" fmla="*/ 524 h 952"/>
                  <a:gd name="T64" fmla="*/ 388 w 1430"/>
                  <a:gd name="T65" fmla="*/ 338 h 952"/>
                  <a:gd name="T66" fmla="*/ 485 w 1430"/>
                  <a:gd name="T67" fmla="*/ 319 h 952"/>
                  <a:gd name="T68" fmla="*/ 532 w 1430"/>
                  <a:gd name="T69" fmla="*/ 933 h 952"/>
                  <a:gd name="T70" fmla="*/ 677 w 1430"/>
                  <a:gd name="T71" fmla="*/ 933 h 952"/>
                  <a:gd name="T72" fmla="*/ 701 w 1430"/>
                  <a:gd name="T73" fmla="*/ 933 h 952"/>
                  <a:gd name="T74" fmla="*/ 744 w 1430"/>
                  <a:gd name="T75" fmla="*/ 291 h 952"/>
                  <a:gd name="T76" fmla="*/ 862 w 1430"/>
                  <a:gd name="T77" fmla="*/ 282 h 952"/>
                  <a:gd name="T78" fmla="*/ 907 w 1430"/>
                  <a:gd name="T79" fmla="*/ 933 h 952"/>
                  <a:gd name="T80" fmla="*/ 992 w 1430"/>
                  <a:gd name="T81" fmla="*/ 933 h 952"/>
                  <a:gd name="T82" fmla="*/ 1138 w 1430"/>
                  <a:gd name="T83" fmla="*/ 911 h 952"/>
                  <a:gd name="T84" fmla="*/ 1138 w 1430"/>
                  <a:gd name="T85" fmla="*/ 794 h 952"/>
                  <a:gd name="T86" fmla="*/ 1155 w 1430"/>
                  <a:gd name="T87" fmla="*/ 727 h 952"/>
                  <a:gd name="T88" fmla="*/ 1155 w 1430"/>
                  <a:gd name="T89" fmla="*/ 712 h 952"/>
                  <a:gd name="T90" fmla="*/ 1155 w 1430"/>
                  <a:gd name="T91" fmla="*/ 580 h 952"/>
                  <a:gd name="T92" fmla="*/ 1175 w 1430"/>
                  <a:gd name="T93" fmla="*/ 911 h 952"/>
                  <a:gd name="T94" fmla="*/ 1175 w 1430"/>
                  <a:gd name="T95" fmla="*/ 794 h 952"/>
                  <a:gd name="T96" fmla="*/ 1192 w 1430"/>
                  <a:gd name="T97" fmla="*/ 727 h 952"/>
                  <a:gd name="T98" fmla="*/ 1192 w 1430"/>
                  <a:gd name="T99" fmla="*/ 712 h 952"/>
                  <a:gd name="T100" fmla="*/ 1192 w 1430"/>
                  <a:gd name="T101" fmla="*/ 580 h 952"/>
                  <a:gd name="T102" fmla="*/ 1213 w 1430"/>
                  <a:gd name="T103" fmla="*/ 911 h 952"/>
                  <a:gd name="T104" fmla="*/ 1213 w 1430"/>
                  <a:gd name="T105" fmla="*/ 794 h 952"/>
                  <a:gd name="T106" fmla="*/ 1230 w 1430"/>
                  <a:gd name="T107" fmla="*/ 727 h 952"/>
                  <a:gd name="T108" fmla="*/ 1230 w 1430"/>
                  <a:gd name="T109" fmla="*/ 712 h 952"/>
                  <a:gd name="T110" fmla="*/ 1230 w 1430"/>
                  <a:gd name="T111" fmla="*/ 580 h 952"/>
                  <a:gd name="T112" fmla="*/ 1250 w 1430"/>
                  <a:gd name="T113" fmla="*/ 911 h 952"/>
                  <a:gd name="T114" fmla="*/ 1250 w 1430"/>
                  <a:gd name="T115" fmla="*/ 794 h 952"/>
                  <a:gd name="T116" fmla="*/ 1267 w 1430"/>
                  <a:gd name="T117" fmla="*/ 727 h 952"/>
                  <a:gd name="T118" fmla="*/ 1267 w 1430"/>
                  <a:gd name="T119" fmla="*/ 712 h 952"/>
                  <a:gd name="T120" fmla="*/ 1267 w 1430"/>
                  <a:gd name="T121" fmla="*/ 580 h 9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30" h="952">
                    <a:moveTo>
                      <a:pt x="1299" y="633"/>
                    </a:moveTo>
                    <a:lnTo>
                      <a:pt x="1299" y="494"/>
                    </a:lnTo>
                    <a:lnTo>
                      <a:pt x="1290" y="494"/>
                    </a:lnTo>
                    <a:lnTo>
                      <a:pt x="1263" y="494"/>
                    </a:lnTo>
                    <a:lnTo>
                      <a:pt x="1263" y="398"/>
                    </a:lnTo>
                    <a:lnTo>
                      <a:pt x="1143" y="398"/>
                    </a:lnTo>
                    <a:lnTo>
                      <a:pt x="1143" y="494"/>
                    </a:lnTo>
                    <a:lnTo>
                      <a:pt x="1113" y="494"/>
                    </a:lnTo>
                    <a:lnTo>
                      <a:pt x="1106" y="494"/>
                    </a:lnTo>
                    <a:lnTo>
                      <a:pt x="1106" y="620"/>
                    </a:lnTo>
                    <a:lnTo>
                      <a:pt x="1027" y="571"/>
                    </a:lnTo>
                    <a:lnTo>
                      <a:pt x="1027" y="254"/>
                    </a:lnTo>
                    <a:lnTo>
                      <a:pt x="990" y="254"/>
                    </a:lnTo>
                    <a:lnTo>
                      <a:pt x="990" y="143"/>
                    </a:lnTo>
                    <a:lnTo>
                      <a:pt x="950" y="143"/>
                    </a:lnTo>
                    <a:lnTo>
                      <a:pt x="950" y="0"/>
                    </a:lnTo>
                    <a:lnTo>
                      <a:pt x="894" y="0"/>
                    </a:lnTo>
                    <a:lnTo>
                      <a:pt x="894" y="143"/>
                    </a:lnTo>
                    <a:lnTo>
                      <a:pt x="855" y="143"/>
                    </a:lnTo>
                    <a:lnTo>
                      <a:pt x="855" y="254"/>
                    </a:lnTo>
                    <a:lnTo>
                      <a:pt x="817" y="254"/>
                    </a:lnTo>
                    <a:lnTo>
                      <a:pt x="817" y="584"/>
                    </a:lnTo>
                    <a:lnTo>
                      <a:pt x="791" y="584"/>
                    </a:lnTo>
                    <a:lnTo>
                      <a:pt x="791" y="216"/>
                    </a:lnTo>
                    <a:lnTo>
                      <a:pt x="628" y="344"/>
                    </a:lnTo>
                    <a:lnTo>
                      <a:pt x="628" y="494"/>
                    </a:lnTo>
                    <a:lnTo>
                      <a:pt x="596" y="494"/>
                    </a:lnTo>
                    <a:lnTo>
                      <a:pt x="596" y="186"/>
                    </a:lnTo>
                    <a:lnTo>
                      <a:pt x="446" y="314"/>
                    </a:lnTo>
                    <a:lnTo>
                      <a:pt x="362" y="314"/>
                    </a:lnTo>
                    <a:lnTo>
                      <a:pt x="362" y="650"/>
                    </a:lnTo>
                    <a:lnTo>
                      <a:pt x="332" y="650"/>
                    </a:lnTo>
                    <a:lnTo>
                      <a:pt x="332" y="575"/>
                    </a:lnTo>
                    <a:lnTo>
                      <a:pt x="240" y="575"/>
                    </a:lnTo>
                    <a:lnTo>
                      <a:pt x="240" y="505"/>
                    </a:lnTo>
                    <a:lnTo>
                      <a:pt x="146" y="505"/>
                    </a:lnTo>
                    <a:lnTo>
                      <a:pt x="146" y="575"/>
                    </a:lnTo>
                    <a:lnTo>
                      <a:pt x="146" y="753"/>
                    </a:lnTo>
                    <a:lnTo>
                      <a:pt x="114" y="753"/>
                    </a:lnTo>
                    <a:lnTo>
                      <a:pt x="114" y="682"/>
                    </a:lnTo>
                    <a:lnTo>
                      <a:pt x="0" y="682"/>
                    </a:lnTo>
                    <a:lnTo>
                      <a:pt x="0" y="952"/>
                    </a:lnTo>
                    <a:lnTo>
                      <a:pt x="112" y="952"/>
                    </a:lnTo>
                    <a:lnTo>
                      <a:pt x="114" y="952"/>
                    </a:lnTo>
                    <a:lnTo>
                      <a:pt x="146" y="952"/>
                    </a:lnTo>
                    <a:lnTo>
                      <a:pt x="150" y="952"/>
                    </a:lnTo>
                    <a:lnTo>
                      <a:pt x="154" y="952"/>
                    </a:lnTo>
                    <a:lnTo>
                      <a:pt x="330" y="952"/>
                    </a:lnTo>
                    <a:lnTo>
                      <a:pt x="332" y="952"/>
                    </a:lnTo>
                    <a:lnTo>
                      <a:pt x="362" y="952"/>
                    </a:lnTo>
                    <a:lnTo>
                      <a:pt x="367" y="952"/>
                    </a:lnTo>
                    <a:lnTo>
                      <a:pt x="446" y="952"/>
                    </a:lnTo>
                    <a:lnTo>
                      <a:pt x="587" y="952"/>
                    </a:lnTo>
                    <a:lnTo>
                      <a:pt x="596" y="952"/>
                    </a:lnTo>
                    <a:lnTo>
                      <a:pt x="628" y="952"/>
                    </a:lnTo>
                    <a:lnTo>
                      <a:pt x="639" y="952"/>
                    </a:lnTo>
                    <a:lnTo>
                      <a:pt x="785" y="952"/>
                    </a:lnTo>
                    <a:lnTo>
                      <a:pt x="791" y="952"/>
                    </a:lnTo>
                    <a:lnTo>
                      <a:pt x="817" y="952"/>
                    </a:lnTo>
                    <a:lnTo>
                      <a:pt x="821" y="952"/>
                    </a:lnTo>
                    <a:lnTo>
                      <a:pt x="825" y="952"/>
                    </a:lnTo>
                    <a:lnTo>
                      <a:pt x="1016" y="952"/>
                    </a:lnTo>
                    <a:lnTo>
                      <a:pt x="1023" y="952"/>
                    </a:lnTo>
                    <a:lnTo>
                      <a:pt x="1027" y="952"/>
                    </a:lnTo>
                    <a:lnTo>
                      <a:pt x="1106" y="952"/>
                    </a:lnTo>
                    <a:lnTo>
                      <a:pt x="1110" y="952"/>
                    </a:lnTo>
                    <a:lnTo>
                      <a:pt x="1299" y="952"/>
                    </a:lnTo>
                    <a:lnTo>
                      <a:pt x="1430" y="952"/>
                    </a:lnTo>
                    <a:lnTo>
                      <a:pt x="1430" y="633"/>
                    </a:lnTo>
                    <a:lnTo>
                      <a:pt x="1299" y="633"/>
                    </a:lnTo>
                    <a:close/>
                    <a:moveTo>
                      <a:pt x="193" y="930"/>
                    </a:moveTo>
                    <a:lnTo>
                      <a:pt x="176" y="930"/>
                    </a:lnTo>
                    <a:lnTo>
                      <a:pt x="176" y="879"/>
                    </a:lnTo>
                    <a:lnTo>
                      <a:pt x="193" y="879"/>
                    </a:lnTo>
                    <a:lnTo>
                      <a:pt x="193" y="930"/>
                    </a:lnTo>
                    <a:close/>
                    <a:moveTo>
                      <a:pt x="193" y="864"/>
                    </a:moveTo>
                    <a:lnTo>
                      <a:pt x="176" y="864"/>
                    </a:lnTo>
                    <a:lnTo>
                      <a:pt x="176" y="813"/>
                    </a:lnTo>
                    <a:lnTo>
                      <a:pt x="193" y="813"/>
                    </a:lnTo>
                    <a:lnTo>
                      <a:pt x="193" y="864"/>
                    </a:lnTo>
                    <a:close/>
                    <a:moveTo>
                      <a:pt x="193" y="798"/>
                    </a:moveTo>
                    <a:lnTo>
                      <a:pt x="176" y="798"/>
                    </a:lnTo>
                    <a:lnTo>
                      <a:pt x="176" y="746"/>
                    </a:lnTo>
                    <a:lnTo>
                      <a:pt x="193" y="746"/>
                    </a:lnTo>
                    <a:lnTo>
                      <a:pt x="193" y="798"/>
                    </a:lnTo>
                    <a:close/>
                    <a:moveTo>
                      <a:pt x="193" y="731"/>
                    </a:moveTo>
                    <a:lnTo>
                      <a:pt x="176" y="731"/>
                    </a:lnTo>
                    <a:lnTo>
                      <a:pt x="176" y="680"/>
                    </a:lnTo>
                    <a:lnTo>
                      <a:pt x="193" y="680"/>
                    </a:lnTo>
                    <a:lnTo>
                      <a:pt x="193" y="731"/>
                    </a:lnTo>
                    <a:close/>
                    <a:moveTo>
                      <a:pt x="193" y="665"/>
                    </a:moveTo>
                    <a:lnTo>
                      <a:pt x="176" y="665"/>
                    </a:lnTo>
                    <a:lnTo>
                      <a:pt x="176" y="614"/>
                    </a:lnTo>
                    <a:lnTo>
                      <a:pt x="193" y="614"/>
                    </a:lnTo>
                    <a:lnTo>
                      <a:pt x="193" y="665"/>
                    </a:lnTo>
                    <a:close/>
                    <a:moveTo>
                      <a:pt x="232" y="930"/>
                    </a:moveTo>
                    <a:lnTo>
                      <a:pt x="212" y="930"/>
                    </a:lnTo>
                    <a:lnTo>
                      <a:pt x="212" y="879"/>
                    </a:lnTo>
                    <a:lnTo>
                      <a:pt x="232" y="879"/>
                    </a:lnTo>
                    <a:lnTo>
                      <a:pt x="232" y="930"/>
                    </a:lnTo>
                    <a:close/>
                    <a:moveTo>
                      <a:pt x="232" y="864"/>
                    </a:moveTo>
                    <a:lnTo>
                      <a:pt x="212" y="864"/>
                    </a:lnTo>
                    <a:lnTo>
                      <a:pt x="212" y="813"/>
                    </a:lnTo>
                    <a:lnTo>
                      <a:pt x="232" y="813"/>
                    </a:lnTo>
                    <a:lnTo>
                      <a:pt x="232" y="864"/>
                    </a:lnTo>
                    <a:close/>
                    <a:moveTo>
                      <a:pt x="232" y="798"/>
                    </a:moveTo>
                    <a:lnTo>
                      <a:pt x="212" y="798"/>
                    </a:lnTo>
                    <a:lnTo>
                      <a:pt x="212" y="746"/>
                    </a:lnTo>
                    <a:lnTo>
                      <a:pt x="232" y="746"/>
                    </a:lnTo>
                    <a:lnTo>
                      <a:pt x="232" y="798"/>
                    </a:lnTo>
                    <a:close/>
                    <a:moveTo>
                      <a:pt x="232" y="731"/>
                    </a:moveTo>
                    <a:lnTo>
                      <a:pt x="212" y="731"/>
                    </a:lnTo>
                    <a:lnTo>
                      <a:pt x="212" y="680"/>
                    </a:lnTo>
                    <a:lnTo>
                      <a:pt x="232" y="680"/>
                    </a:lnTo>
                    <a:lnTo>
                      <a:pt x="232" y="731"/>
                    </a:lnTo>
                    <a:close/>
                    <a:moveTo>
                      <a:pt x="232" y="665"/>
                    </a:moveTo>
                    <a:lnTo>
                      <a:pt x="212" y="665"/>
                    </a:lnTo>
                    <a:lnTo>
                      <a:pt x="212" y="614"/>
                    </a:lnTo>
                    <a:lnTo>
                      <a:pt x="232" y="614"/>
                    </a:lnTo>
                    <a:lnTo>
                      <a:pt x="232" y="665"/>
                    </a:lnTo>
                    <a:close/>
                    <a:moveTo>
                      <a:pt x="268" y="930"/>
                    </a:moveTo>
                    <a:lnTo>
                      <a:pt x="251" y="930"/>
                    </a:lnTo>
                    <a:lnTo>
                      <a:pt x="251" y="879"/>
                    </a:lnTo>
                    <a:lnTo>
                      <a:pt x="268" y="879"/>
                    </a:lnTo>
                    <a:lnTo>
                      <a:pt x="268" y="930"/>
                    </a:lnTo>
                    <a:close/>
                    <a:moveTo>
                      <a:pt x="268" y="864"/>
                    </a:moveTo>
                    <a:lnTo>
                      <a:pt x="251" y="864"/>
                    </a:lnTo>
                    <a:lnTo>
                      <a:pt x="251" y="813"/>
                    </a:lnTo>
                    <a:lnTo>
                      <a:pt x="268" y="813"/>
                    </a:lnTo>
                    <a:lnTo>
                      <a:pt x="268" y="864"/>
                    </a:lnTo>
                    <a:close/>
                    <a:moveTo>
                      <a:pt x="268" y="798"/>
                    </a:moveTo>
                    <a:lnTo>
                      <a:pt x="251" y="798"/>
                    </a:lnTo>
                    <a:lnTo>
                      <a:pt x="251" y="746"/>
                    </a:lnTo>
                    <a:lnTo>
                      <a:pt x="268" y="746"/>
                    </a:lnTo>
                    <a:lnTo>
                      <a:pt x="268" y="798"/>
                    </a:lnTo>
                    <a:close/>
                    <a:moveTo>
                      <a:pt x="268" y="731"/>
                    </a:moveTo>
                    <a:lnTo>
                      <a:pt x="251" y="731"/>
                    </a:lnTo>
                    <a:lnTo>
                      <a:pt x="251" y="680"/>
                    </a:lnTo>
                    <a:lnTo>
                      <a:pt x="268" y="680"/>
                    </a:lnTo>
                    <a:lnTo>
                      <a:pt x="268" y="731"/>
                    </a:lnTo>
                    <a:close/>
                    <a:moveTo>
                      <a:pt x="268" y="665"/>
                    </a:moveTo>
                    <a:lnTo>
                      <a:pt x="251" y="665"/>
                    </a:lnTo>
                    <a:lnTo>
                      <a:pt x="251" y="614"/>
                    </a:lnTo>
                    <a:lnTo>
                      <a:pt x="268" y="614"/>
                    </a:lnTo>
                    <a:lnTo>
                      <a:pt x="268" y="665"/>
                    </a:lnTo>
                    <a:close/>
                    <a:moveTo>
                      <a:pt x="307" y="930"/>
                    </a:moveTo>
                    <a:lnTo>
                      <a:pt x="289" y="930"/>
                    </a:lnTo>
                    <a:lnTo>
                      <a:pt x="289" y="879"/>
                    </a:lnTo>
                    <a:lnTo>
                      <a:pt x="307" y="879"/>
                    </a:lnTo>
                    <a:lnTo>
                      <a:pt x="307" y="930"/>
                    </a:lnTo>
                    <a:close/>
                    <a:moveTo>
                      <a:pt x="307" y="864"/>
                    </a:moveTo>
                    <a:lnTo>
                      <a:pt x="289" y="864"/>
                    </a:lnTo>
                    <a:lnTo>
                      <a:pt x="289" y="813"/>
                    </a:lnTo>
                    <a:lnTo>
                      <a:pt x="307" y="813"/>
                    </a:lnTo>
                    <a:lnTo>
                      <a:pt x="307" y="864"/>
                    </a:lnTo>
                    <a:close/>
                    <a:moveTo>
                      <a:pt x="307" y="798"/>
                    </a:moveTo>
                    <a:lnTo>
                      <a:pt x="289" y="798"/>
                    </a:lnTo>
                    <a:lnTo>
                      <a:pt x="289" y="746"/>
                    </a:lnTo>
                    <a:lnTo>
                      <a:pt x="307" y="746"/>
                    </a:lnTo>
                    <a:lnTo>
                      <a:pt x="307" y="798"/>
                    </a:lnTo>
                    <a:close/>
                    <a:moveTo>
                      <a:pt x="307" y="731"/>
                    </a:moveTo>
                    <a:lnTo>
                      <a:pt x="289" y="731"/>
                    </a:lnTo>
                    <a:lnTo>
                      <a:pt x="289" y="680"/>
                    </a:lnTo>
                    <a:lnTo>
                      <a:pt x="307" y="680"/>
                    </a:lnTo>
                    <a:lnTo>
                      <a:pt x="307" y="731"/>
                    </a:lnTo>
                    <a:close/>
                    <a:moveTo>
                      <a:pt x="307" y="665"/>
                    </a:moveTo>
                    <a:lnTo>
                      <a:pt x="289" y="665"/>
                    </a:lnTo>
                    <a:lnTo>
                      <a:pt x="289" y="614"/>
                    </a:lnTo>
                    <a:lnTo>
                      <a:pt x="307" y="614"/>
                    </a:lnTo>
                    <a:lnTo>
                      <a:pt x="307" y="665"/>
                    </a:lnTo>
                    <a:close/>
                    <a:moveTo>
                      <a:pt x="420" y="930"/>
                    </a:moveTo>
                    <a:lnTo>
                      <a:pt x="388" y="930"/>
                    </a:lnTo>
                    <a:lnTo>
                      <a:pt x="388" y="843"/>
                    </a:lnTo>
                    <a:lnTo>
                      <a:pt x="420" y="843"/>
                    </a:lnTo>
                    <a:lnTo>
                      <a:pt x="420" y="930"/>
                    </a:lnTo>
                    <a:close/>
                    <a:moveTo>
                      <a:pt x="420" y="828"/>
                    </a:moveTo>
                    <a:lnTo>
                      <a:pt x="388" y="828"/>
                    </a:lnTo>
                    <a:lnTo>
                      <a:pt x="388" y="742"/>
                    </a:lnTo>
                    <a:lnTo>
                      <a:pt x="420" y="742"/>
                    </a:lnTo>
                    <a:lnTo>
                      <a:pt x="420" y="828"/>
                    </a:lnTo>
                    <a:close/>
                    <a:moveTo>
                      <a:pt x="420" y="727"/>
                    </a:moveTo>
                    <a:lnTo>
                      <a:pt x="388" y="727"/>
                    </a:lnTo>
                    <a:lnTo>
                      <a:pt x="388" y="642"/>
                    </a:lnTo>
                    <a:lnTo>
                      <a:pt x="420" y="642"/>
                    </a:lnTo>
                    <a:lnTo>
                      <a:pt x="420" y="727"/>
                    </a:lnTo>
                    <a:close/>
                    <a:moveTo>
                      <a:pt x="420" y="627"/>
                    </a:moveTo>
                    <a:lnTo>
                      <a:pt x="388" y="627"/>
                    </a:lnTo>
                    <a:lnTo>
                      <a:pt x="388" y="539"/>
                    </a:lnTo>
                    <a:lnTo>
                      <a:pt x="420" y="539"/>
                    </a:lnTo>
                    <a:lnTo>
                      <a:pt x="420" y="627"/>
                    </a:lnTo>
                    <a:close/>
                    <a:moveTo>
                      <a:pt x="420" y="524"/>
                    </a:moveTo>
                    <a:lnTo>
                      <a:pt x="388" y="524"/>
                    </a:lnTo>
                    <a:lnTo>
                      <a:pt x="388" y="438"/>
                    </a:lnTo>
                    <a:lnTo>
                      <a:pt x="420" y="438"/>
                    </a:lnTo>
                    <a:lnTo>
                      <a:pt x="420" y="524"/>
                    </a:lnTo>
                    <a:close/>
                    <a:moveTo>
                      <a:pt x="420" y="423"/>
                    </a:moveTo>
                    <a:lnTo>
                      <a:pt x="388" y="423"/>
                    </a:lnTo>
                    <a:lnTo>
                      <a:pt x="388" y="338"/>
                    </a:lnTo>
                    <a:lnTo>
                      <a:pt x="420" y="338"/>
                    </a:lnTo>
                    <a:lnTo>
                      <a:pt x="420" y="423"/>
                    </a:lnTo>
                    <a:close/>
                    <a:moveTo>
                      <a:pt x="485" y="933"/>
                    </a:moveTo>
                    <a:lnTo>
                      <a:pt x="463" y="933"/>
                    </a:lnTo>
                    <a:lnTo>
                      <a:pt x="463" y="336"/>
                    </a:lnTo>
                    <a:lnTo>
                      <a:pt x="485" y="319"/>
                    </a:lnTo>
                    <a:lnTo>
                      <a:pt x="485" y="933"/>
                    </a:lnTo>
                    <a:close/>
                    <a:moveTo>
                      <a:pt x="532" y="933"/>
                    </a:moveTo>
                    <a:lnTo>
                      <a:pt x="510" y="933"/>
                    </a:lnTo>
                    <a:lnTo>
                      <a:pt x="510" y="295"/>
                    </a:lnTo>
                    <a:lnTo>
                      <a:pt x="532" y="278"/>
                    </a:lnTo>
                    <a:lnTo>
                      <a:pt x="532" y="933"/>
                    </a:lnTo>
                    <a:close/>
                    <a:moveTo>
                      <a:pt x="577" y="933"/>
                    </a:moveTo>
                    <a:lnTo>
                      <a:pt x="555" y="933"/>
                    </a:lnTo>
                    <a:lnTo>
                      <a:pt x="555" y="257"/>
                    </a:lnTo>
                    <a:lnTo>
                      <a:pt x="577" y="239"/>
                    </a:lnTo>
                    <a:lnTo>
                      <a:pt x="577" y="933"/>
                    </a:lnTo>
                    <a:close/>
                    <a:moveTo>
                      <a:pt x="677" y="933"/>
                    </a:moveTo>
                    <a:lnTo>
                      <a:pt x="656" y="933"/>
                    </a:lnTo>
                    <a:lnTo>
                      <a:pt x="656" y="359"/>
                    </a:lnTo>
                    <a:lnTo>
                      <a:pt x="677" y="342"/>
                    </a:lnTo>
                    <a:lnTo>
                      <a:pt x="677" y="933"/>
                    </a:lnTo>
                    <a:close/>
                    <a:moveTo>
                      <a:pt x="720" y="933"/>
                    </a:moveTo>
                    <a:lnTo>
                      <a:pt x="701" y="933"/>
                    </a:lnTo>
                    <a:lnTo>
                      <a:pt x="701" y="325"/>
                    </a:lnTo>
                    <a:lnTo>
                      <a:pt x="720" y="308"/>
                    </a:lnTo>
                    <a:lnTo>
                      <a:pt x="720" y="933"/>
                    </a:lnTo>
                    <a:close/>
                    <a:moveTo>
                      <a:pt x="765" y="933"/>
                    </a:moveTo>
                    <a:lnTo>
                      <a:pt x="744" y="933"/>
                    </a:lnTo>
                    <a:lnTo>
                      <a:pt x="744" y="291"/>
                    </a:lnTo>
                    <a:lnTo>
                      <a:pt x="765" y="274"/>
                    </a:lnTo>
                    <a:lnTo>
                      <a:pt x="765" y="933"/>
                    </a:lnTo>
                    <a:close/>
                    <a:moveTo>
                      <a:pt x="862" y="933"/>
                    </a:moveTo>
                    <a:lnTo>
                      <a:pt x="845" y="933"/>
                    </a:lnTo>
                    <a:lnTo>
                      <a:pt x="845" y="282"/>
                    </a:lnTo>
                    <a:lnTo>
                      <a:pt x="862" y="282"/>
                    </a:lnTo>
                    <a:lnTo>
                      <a:pt x="862" y="933"/>
                    </a:lnTo>
                    <a:close/>
                    <a:moveTo>
                      <a:pt x="907" y="933"/>
                    </a:moveTo>
                    <a:lnTo>
                      <a:pt x="890" y="933"/>
                    </a:lnTo>
                    <a:lnTo>
                      <a:pt x="890" y="282"/>
                    </a:lnTo>
                    <a:lnTo>
                      <a:pt x="907" y="282"/>
                    </a:lnTo>
                    <a:lnTo>
                      <a:pt x="907" y="933"/>
                    </a:lnTo>
                    <a:close/>
                    <a:moveTo>
                      <a:pt x="950" y="933"/>
                    </a:moveTo>
                    <a:lnTo>
                      <a:pt x="932" y="933"/>
                    </a:lnTo>
                    <a:lnTo>
                      <a:pt x="932" y="282"/>
                    </a:lnTo>
                    <a:lnTo>
                      <a:pt x="950" y="282"/>
                    </a:lnTo>
                    <a:lnTo>
                      <a:pt x="950" y="933"/>
                    </a:lnTo>
                    <a:close/>
                    <a:moveTo>
                      <a:pt x="992" y="933"/>
                    </a:moveTo>
                    <a:lnTo>
                      <a:pt x="975" y="933"/>
                    </a:lnTo>
                    <a:lnTo>
                      <a:pt x="975" y="282"/>
                    </a:lnTo>
                    <a:lnTo>
                      <a:pt x="992" y="282"/>
                    </a:lnTo>
                    <a:lnTo>
                      <a:pt x="992" y="933"/>
                    </a:lnTo>
                    <a:close/>
                    <a:moveTo>
                      <a:pt x="1155" y="911"/>
                    </a:moveTo>
                    <a:lnTo>
                      <a:pt x="1138" y="911"/>
                    </a:lnTo>
                    <a:lnTo>
                      <a:pt x="1138" y="860"/>
                    </a:lnTo>
                    <a:lnTo>
                      <a:pt x="1155" y="860"/>
                    </a:lnTo>
                    <a:lnTo>
                      <a:pt x="1155" y="911"/>
                    </a:lnTo>
                    <a:close/>
                    <a:moveTo>
                      <a:pt x="1155" y="845"/>
                    </a:moveTo>
                    <a:lnTo>
                      <a:pt x="1138" y="845"/>
                    </a:lnTo>
                    <a:lnTo>
                      <a:pt x="1138" y="794"/>
                    </a:lnTo>
                    <a:lnTo>
                      <a:pt x="1155" y="794"/>
                    </a:lnTo>
                    <a:lnTo>
                      <a:pt x="1155" y="845"/>
                    </a:lnTo>
                    <a:close/>
                    <a:moveTo>
                      <a:pt x="1155" y="779"/>
                    </a:moveTo>
                    <a:lnTo>
                      <a:pt x="1138" y="779"/>
                    </a:lnTo>
                    <a:lnTo>
                      <a:pt x="1138" y="727"/>
                    </a:lnTo>
                    <a:lnTo>
                      <a:pt x="1155" y="727"/>
                    </a:lnTo>
                    <a:lnTo>
                      <a:pt x="1155" y="779"/>
                    </a:lnTo>
                    <a:close/>
                    <a:moveTo>
                      <a:pt x="1155" y="712"/>
                    </a:moveTo>
                    <a:lnTo>
                      <a:pt x="1138" y="712"/>
                    </a:lnTo>
                    <a:lnTo>
                      <a:pt x="1138" y="661"/>
                    </a:lnTo>
                    <a:lnTo>
                      <a:pt x="1155" y="661"/>
                    </a:lnTo>
                    <a:lnTo>
                      <a:pt x="1155" y="712"/>
                    </a:lnTo>
                    <a:close/>
                    <a:moveTo>
                      <a:pt x="1155" y="646"/>
                    </a:moveTo>
                    <a:lnTo>
                      <a:pt x="1138" y="646"/>
                    </a:lnTo>
                    <a:lnTo>
                      <a:pt x="1138" y="595"/>
                    </a:lnTo>
                    <a:lnTo>
                      <a:pt x="1155" y="595"/>
                    </a:lnTo>
                    <a:lnTo>
                      <a:pt x="1155" y="646"/>
                    </a:lnTo>
                    <a:close/>
                    <a:moveTo>
                      <a:pt x="1155" y="580"/>
                    </a:moveTo>
                    <a:lnTo>
                      <a:pt x="1138" y="580"/>
                    </a:lnTo>
                    <a:lnTo>
                      <a:pt x="1138" y="528"/>
                    </a:lnTo>
                    <a:lnTo>
                      <a:pt x="1155" y="528"/>
                    </a:lnTo>
                    <a:lnTo>
                      <a:pt x="1155" y="580"/>
                    </a:lnTo>
                    <a:close/>
                    <a:moveTo>
                      <a:pt x="1192" y="911"/>
                    </a:moveTo>
                    <a:lnTo>
                      <a:pt x="1175" y="911"/>
                    </a:lnTo>
                    <a:lnTo>
                      <a:pt x="1175" y="860"/>
                    </a:lnTo>
                    <a:lnTo>
                      <a:pt x="1192" y="860"/>
                    </a:lnTo>
                    <a:lnTo>
                      <a:pt x="1192" y="911"/>
                    </a:lnTo>
                    <a:close/>
                    <a:moveTo>
                      <a:pt x="1192" y="845"/>
                    </a:moveTo>
                    <a:lnTo>
                      <a:pt x="1175" y="845"/>
                    </a:lnTo>
                    <a:lnTo>
                      <a:pt x="1175" y="794"/>
                    </a:lnTo>
                    <a:lnTo>
                      <a:pt x="1192" y="794"/>
                    </a:lnTo>
                    <a:lnTo>
                      <a:pt x="1192" y="845"/>
                    </a:lnTo>
                    <a:close/>
                    <a:moveTo>
                      <a:pt x="1192" y="779"/>
                    </a:moveTo>
                    <a:lnTo>
                      <a:pt x="1175" y="779"/>
                    </a:lnTo>
                    <a:lnTo>
                      <a:pt x="1175" y="727"/>
                    </a:lnTo>
                    <a:lnTo>
                      <a:pt x="1192" y="727"/>
                    </a:lnTo>
                    <a:lnTo>
                      <a:pt x="1192" y="779"/>
                    </a:lnTo>
                    <a:close/>
                    <a:moveTo>
                      <a:pt x="1192" y="712"/>
                    </a:moveTo>
                    <a:lnTo>
                      <a:pt x="1175" y="712"/>
                    </a:lnTo>
                    <a:lnTo>
                      <a:pt x="1175" y="661"/>
                    </a:lnTo>
                    <a:lnTo>
                      <a:pt x="1192" y="661"/>
                    </a:lnTo>
                    <a:lnTo>
                      <a:pt x="1192" y="712"/>
                    </a:lnTo>
                    <a:close/>
                    <a:moveTo>
                      <a:pt x="1192" y="646"/>
                    </a:moveTo>
                    <a:lnTo>
                      <a:pt x="1175" y="646"/>
                    </a:lnTo>
                    <a:lnTo>
                      <a:pt x="1175" y="595"/>
                    </a:lnTo>
                    <a:lnTo>
                      <a:pt x="1192" y="595"/>
                    </a:lnTo>
                    <a:lnTo>
                      <a:pt x="1192" y="646"/>
                    </a:lnTo>
                    <a:close/>
                    <a:moveTo>
                      <a:pt x="1192" y="580"/>
                    </a:moveTo>
                    <a:lnTo>
                      <a:pt x="1175" y="580"/>
                    </a:lnTo>
                    <a:lnTo>
                      <a:pt x="1175" y="528"/>
                    </a:lnTo>
                    <a:lnTo>
                      <a:pt x="1192" y="528"/>
                    </a:lnTo>
                    <a:lnTo>
                      <a:pt x="1192" y="580"/>
                    </a:lnTo>
                    <a:close/>
                    <a:moveTo>
                      <a:pt x="1230" y="911"/>
                    </a:moveTo>
                    <a:lnTo>
                      <a:pt x="1213" y="911"/>
                    </a:lnTo>
                    <a:lnTo>
                      <a:pt x="1213" y="860"/>
                    </a:lnTo>
                    <a:lnTo>
                      <a:pt x="1230" y="860"/>
                    </a:lnTo>
                    <a:lnTo>
                      <a:pt x="1230" y="911"/>
                    </a:lnTo>
                    <a:close/>
                    <a:moveTo>
                      <a:pt x="1230" y="845"/>
                    </a:moveTo>
                    <a:lnTo>
                      <a:pt x="1213" y="845"/>
                    </a:lnTo>
                    <a:lnTo>
                      <a:pt x="1213" y="794"/>
                    </a:lnTo>
                    <a:lnTo>
                      <a:pt x="1230" y="794"/>
                    </a:lnTo>
                    <a:lnTo>
                      <a:pt x="1230" y="845"/>
                    </a:lnTo>
                    <a:close/>
                    <a:moveTo>
                      <a:pt x="1230" y="779"/>
                    </a:moveTo>
                    <a:lnTo>
                      <a:pt x="1213" y="779"/>
                    </a:lnTo>
                    <a:lnTo>
                      <a:pt x="1213" y="727"/>
                    </a:lnTo>
                    <a:lnTo>
                      <a:pt x="1230" y="727"/>
                    </a:lnTo>
                    <a:lnTo>
                      <a:pt x="1230" y="779"/>
                    </a:lnTo>
                    <a:close/>
                    <a:moveTo>
                      <a:pt x="1230" y="712"/>
                    </a:moveTo>
                    <a:lnTo>
                      <a:pt x="1213" y="712"/>
                    </a:lnTo>
                    <a:lnTo>
                      <a:pt x="1213" y="661"/>
                    </a:lnTo>
                    <a:lnTo>
                      <a:pt x="1230" y="661"/>
                    </a:lnTo>
                    <a:lnTo>
                      <a:pt x="1230" y="712"/>
                    </a:lnTo>
                    <a:close/>
                    <a:moveTo>
                      <a:pt x="1230" y="646"/>
                    </a:moveTo>
                    <a:lnTo>
                      <a:pt x="1213" y="646"/>
                    </a:lnTo>
                    <a:lnTo>
                      <a:pt x="1213" y="595"/>
                    </a:lnTo>
                    <a:lnTo>
                      <a:pt x="1230" y="595"/>
                    </a:lnTo>
                    <a:lnTo>
                      <a:pt x="1230" y="646"/>
                    </a:lnTo>
                    <a:close/>
                    <a:moveTo>
                      <a:pt x="1230" y="580"/>
                    </a:moveTo>
                    <a:lnTo>
                      <a:pt x="1213" y="580"/>
                    </a:lnTo>
                    <a:lnTo>
                      <a:pt x="1213" y="528"/>
                    </a:lnTo>
                    <a:lnTo>
                      <a:pt x="1230" y="528"/>
                    </a:lnTo>
                    <a:lnTo>
                      <a:pt x="1230" y="580"/>
                    </a:lnTo>
                    <a:close/>
                    <a:moveTo>
                      <a:pt x="1267" y="911"/>
                    </a:moveTo>
                    <a:lnTo>
                      <a:pt x="1250" y="911"/>
                    </a:lnTo>
                    <a:lnTo>
                      <a:pt x="1250" y="860"/>
                    </a:lnTo>
                    <a:lnTo>
                      <a:pt x="1267" y="860"/>
                    </a:lnTo>
                    <a:lnTo>
                      <a:pt x="1267" y="911"/>
                    </a:lnTo>
                    <a:close/>
                    <a:moveTo>
                      <a:pt x="1267" y="845"/>
                    </a:moveTo>
                    <a:lnTo>
                      <a:pt x="1250" y="845"/>
                    </a:lnTo>
                    <a:lnTo>
                      <a:pt x="1250" y="794"/>
                    </a:lnTo>
                    <a:lnTo>
                      <a:pt x="1267" y="794"/>
                    </a:lnTo>
                    <a:lnTo>
                      <a:pt x="1267" y="845"/>
                    </a:lnTo>
                    <a:close/>
                    <a:moveTo>
                      <a:pt x="1267" y="779"/>
                    </a:moveTo>
                    <a:lnTo>
                      <a:pt x="1250" y="779"/>
                    </a:lnTo>
                    <a:lnTo>
                      <a:pt x="1250" y="727"/>
                    </a:lnTo>
                    <a:lnTo>
                      <a:pt x="1267" y="727"/>
                    </a:lnTo>
                    <a:lnTo>
                      <a:pt x="1267" y="779"/>
                    </a:lnTo>
                    <a:close/>
                    <a:moveTo>
                      <a:pt x="1267" y="712"/>
                    </a:moveTo>
                    <a:lnTo>
                      <a:pt x="1250" y="712"/>
                    </a:lnTo>
                    <a:lnTo>
                      <a:pt x="1250" y="661"/>
                    </a:lnTo>
                    <a:lnTo>
                      <a:pt x="1267" y="661"/>
                    </a:lnTo>
                    <a:lnTo>
                      <a:pt x="1267" y="712"/>
                    </a:lnTo>
                    <a:close/>
                    <a:moveTo>
                      <a:pt x="1267" y="646"/>
                    </a:moveTo>
                    <a:lnTo>
                      <a:pt x="1250" y="646"/>
                    </a:lnTo>
                    <a:lnTo>
                      <a:pt x="1250" y="595"/>
                    </a:lnTo>
                    <a:lnTo>
                      <a:pt x="1267" y="595"/>
                    </a:lnTo>
                    <a:lnTo>
                      <a:pt x="1267" y="646"/>
                    </a:lnTo>
                    <a:close/>
                    <a:moveTo>
                      <a:pt x="1267" y="580"/>
                    </a:moveTo>
                    <a:lnTo>
                      <a:pt x="1250" y="580"/>
                    </a:lnTo>
                    <a:lnTo>
                      <a:pt x="1250" y="528"/>
                    </a:lnTo>
                    <a:lnTo>
                      <a:pt x="1267" y="528"/>
                    </a:lnTo>
                    <a:lnTo>
                      <a:pt x="1267" y="580"/>
                    </a:lnTo>
                    <a:close/>
                  </a:path>
                </a:pathLst>
              </a:custGeom>
              <a:solidFill>
                <a:srgbClr val="88888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378"/>
                <a:endParaRPr lang="en-US" sz="2000">
                  <a:solidFill>
                    <a:schemeClr val="tx1">
                      <a:lumMod val="50000"/>
                    </a:schemeClr>
                  </a:solidFill>
                  <a:latin typeface="Arial"/>
                </a:endParaRPr>
              </a:p>
            </p:txBody>
          </p:sp>
        </p:grp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E61A7F82-CACD-AC0A-1DC3-0E1BF13D2B3F}"/>
                </a:ext>
              </a:extLst>
            </p:cNvPr>
            <p:cNvCxnSpPr>
              <a:cxnSpLocks/>
            </p:cNvCxnSpPr>
            <p:nvPr/>
          </p:nvCxnSpPr>
          <p:spPr>
            <a:xfrm>
              <a:off x="5550067" y="3707169"/>
              <a:ext cx="2305" cy="258569"/>
            </a:xfrm>
            <a:prstGeom prst="line">
              <a:avLst/>
            </a:prstGeom>
            <a:ln w="22225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2156A132-C1AD-FB7C-A673-C20E033F0BC5}"/>
                </a:ext>
              </a:extLst>
            </p:cNvPr>
            <p:cNvSpPr txBox="1"/>
            <p:nvPr/>
          </p:nvSpPr>
          <p:spPr>
            <a:xfrm>
              <a:off x="4367998" y="4180524"/>
              <a:ext cx="1075994" cy="1652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78"/>
              <a:r>
                <a:rPr lang="en-US" sz="1000">
                  <a:solidFill>
                    <a:schemeClr val="tx1">
                      <a:lumMod val="50000"/>
                    </a:schemeClr>
                  </a:solidFill>
                  <a:latin typeface="Arial"/>
                </a:rPr>
                <a:t>POTS</a:t>
              </a:r>
            </a:p>
          </p:txBody>
        </p: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E803C051-F64F-E4F9-F832-29B7A740E579}"/>
                </a:ext>
              </a:extLst>
            </p:cNvPr>
            <p:cNvCxnSpPr>
              <a:cxnSpLocks/>
            </p:cNvCxnSpPr>
            <p:nvPr/>
          </p:nvCxnSpPr>
          <p:spPr>
            <a:xfrm>
              <a:off x="4922554" y="3664978"/>
              <a:ext cx="2305" cy="258569"/>
            </a:xfrm>
            <a:prstGeom prst="line">
              <a:avLst/>
            </a:prstGeom>
            <a:ln w="22225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5" name="Group 232">
              <a:extLst>
                <a:ext uri="{FF2B5EF4-FFF2-40B4-BE49-F238E27FC236}">
                  <a16:creationId xmlns:a16="http://schemas.microsoft.com/office/drawing/2014/main" id="{CF02A0DE-3384-11A6-8C14-4D8A212BAB4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781584" y="3909182"/>
              <a:ext cx="232753" cy="229946"/>
              <a:chOff x="5875" y="3018"/>
              <a:chExt cx="398" cy="322"/>
            </a:xfrm>
          </p:grpSpPr>
          <p:sp>
            <p:nvSpPr>
              <p:cNvPr id="106" name="Freeform 233">
                <a:extLst>
                  <a:ext uri="{FF2B5EF4-FFF2-40B4-BE49-F238E27FC236}">
                    <a16:creationId xmlns:a16="http://schemas.microsoft.com/office/drawing/2014/main" id="{FD25561E-4E75-9652-025B-5B8A944CBA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75" y="3018"/>
                <a:ext cx="398" cy="322"/>
              </a:xfrm>
              <a:custGeom>
                <a:avLst/>
                <a:gdLst>
                  <a:gd name="T0" fmla="*/ 435 w 1759"/>
                  <a:gd name="T1" fmla="*/ 0 h 1425"/>
                  <a:gd name="T2" fmla="*/ 608 w 1759"/>
                  <a:gd name="T3" fmla="*/ 93 h 1425"/>
                  <a:gd name="T4" fmla="*/ 777 w 1759"/>
                  <a:gd name="T5" fmla="*/ 0 h 1425"/>
                  <a:gd name="T6" fmla="*/ 1558 w 1759"/>
                  <a:gd name="T7" fmla="*/ 0 h 1425"/>
                  <a:gd name="T8" fmla="*/ 1758 w 1759"/>
                  <a:gd name="T9" fmla="*/ 200 h 1425"/>
                  <a:gd name="T10" fmla="*/ 1758 w 1759"/>
                  <a:gd name="T11" fmla="*/ 1224 h 1425"/>
                  <a:gd name="T12" fmla="*/ 1558 w 1759"/>
                  <a:gd name="T13" fmla="*/ 1424 h 1425"/>
                  <a:gd name="T14" fmla="*/ 777 w 1759"/>
                  <a:gd name="T15" fmla="*/ 1424 h 1425"/>
                  <a:gd name="T16" fmla="*/ 608 w 1759"/>
                  <a:gd name="T17" fmla="*/ 1331 h 1425"/>
                  <a:gd name="T18" fmla="*/ 435 w 1759"/>
                  <a:gd name="T19" fmla="*/ 1424 h 1425"/>
                  <a:gd name="T20" fmla="*/ 207 w 1759"/>
                  <a:gd name="T21" fmla="*/ 1424 h 1425"/>
                  <a:gd name="T22" fmla="*/ 0 w 1759"/>
                  <a:gd name="T23" fmla="*/ 1217 h 1425"/>
                  <a:gd name="T24" fmla="*/ 0 w 1759"/>
                  <a:gd name="T25" fmla="*/ 207 h 1425"/>
                  <a:gd name="T26" fmla="*/ 207 w 1759"/>
                  <a:gd name="T27" fmla="*/ 0 h 1425"/>
                  <a:gd name="T28" fmla="*/ 435 w 1759"/>
                  <a:gd name="T29" fmla="*/ 0 h 1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59" h="1425">
                    <a:moveTo>
                      <a:pt x="435" y="0"/>
                    </a:moveTo>
                    <a:cubicBezTo>
                      <a:pt x="507" y="0"/>
                      <a:pt x="571" y="37"/>
                      <a:pt x="608" y="93"/>
                    </a:cubicBezTo>
                    <a:cubicBezTo>
                      <a:pt x="643" y="37"/>
                      <a:pt x="706" y="0"/>
                      <a:pt x="777" y="0"/>
                    </a:cubicBezTo>
                    <a:lnTo>
                      <a:pt x="1558" y="0"/>
                    </a:lnTo>
                    <a:cubicBezTo>
                      <a:pt x="1669" y="0"/>
                      <a:pt x="1758" y="90"/>
                      <a:pt x="1758" y="200"/>
                    </a:cubicBezTo>
                    <a:lnTo>
                      <a:pt x="1758" y="1224"/>
                    </a:lnTo>
                    <a:cubicBezTo>
                      <a:pt x="1758" y="1334"/>
                      <a:pt x="1669" y="1424"/>
                      <a:pt x="1558" y="1424"/>
                    </a:cubicBezTo>
                    <a:lnTo>
                      <a:pt x="777" y="1424"/>
                    </a:lnTo>
                    <a:cubicBezTo>
                      <a:pt x="706" y="1424"/>
                      <a:pt x="643" y="1387"/>
                      <a:pt x="608" y="1331"/>
                    </a:cubicBezTo>
                    <a:cubicBezTo>
                      <a:pt x="571" y="1387"/>
                      <a:pt x="507" y="1424"/>
                      <a:pt x="435" y="1424"/>
                    </a:cubicBezTo>
                    <a:lnTo>
                      <a:pt x="207" y="1424"/>
                    </a:lnTo>
                    <a:cubicBezTo>
                      <a:pt x="93" y="1424"/>
                      <a:pt x="0" y="1331"/>
                      <a:pt x="0" y="1217"/>
                    </a:cubicBezTo>
                    <a:lnTo>
                      <a:pt x="0" y="207"/>
                    </a:lnTo>
                    <a:cubicBezTo>
                      <a:pt x="0" y="93"/>
                      <a:pt x="93" y="0"/>
                      <a:pt x="207" y="0"/>
                    </a:cubicBezTo>
                    <a:lnTo>
                      <a:pt x="435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378"/>
                <a:endParaRPr lang="en-US" sz="1800">
                  <a:solidFill>
                    <a:srgbClr val="4A4A4A"/>
                  </a:solidFill>
                  <a:latin typeface="Arial"/>
                </a:endParaRPr>
              </a:p>
            </p:txBody>
          </p:sp>
          <p:sp>
            <p:nvSpPr>
              <p:cNvPr id="107" name="Freeform 234">
                <a:extLst>
                  <a:ext uri="{FF2B5EF4-FFF2-40B4-BE49-F238E27FC236}">
                    <a16:creationId xmlns:a16="http://schemas.microsoft.com/office/drawing/2014/main" id="{FA42C789-329A-DDAF-4609-6F77FE6C2C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91" y="3034"/>
                <a:ext cx="367" cy="291"/>
              </a:xfrm>
              <a:custGeom>
                <a:avLst/>
                <a:gdLst>
                  <a:gd name="T0" fmla="*/ 138 w 1622"/>
                  <a:gd name="T1" fmla="*/ 1286 h 1287"/>
                  <a:gd name="T2" fmla="*/ 0 w 1622"/>
                  <a:gd name="T3" fmla="*/ 138 h 1287"/>
                  <a:gd name="T4" fmla="*/ 366 w 1622"/>
                  <a:gd name="T5" fmla="*/ 0 h 1287"/>
                  <a:gd name="T6" fmla="*/ 505 w 1622"/>
                  <a:gd name="T7" fmla="*/ 1148 h 1287"/>
                  <a:gd name="T8" fmla="*/ 1489 w 1622"/>
                  <a:gd name="T9" fmla="*/ 1286 h 1287"/>
                  <a:gd name="T10" fmla="*/ 576 w 1622"/>
                  <a:gd name="T11" fmla="*/ 1155 h 1287"/>
                  <a:gd name="T12" fmla="*/ 708 w 1622"/>
                  <a:gd name="T13" fmla="*/ 0 h 1287"/>
                  <a:gd name="T14" fmla="*/ 1621 w 1622"/>
                  <a:gd name="T15" fmla="*/ 131 h 1287"/>
                  <a:gd name="T16" fmla="*/ 1489 w 1622"/>
                  <a:gd name="T17" fmla="*/ 1286 h 1287"/>
                  <a:gd name="T18" fmla="*/ 849 w 1622"/>
                  <a:gd name="T19" fmla="*/ 1172 h 1287"/>
                  <a:gd name="T20" fmla="*/ 849 w 1622"/>
                  <a:gd name="T21" fmla="*/ 1009 h 1287"/>
                  <a:gd name="T22" fmla="*/ 1034 w 1622"/>
                  <a:gd name="T23" fmla="*/ 1090 h 1287"/>
                  <a:gd name="T24" fmla="*/ 1197 w 1622"/>
                  <a:gd name="T25" fmla="*/ 1090 h 1287"/>
                  <a:gd name="T26" fmla="*/ 1034 w 1622"/>
                  <a:gd name="T27" fmla="*/ 1090 h 1287"/>
                  <a:gd name="T28" fmla="*/ 1382 w 1622"/>
                  <a:gd name="T29" fmla="*/ 1172 h 1287"/>
                  <a:gd name="T30" fmla="*/ 1382 w 1622"/>
                  <a:gd name="T31" fmla="*/ 1009 h 1287"/>
                  <a:gd name="T32" fmla="*/ 768 w 1622"/>
                  <a:gd name="T33" fmla="*/ 877 h 1287"/>
                  <a:gd name="T34" fmla="*/ 931 w 1622"/>
                  <a:gd name="T35" fmla="*/ 877 h 1287"/>
                  <a:gd name="T36" fmla="*/ 768 w 1622"/>
                  <a:gd name="T37" fmla="*/ 877 h 1287"/>
                  <a:gd name="T38" fmla="*/ 1116 w 1622"/>
                  <a:gd name="T39" fmla="*/ 959 h 1287"/>
                  <a:gd name="T40" fmla="*/ 1116 w 1622"/>
                  <a:gd name="T41" fmla="*/ 795 h 1287"/>
                  <a:gd name="T42" fmla="*/ 1301 w 1622"/>
                  <a:gd name="T43" fmla="*/ 877 h 1287"/>
                  <a:gd name="T44" fmla="*/ 1464 w 1622"/>
                  <a:gd name="T45" fmla="*/ 877 h 1287"/>
                  <a:gd name="T46" fmla="*/ 1301 w 1622"/>
                  <a:gd name="T47" fmla="*/ 877 h 1287"/>
                  <a:gd name="T48" fmla="*/ 849 w 1622"/>
                  <a:gd name="T49" fmla="*/ 745 h 1287"/>
                  <a:gd name="T50" fmla="*/ 849 w 1622"/>
                  <a:gd name="T51" fmla="*/ 583 h 1287"/>
                  <a:gd name="T52" fmla="*/ 1034 w 1622"/>
                  <a:gd name="T53" fmla="*/ 664 h 1287"/>
                  <a:gd name="T54" fmla="*/ 1197 w 1622"/>
                  <a:gd name="T55" fmla="*/ 664 h 1287"/>
                  <a:gd name="T56" fmla="*/ 1034 w 1622"/>
                  <a:gd name="T57" fmla="*/ 664 h 1287"/>
                  <a:gd name="T58" fmla="*/ 1382 w 1622"/>
                  <a:gd name="T59" fmla="*/ 745 h 1287"/>
                  <a:gd name="T60" fmla="*/ 1382 w 1622"/>
                  <a:gd name="T61" fmla="*/ 583 h 1287"/>
                  <a:gd name="T62" fmla="*/ 1345 w 1622"/>
                  <a:gd name="T63" fmla="*/ 149 h 1287"/>
                  <a:gd name="T64" fmla="*/ 761 w 1622"/>
                  <a:gd name="T65" fmla="*/ 239 h 1287"/>
                  <a:gd name="T66" fmla="*/ 850 w 1622"/>
                  <a:gd name="T67" fmla="*/ 457 h 1287"/>
                  <a:gd name="T68" fmla="*/ 1435 w 1622"/>
                  <a:gd name="T69" fmla="*/ 367 h 1287"/>
                  <a:gd name="T70" fmla="*/ 1345 w 1622"/>
                  <a:gd name="T71" fmla="*/ 149 h 1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622" h="1287">
                    <a:moveTo>
                      <a:pt x="366" y="1286"/>
                    </a:moveTo>
                    <a:lnTo>
                      <a:pt x="138" y="1286"/>
                    </a:lnTo>
                    <a:cubicBezTo>
                      <a:pt x="62" y="1286"/>
                      <a:pt x="0" y="1224"/>
                      <a:pt x="0" y="1148"/>
                    </a:cubicBezTo>
                    <a:lnTo>
                      <a:pt x="0" y="138"/>
                    </a:lnTo>
                    <a:cubicBezTo>
                      <a:pt x="0" y="62"/>
                      <a:pt x="62" y="0"/>
                      <a:pt x="138" y="0"/>
                    </a:cubicBezTo>
                    <a:lnTo>
                      <a:pt x="366" y="0"/>
                    </a:lnTo>
                    <a:cubicBezTo>
                      <a:pt x="443" y="0"/>
                      <a:pt x="505" y="62"/>
                      <a:pt x="505" y="138"/>
                    </a:cubicBezTo>
                    <a:lnTo>
                      <a:pt x="505" y="1148"/>
                    </a:lnTo>
                    <a:cubicBezTo>
                      <a:pt x="505" y="1224"/>
                      <a:pt x="443" y="1286"/>
                      <a:pt x="366" y="1286"/>
                    </a:cubicBezTo>
                    <a:close/>
                    <a:moveTo>
                      <a:pt x="1489" y="1286"/>
                    </a:moveTo>
                    <a:lnTo>
                      <a:pt x="708" y="1286"/>
                    </a:lnTo>
                    <a:cubicBezTo>
                      <a:pt x="635" y="1286"/>
                      <a:pt x="576" y="1227"/>
                      <a:pt x="576" y="1155"/>
                    </a:cubicBezTo>
                    <a:lnTo>
                      <a:pt x="576" y="131"/>
                    </a:lnTo>
                    <a:cubicBezTo>
                      <a:pt x="576" y="59"/>
                      <a:pt x="635" y="0"/>
                      <a:pt x="708" y="0"/>
                    </a:cubicBezTo>
                    <a:lnTo>
                      <a:pt x="1489" y="0"/>
                    </a:lnTo>
                    <a:cubicBezTo>
                      <a:pt x="1562" y="0"/>
                      <a:pt x="1621" y="59"/>
                      <a:pt x="1621" y="131"/>
                    </a:cubicBezTo>
                    <a:lnTo>
                      <a:pt x="1621" y="1155"/>
                    </a:lnTo>
                    <a:cubicBezTo>
                      <a:pt x="1621" y="1227"/>
                      <a:pt x="1562" y="1286"/>
                      <a:pt x="1489" y="1286"/>
                    </a:cubicBezTo>
                    <a:close/>
                    <a:moveTo>
                      <a:pt x="768" y="1090"/>
                    </a:moveTo>
                    <a:cubicBezTo>
                      <a:pt x="768" y="1136"/>
                      <a:pt x="805" y="1172"/>
                      <a:pt x="849" y="1172"/>
                    </a:cubicBezTo>
                    <a:cubicBezTo>
                      <a:pt x="894" y="1172"/>
                      <a:pt x="931" y="1136"/>
                      <a:pt x="931" y="1090"/>
                    </a:cubicBezTo>
                    <a:cubicBezTo>
                      <a:pt x="931" y="1045"/>
                      <a:pt x="894" y="1009"/>
                      <a:pt x="849" y="1009"/>
                    </a:cubicBezTo>
                    <a:cubicBezTo>
                      <a:pt x="805" y="1009"/>
                      <a:pt x="768" y="1045"/>
                      <a:pt x="768" y="1090"/>
                    </a:cubicBezTo>
                    <a:close/>
                    <a:moveTo>
                      <a:pt x="1034" y="1090"/>
                    </a:moveTo>
                    <a:cubicBezTo>
                      <a:pt x="1034" y="1136"/>
                      <a:pt x="1070" y="1172"/>
                      <a:pt x="1116" y="1172"/>
                    </a:cubicBezTo>
                    <a:cubicBezTo>
                      <a:pt x="1161" y="1172"/>
                      <a:pt x="1197" y="1136"/>
                      <a:pt x="1197" y="1090"/>
                    </a:cubicBezTo>
                    <a:cubicBezTo>
                      <a:pt x="1197" y="1045"/>
                      <a:pt x="1161" y="1009"/>
                      <a:pt x="1116" y="1009"/>
                    </a:cubicBezTo>
                    <a:cubicBezTo>
                      <a:pt x="1070" y="1009"/>
                      <a:pt x="1034" y="1045"/>
                      <a:pt x="1034" y="1090"/>
                    </a:cubicBezTo>
                    <a:close/>
                    <a:moveTo>
                      <a:pt x="1301" y="1090"/>
                    </a:moveTo>
                    <a:cubicBezTo>
                      <a:pt x="1301" y="1136"/>
                      <a:pt x="1337" y="1172"/>
                      <a:pt x="1382" y="1172"/>
                    </a:cubicBezTo>
                    <a:cubicBezTo>
                      <a:pt x="1428" y="1172"/>
                      <a:pt x="1464" y="1136"/>
                      <a:pt x="1464" y="1090"/>
                    </a:cubicBezTo>
                    <a:cubicBezTo>
                      <a:pt x="1464" y="1045"/>
                      <a:pt x="1428" y="1009"/>
                      <a:pt x="1382" y="1009"/>
                    </a:cubicBezTo>
                    <a:cubicBezTo>
                      <a:pt x="1337" y="1009"/>
                      <a:pt x="1301" y="1045"/>
                      <a:pt x="1301" y="1090"/>
                    </a:cubicBezTo>
                    <a:close/>
                    <a:moveTo>
                      <a:pt x="768" y="877"/>
                    </a:moveTo>
                    <a:cubicBezTo>
                      <a:pt x="768" y="922"/>
                      <a:pt x="805" y="959"/>
                      <a:pt x="849" y="959"/>
                    </a:cubicBezTo>
                    <a:cubicBezTo>
                      <a:pt x="894" y="959"/>
                      <a:pt x="931" y="922"/>
                      <a:pt x="931" y="877"/>
                    </a:cubicBezTo>
                    <a:cubicBezTo>
                      <a:pt x="931" y="832"/>
                      <a:pt x="894" y="795"/>
                      <a:pt x="849" y="795"/>
                    </a:cubicBezTo>
                    <a:cubicBezTo>
                      <a:pt x="805" y="795"/>
                      <a:pt x="768" y="832"/>
                      <a:pt x="768" y="877"/>
                    </a:cubicBezTo>
                    <a:close/>
                    <a:moveTo>
                      <a:pt x="1034" y="877"/>
                    </a:moveTo>
                    <a:cubicBezTo>
                      <a:pt x="1034" y="922"/>
                      <a:pt x="1070" y="959"/>
                      <a:pt x="1116" y="959"/>
                    </a:cubicBezTo>
                    <a:cubicBezTo>
                      <a:pt x="1161" y="959"/>
                      <a:pt x="1197" y="922"/>
                      <a:pt x="1197" y="877"/>
                    </a:cubicBezTo>
                    <a:cubicBezTo>
                      <a:pt x="1197" y="832"/>
                      <a:pt x="1161" y="795"/>
                      <a:pt x="1116" y="795"/>
                    </a:cubicBezTo>
                    <a:cubicBezTo>
                      <a:pt x="1070" y="795"/>
                      <a:pt x="1034" y="832"/>
                      <a:pt x="1034" y="877"/>
                    </a:cubicBezTo>
                    <a:close/>
                    <a:moveTo>
                      <a:pt x="1301" y="877"/>
                    </a:moveTo>
                    <a:cubicBezTo>
                      <a:pt x="1301" y="922"/>
                      <a:pt x="1337" y="959"/>
                      <a:pt x="1382" y="959"/>
                    </a:cubicBezTo>
                    <a:cubicBezTo>
                      <a:pt x="1428" y="959"/>
                      <a:pt x="1464" y="922"/>
                      <a:pt x="1464" y="877"/>
                    </a:cubicBezTo>
                    <a:cubicBezTo>
                      <a:pt x="1464" y="832"/>
                      <a:pt x="1428" y="795"/>
                      <a:pt x="1382" y="795"/>
                    </a:cubicBezTo>
                    <a:cubicBezTo>
                      <a:pt x="1337" y="795"/>
                      <a:pt x="1301" y="832"/>
                      <a:pt x="1301" y="877"/>
                    </a:cubicBezTo>
                    <a:close/>
                    <a:moveTo>
                      <a:pt x="768" y="664"/>
                    </a:moveTo>
                    <a:cubicBezTo>
                      <a:pt x="768" y="709"/>
                      <a:pt x="805" y="745"/>
                      <a:pt x="849" y="745"/>
                    </a:cubicBezTo>
                    <a:cubicBezTo>
                      <a:pt x="894" y="745"/>
                      <a:pt x="931" y="709"/>
                      <a:pt x="931" y="664"/>
                    </a:cubicBezTo>
                    <a:cubicBezTo>
                      <a:pt x="931" y="619"/>
                      <a:pt x="894" y="583"/>
                      <a:pt x="849" y="583"/>
                    </a:cubicBezTo>
                    <a:cubicBezTo>
                      <a:pt x="805" y="583"/>
                      <a:pt x="768" y="619"/>
                      <a:pt x="768" y="664"/>
                    </a:cubicBezTo>
                    <a:close/>
                    <a:moveTo>
                      <a:pt x="1034" y="664"/>
                    </a:moveTo>
                    <a:cubicBezTo>
                      <a:pt x="1034" y="709"/>
                      <a:pt x="1070" y="745"/>
                      <a:pt x="1116" y="745"/>
                    </a:cubicBezTo>
                    <a:cubicBezTo>
                      <a:pt x="1161" y="745"/>
                      <a:pt x="1197" y="709"/>
                      <a:pt x="1197" y="664"/>
                    </a:cubicBezTo>
                    <a:cubicBezTo>
                      <a:pt x="1197" y="619"/>
                      <a:pt x="1161" y="583"/>
                      <a:pt x="1116" y="583"/>
                    </a:cubicBezTo>
                    <a:cubicBezTo>
                      <a:pt x="1070" y="583"/>
                      <a:pt x="1034" y="619"/>
                      <a:pt x="1034" y="664"/>
                    </a:cubicBezTo>
                    <a:close/>
                    <a:moveTo>
                      <a:pt x="1301" y="664"/>
                    </a:moveTo>
                    <a:cubicBezTo>
                      <a:pt x="1301" y="709"/>
                      <a:pt x="1337" y="745"/>
                      <a:pt x="1382" y="745"/>
                    </a:cubicBezTo>
                    <a:cubicBezTo>
                      <a:pt x="1428" y="745"/>
                      <a:pt x="1464" y="709"/>
                      <a:pt x="1464" y="664"/>
                    </a:cubicBezTo>
                    <a:cubicBezTo>
                      <a:pt x="1464" y="619"/>
                      <a:pt x="1428" y="583"/>
                      <a:pt x="1382" y="583"/>
                    </a:cubicBezTo>
                    <a:cubicBezTo>
                      <a:pt x="1337" y="583"/>
                      <a:pt x="1301" y="619"/>
                      <a:pt x="1301" y="664"/>
                    </a:cubicBezTo>
                    <a:close/>
                    <a:moveTo>
                      <a:pt x="1345" y="149"/>
                    </a:moveTo>
                    <a:lnTo>
                      <a:pt x="850" y="149"/>
                    </a:lnTo>
                    <a:cubicBezTo>
                      <a:pt x="802" y="149"/>
                      <a:pt x="761" y="189"/>
                      <a:pt x="761" y="239"/>
                    </a:cubicBezTo>
                    <a:lnTo>
                      <a:pt x="761" y="367"/>
                    </a:lnTo>
                    <a:cubicBezTo>
                      <a:pt x="761" y="417"/>
                      <a:pt x="802" y="457"/>
                      <a:pt x="850" y="457"/>
                    </a:cubicBezTo>
                    <a:lnTo>
                      <a:pt x="1345" y="457"/>
                    </a:lnTo>
                    <a:cubicBezTo>
                      <a:pt x="1395" y="457"/>
                      <a:pt x="1435" y="417"/>
                      <a:pt x="1435" y="367"/>
                    </a:cubicBezTo>
                    <a:lnTo>
                      <a:pt x="1435" y="239"/>
                    </a:lnTo>
                    <a:cubicBezTo>
                      <a:pt x="1435" y="189"/>
                      <a:pt x="1395" y="149"/>
                      <a:pt x="1345" y="149"/>
                    </a:cubicBez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378"/>
                <a:endParaRPr lang="en-US" sz="1800">
                  <a:solidFill>
                    <a:srgbClr val="4A4A4A"/>
                  </a:solidFill>
                  <a:latin typeface="Arial"/>
                </a:endParaRPr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4B55C09D-D63F-437A-B645-7B0A8CF21F72}"/>
                </a:ext>
              </a:extLst>
            </p:cNvPr>
            <p:cNvGrpSpPr/>
            <p:nvPr/>
          </p:nvGrpSpPr>
          <p:grpSpPr>
            <a:xfrm>
              <a:off x="5462456" y="3910814"/>
              <a:ext cx="155061" cy="225424"/>
              <a:chOff x="-8339138" y="-1631950"/>
              <a:chExt cx="1458913" cy="2162175"/>
            </a:xfrm>
            <a:solidFill>
              <a:srgbClr val="888888"/>
            </a:solidFill>
          </p:grpSpPr>
          <p:sp>
            <p:nvSpPr>
              <p:cNvPr id="111" name="Freeform 9">
                <a:extLst>
                  <a:ext uri="{FF2B5EF4-FFF2-40B4-BE49-F238E27FC236}">
                    <a16:creationId xmlns:a16="http://schemas.microsoft.com/office/drawing/2014/main" id="{0956E5CC-AE9B-9AE7-0DC5-F1448843483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8339138" y="-1631950"/>
                <a:ext cx="1458913" cy="1458913"/>
              </a:xfrm>
              <a:custGeom>
                <a:avLst/>
                <a:gdLst>
                  <a:gd name="T0" fmla="*/ 203 w 405"/>
                  <a:gd name="T1" fmla="*/ 0 h 405"/>
                  <a:gd name="T2" fmla="*/ 0 w 405"/>
                  <a:gd name="T3" fmla="*/ 203 h 405"/>
                  <a:gd name="T4" fmla="*/ 203 w 405"/>
                  <a:gd name="T5" fmla="*/ 405 h 405"/>
                  <a:gd name="T6" fmla="*/ 405 w 405"/>
                  <a:gd name="T7" fmla="*/ 203 h 405"/>
                  <a:gd name="T8" fmla="*/ 203 w 405"/>
                  <a:gd name="T9" fmla="*/ 0 h 405"/>
                  <a:gd name="T10" fmla="*/ 319 w 405"/>
                  <a:gd name="T11" fmla="*/ 105 h 405"/>
                  <a:gd name="T12" fmla="*/ 277 w 405"/>
                  <a:gd name="T13" fmla="*/ 105 h 405"/>
                  <a:gd name="T14" fmla="*/ 265 w 405"/>
                  <a:gd name="T15" fmla="*/ 64 h 405"/>
                  <a:gd name="T16" fmla="*/ 319 w 405"/>
                  <a:gd name="T17" fmla="*/ 105 h 405"/>
                  <a:gd name="T18" fmla="*/ 116 w 405"/>
                  <a:gd name="T19" fmla="*/ 187 h 405"/>
                  <a:gd name="T20" fmla="*/ 52 w 405"/>
                  <a:gd name="T21" fmla="*/ 187 h 405"/>
                  <a:gd name="T22" fmla="*/ 66 w 405"/>
                  <a:gd name="T23" fmla="*/ 137 h 405"/>
                  <a:gd name="T24" fmla="*/ 121 w 405"/>
                  <a:gd name="T25" fmla="*/ 137 h 405"/>
                  <a:gd name="T26" fmla="*/ 116 w 405"/>
                  <a:gd name="T27" fmla="*/ 187 h 405"/>
                  <a:gd name="T28" fmla="*/ 154 w 405"/>
                  <a:gd name="T29" fmla="*/ 137 h 405"/>
                  <a:gd name="T30" fmla="*/ 252 w 405"/>
                  <a:gd name="T31" fmla="*/ 137 h 405"/>
                  <a:gd name="T32" fmla="*/ 257 w 405"/>
                  <a:gd name="T33" fmla="*/ 187 h 405"/>
                  <a:gd name="T34" fmla="*/ 148 w 405"/>
                  <a:gd name="T35" fmla="*/ 187 h 405"/>
                  <a:gd name="T36" fmla="*/ 154 w 405"/>
                  <a:gd name="T37" fmla="*/ 137 h 405"/>
                  <a:gd name="T38" fmla="*/ 116 w 405"/>
                  <a:gd name="T39" fmla="*/ 219 h 405"/>
                  <a:gd name="T40" fmla="*/ 121 w 405"/>
                  <a:gd name="T41" fmla="*/ 268 h 405"/>
                  <a:gd name="T42" fmla="*/ 66 w 405"/>
                  <a:gd name="T43" fmla="*/ 268 h 405"/>
                  <a:gd name="T44" fmla="*/ 52 w 405"/>
                  <a:gd name="T45" fmla="*/ 219 h 405"/>
                  <a:gd name="T46" fmla="*/ 116 w 405"/>
                  <a:gd name="T47" fmla="*/ 219 h 405"/>
                  <a:gd name="T48" fmla="*/ 148 w 405"/>
                  <a:gd name="T49" fmla="*/ 219 h 405"/>
                  <a:gd name="T50" fmla="*/ 257 w 405"/>
                  <a:gd name="T51" fmla="*/ 219 h 405"/>
                  <a:gd name="T52" fmla="*/ 252 w 405"/>
                  <a:gd name="T53" fmla="*/ 268 h 405"/>
                  <a:gd name="T54" fmla="*/ 154 w 405"/>
                  <a:gd name="T55" fmla="*/ 268 h 405"/>
                  <a:gd name="T56" fmla="*/ 148 w 405"/>
                  <a:gd name="T57" fmla="*/ 219 h 405"/>
                  <a:gd name="T58" fmla="*/ 289 w 405"/>
                  <a:gd name="T59" fmla="*/ 219 h 405"/>
                  <a:gd name="T60" fmla="*/ 353 w 405"/>
                  <a:gd name="T61" fmla="*/ 219 h 405"/>
                  <a:gd name="T62" fmla="*/ 339 w 405"/>
                  <a:gd name="T63" fmla="*/ 268 h 405"/>
                  <a:gd name="T64" fmla="*/ 284 w 405"/>
                  <a:gd name="T65" fmla="*/ 268 h 405"/>
                  <a:gd name="T66" fmla="*/ 289 w 405"/>
                  <a:gd name="T67" fmla="*/ 219 h 405"/>
                  <a:gd name="T68" fmla="*/ 289 w 405"/>
                  <a:gd name="T69" fmla="*/ 187 h 405"/>
                  <a:gd name="T70" fmla="*/ 284 w 405"/>
                  <a:gd name="T71" fmla="*/ 137 h 405"/>
                  <a:gd name="T72" fmla="*/ 339 w 405"/>
                  <a:gd name="T73" fmla="*/ 137 h 405"/>
                  <a:gd name="T74" fmla="*/ 353 w 405"/>
                  <a:gd name="T75" fmla="*/ 187 h 405"/>
                  <a:gd name="T76" fmla="*/ 289 w 405"/>
                  <a:gd name="T77" fmla="*/ 187 h 405"/>
                  <a:gd name="T78" fmla="*/ 226 w 405"/>
                  <a:gd name="T79" fmla="*/ 53 h 405"/>
                  <a:gd name="T80" fmla="*/ 244 w 405"/>
                  <a:gd name="T81" fmla="*/ 105 h 405"/>
                  <a:gd name="T82" fmla="*/ 161 w 405"/>
                  <a:gd name="T83" fmla="*/ 105 h 405"/>
                  <a:gd name="T84" fmla="*/ 180 w 405"/>
                  <a:gd name="T85" fmla="*/ 53 h 405"/>
                  <a:gd name="T86" fmla="*/ 203 w 405"/>
                  <a:gd name="T87" fmla="*/ 51 h 405"/>
                  <a:gd name="T88" fmla="*/ 226 w 405"/>
                  <a:gd name="T89" fmla="*/ 53 h 405"/>
                  <a:gd name="T90" fmla="*/ 140 w 405"/>
                  <a:gd name="T91" fmla="*/ 64 h 405"/>
                  <a:gd name="T92" fmla="*/ 128 w 405"/>
                  <a:gd name="T93" fmla="*/ 105 h 405"/>
                  <a:gd name="T94" fmla="*/ 86 w 405"/>
                  <a:gd name="T95" fmla="*/ 105 h 405"/>
                  <a:gd name="T96" fmla="*/ 140 w 405"/>
                  <a:gd name="T97" fmla="*/ 64 h 405"/>
                  <a:gd name="T98" fmla="*/ 86 w 405"/>
                  <a:gd name="T99" fmla="*/ 300 h 405"/>
                  <a:gd name="T100" fmla="*/ 128 w 405"/>
                  <a:gd name="T101" fmla="*/ 300 h 405"/>
                  <a:gd name="T102" fmla="*/ 141 w 405"/>
                  <a:gd name="T103" fmla="*/ 341 h 405"/>
                  <a:gd name="T104" fmla="*/ 86 w 405"/>
                  <a:gd name="T105" fmla="*/ 300 h 405"/>
                  <a:gd name="T106" fmla="*/ 180 w 405"/>
                  <a:gd name="T107" fmla="*/ 353 h 405"/>
                  <a:gd name="T108" fmla="*/ 161 w 405"/>
                  <a:gd name="T109" fmla="*/ 300 h 405"/>
                  <a:gd name="T110" fmla="*/ 244 w 405"/>
                  <a:gd name="T111" fmla="*/ 300 h 405"/>
                  <a:gd name="T112" fmla="*/ 225 w 405"/>
                  <a:gd name="T113" fmla="*/ 353 h 405"/>
                  <a:gd name="T114" fmla="*/ 203 w 405"/>
                  <a:gd name="T115" fmla="*/ 354 h 405"/>
                  <a:gd name="T116" fmla="*/ 180 w 405"/>
                  <a:gd name="T117" fmla="*/ 353 h 405"/>
                  <a:gd name="T118" fmla="*/ 264 w 405"/>
                  <a:gd name="T119" fmla="*/ 341 h 405"/>
                  <a:gd name="T120" fmla="*/ 277 w 405"/>
                  <a:gd name="T121" fmla="*/ 300 h 405"/>
                  <a:gd name="T122" fmla="*/ 319 w 405"/>
                  <a:gd name="T123" fmla="*/ 300 h 405"/>
                  <a:gd name="T124" fmla="*/ 264 w 405"/>
                  <a:gd name="T125" fmla="*/ 341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05" h="405">
                    <a:moveTo>
                      <a:pt x="203" y="0"/>
                    </a:moveTo>
                    <a:cubicBezTo>
                      <a:pt x="91" y="0"/>
                      <a:pt x="0" y="91"/>
                      <a:pt x="0" y="203"/>
                    </a:cubicBezTo>
                    <a:cubicBezTo>
                      <a:pt x="0" y="315"/>
                      <a:pt x="91" y="405"/>
                      <a:pt x="203" y="405"/>
                    </a:cubicBezTo>
                    <a:cubicBezTo>
                      <a:pt x="315" y="405"/>
                      <a:pt x="405" y="315"/>
                      <a:pt x="405" y="203"/>
                    </a:cubicBezTo>
                    <a:cubicBezTo>
                      <a:pt x="405" y="91"/>
                      <a:pt x="315" y="0"/>
                      <a:pt x="203" y="0"/>
                    </a:cubicBezTo>
                    <a:close/>
                    <a:moveTo>
                      <a:pt x="319" y="105"/>
                    </a:moveTo>
                    <a:cubicBezTo>
                      <a:pt x="277" y="105"/>
                      <a:pt x="277" y="105"/>
                      <a:pt x="277" y="105"/>
                    </a:cubicBezTo>
                    <a:cubicBezTo>
                      <a:pt x="274" y="90"/>
                      <a:pt x="269" y="76"/>
                      <a:pt x="265" y="64"/>
                    </a:cubicBezTo>
                    <a:cubicBezTo>
                      <a:pt x="286" y="74"/>
                      <a:pt x="304" y="88"/>
                      <a:pt x="319" y="105"/>
                    </a:cubicBezTo>
                    <a:close/>
                    <a:moveTo>
                      <a:pt x="116" y="187"/>
                    </a:moveTo>
                    <a:cubicBezTo>
                      <a:pt x="52" y="187"/>
                      <a:pt x="52" y="187"/>
                      <a:pt x="52" y="187"/>
                    </a:cubicBezTo>
                    <a:cubicBezTo>
                      <a:pt x="54" y="169"/>
                      <a:pt x="58" y="152"/>
                      <a:pt x="66" y="137"/>
                    </a:cubicBezTo>
                    <a:cubicBezTo>
                      <a:pt x="121" y="137"/>
                      <a:pt x="121" y="137"/>
                      <a:pt x="121" y="137"/>
                    </a:cubicBezTo>
                    <a:cubicBezTo>
                      <a:pt x="119" y="152"/>
                      <a:pt x="117" y="169"/>
                      <a:pt x="116" y="187"/>
                    </a:cubicBezTo>
                    <a:close/>
                    <a:moveTo>
                      <a:pt x="154" y="137"/>
                    </a:moveTo>
                    <a:cubicBezTo>
                      <a:pt x="252" y="137"/>
                      <a:pt x="252" y="137"/>
                      <a:pt x="252" y="137"/>
                    </a:cubicBezTo>
                    <a:cubicBezTo>
                      <a:pt x="255" y="152"/>
                      <a:pt x="257" y="169"/>
                      <a:pt x="257" y="187"/>
                    </a:cubicBezTo>
                    <a:cubicBezTo>
                      <a:pt x="148" y="187"/>
                      <a:pt x="148" y="187"/>
                      <a:pt x="148" y="187"/>
                    </a:cubicBezTo>
                    <a:cubicBezTo>
                      <a:pt x="149" y="169"/>
                      <a:pt x="151" y="152"/>
                      <a:pt x="154" y="137"/>
                    </a:cubicBezTo>
                    <a:close/>
                    <a:moveTo>
                      <a:pt x="116" y="219"/>
                    </a:moveTo>
                    <a:cubicBezTo>
                      <a:pt x="117" y="236"/>
                      <a:pt x="119" y="253"/>
                      <a:pt x="121" y="268"/>
                    </a:cubicBezTo>
                    <a:cubicBezTo>
                      <a:pt x="66" y="268"/>
                      <a:pt x="66" y="268"/>
                      <a:pt x="66" y="268"/>
                    </a:cubicBezTo>
                    <a:cubicBezTo>
                      <a:pt x="58" y="253"/>
                      <a:pt x="54" y="236"/>
                      <a:pt x="52" y="219"/>
                    </a:cubicBezTo>
                    <a:lnTo>
                      <a:pt x="116" y="219"/>
                    </a:lnTo>
                    <a:close/>
                    <a:moveTo>
                      <a:pt x="148" y="219"/>
                    </a:moveTo>
                    <a:cubicBezTo>
                      <a:pt x="257" y="219"/>
                      <a:pt x="257" y="219"/>
                      <a:pt x="257" y="219"/>
                    </a:cubicBezTo>
                    <a:cubicBezTo>
                      <a:pt x="257" y="236"/>
                      <a:pt x="255" y="253"/>
                      <a:pt x="252" y="268"/>
                    </a:cubicBezTo>
                    <a:cubicBezTo>
                      <a:pt x="154" y="268"/>
                      <a:pt x="154" y="268"/>
                      <a:pt x="154" y="268"/>
                    </a:cubicBezTo>
                    <a:cubicBezTo>
                      <a:pt x="151" y="253"/>
                      <a:pt x="149" y="236"/>
                      <a:pt x="148" y="219"/>
                    </a:cubicBezTo>
                    <a:close/>
                    <a:moveTo>
                      <a:pt x="289" y="219"/>
                    </a:moveTo>
                    <a:cubicBezTo>
                      <a:pt x="353" y="219"/>
                      <a:pt x="353" y="219"/>
                      <a:pt x="353" y="219"/>
                    </a:cubicBezTo>
                    <a:cubicBezTo>
                      <a:pt x="352" y="236"/>
                      <a:pt x="347" y="253"/>
                      <a:pt x="339" y="268"/>
                    </a:cubicBezTo>
                    <a:cubicBezTo>
                      <a:pt x="284" y="268"/>
                      <a:pt x="284" y="268"/>
                      <a:pt x="284" y="268"/>
                    </a:cubicBezTo>
                    <a:cubicBezTo>
                      <a:pt x="287" y="253"/>
                      <a:pt x="289" y="236"/>
                      <a:pt x="289" y="219"/>
                    </a:cubicBezTo>
                    <a:close/>
                    <a:moveTo>
                      <a:pt x="289" y="187"/>
                    </a:moveTo>
                    <a:cubicBezTo>
                      <a:pt x="289" y="169"/>
                      <a:pt x="287" y="152"/>
                      <a:pt x="284" y="137"/>
                    </a:cubicBezTo>
                    <a:cubicBezTo>
                      <a:pt x="339" y="137"/>
                      <a:pt x="339" y="137"/>
                      <a:pt x="339" y="137"/>
                    </a:cubicBezTo>
                    <a:cubicBezTo>
                      <a:pt x="347" y="152"/>
                      <a:pt x="352" y="169"/>
                      <a:pt x="353" y="187"/>
                    </a:cubicBezTo>
                    <a:lnTo>
                      <a:pt x="289" y="187"/>
                    </a:lnTo>
                    <a:close/>
                    <a:moveTo>
                      <a:pt x="226" y="53"/>
                    </a:moveTo>
                    <a:cubicBezTo>
                      <a:pt x="231" y="65"/>
                      <a:pt x="238" y="83"/>
                      <a:pt x="244" y="105"/>
                    </a:cubicBezTo>
                    <a:cubicBezTo>
                      <a:pt x="161" y="105"/>
                      <a:pt x="161" y="105"/>
                      <a:pt x="161" y="105"/>
                    </a:cubicBezTo>
                    <a:cubicBezTo>
                      <a:pt x="167" y="83"/>
                      <a:pt x="174" y="65"/>
                      <a:pt x="180" y="53"/>
                    </a:cubicBezTo>
                    <a:cubicBezTo>
                      <a:pt x="187" y="51"/>
                      <a:pt x="195" y="51"/>
                      <a:pt x="203" y="51"/>
                    </a:cubicBezTo>
                    <a:cubicBezTo>
                      <a:pt x="210" y="51"/>
                      <a:pt x="218" y="51"/>
                      <a:pt x="226" y="53"/>
                    </a:cubicBezTo>
                    <a:close/>
                    <a:moveTo>
                      <a:pt x="140" y="64"/>
                    </a:moveTo>
                    <a:cubicBezTo>
                      <a:pt x="136" y="76"/>
                      <a:pt x="132" y="90"/>
                      <a:pt x="128" y="105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101" y="88"/>
                      <a:pt x="120" y="74"/>
                      <a:pt x="140" y="64"/>
                    </a:cubicBezTo>
                    <a:close/>
                    <a:moveTo>
                      <a:pt x="86" y="300"/>
                    </a:moveTo>
                    <a:cubicBezTo>
                      <a:pt x="128" y="300"/>
                      <a:pt x="128" y="300"/>
                      <a:pt x="128" y="300"/>
                    </a:cubicBezTo>
                    <a:cubicBezTo>
                      <a:pt x="132" y="316"/>
                      <a:pt x="137" y="329"/>
                      <a:pt x="141" y="341"/>
                    </a:cubicBezTo>
                    <a:cubicBezTo>
                      <a:pt x="120" y="332"/>
                      <a:pt x="101" y="318"/>
                      <a:pt x="86" y="300"/>
                    </a:cubicBezTo>
                    <a:close/>
                    <a:moveTo>
                      <a:pt x="180" y="353"/>
                    </a:moveTo>
                    <a:cubicBezTo>
                      <a:pt x="175" y="340"/>
                      <a:pt x="168" y="322"/>
                      <a:pt x="161" y="300"/>
                    </a:cubicBezTo>
                    <a:cubicBezTo>
                      <a:pt x="244" y="300"/>
                      <a:pt x="244" y="300"/>
                      <a:pt x="244" y="300"/>
                    </a:cubicBezTo>
                    <a:cubicBezTo>
                      <a:pt x="238" y="322"/>
                      <a:pt x="231" y="340"/>
                      <a:pt x="225" y="353"/>
                    </a:cubicBezTo>
                    <a:cubicBezTo>
                      <a:pt x="218" y="354"/>
                      <a:pt x="210" y="354"/>
                      <a:pt x="203" y="354"/>
                    </a:cubicBezTo>
                    <a:cubicBezTo>
                      <a:pt x="195" y="354"/>
                      <a:pt x="188" y="354"/>
                      <a:pt x="180" y="353"/>
                    </a:cubicBezTo>
                    <a:close/>
                    <a:moveTo>
                      <a:pt x="264" y="341"/>
                    </a:moveTo>
                    <a:cubicBezTo>
                      <a:pt x="269" y="329"/>
                      <a:pt x="273" y="316"/>
                      <a:pt x="277" y="300"/>
                    </a:cubicBezTo>
                    <a:cubicBezTo>
                      <a:pt x="319" y="300"/>
                      <a:pt x="319" y="300"/>
                      <a:pt x="319" y="300"/>
                    </a:cubicBezTo>
                    <a:cubicBezTo>
                      <a:pt x="304" y="318"/>
                      <a:pt x="286" y="332"/>
                      <a:pt x="264" y="3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10">
                <a:extLst>
                  <a:ext uri="{FF2B5EF4-FFF2-40B4-BE49-F238E27FC236}">
                    <a16:creationId xmlns:a16="http://schemas.microsoft.com/office/drawing/2014/main" id="{68E97896-6D7A-64FB-3C37-B36161AE98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805738" y="-39688"/>
                <a:ext cx="392113" cy="569913"/>
              </a:xfrm>
              <a:custGeom>
                <a:avLst/>
                <a:gdLst>
                  <a:gd name="T0" fmla="*/ 186 w 247"/>
                  <a:gd name="T1" fmla="*/ 0 h 359"/>
                  <a:gd name="T2" fmla="*/ 61 w 247"/>
                  <a:gd name="T3" fmla="*/ 0 h 359"/>
                  <a:gd name="T4" fmla="*/ 61 w 247"/>
                  <a:gd name="T5" fmla="*/ 118 h 359"/>
                  <a:gd name="T6" fmla="*/ 0 w 247"/>
                  <a:gd name="T7" fmla="*/ 118 h 359"/>
                  <a:gd name="T8" fmla="*/ 0 w 247"/>
                  <a:gd name="T9" fmla="*/ 359 h 359"/>
                  <a:gd name="T10" fmla="*/ 247 w 247"/>
                  <a:gd name="T11" fmla="*/ 359 h 359"/>
                  <a:gd name="T12" fmla="*/ 247 w 247"/>
                  <a:gd name="T13" fmla="*/ 118 h 359"/>
                  <a:gd name="T14" fmla="*/ 186 w 247"/>
                  <a:gd name="T15" fmla="*/ 118 h 359"/>
                  <a:gd name="T16" fmla="*/ 186 w 247"/>
                  <a:gd name="T17" fmla="*/ 0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7" h="359">
                    <a:moveTo>
                      <a:pt x="186" y="0"/>
                    </a:moveTo>
                    <a:lnTo>
                      <a:pt x="61" y="0"/>
                    </a:lnTo>
                    <a:lnTo>
                      <a:pt x="61" y="118"/>
                    </a:lnTo>
                    <a:lnTo>
                      <a:pt x="0" y="118"/>
                    </a:lnTo>
                    <a:lnTo>
                      <a:pt x="0" y="359"/>
                    </a:lnTo>
                    <a:lnTo>
                      <a:pt x="247" y="359"/>
                    </a:lnTo>
                    <a:lnTo>
                      <a:pt x="247" y="118"/>
                    </a:lnTo>
                    <a:lnTo>
                      <a:pt x="186" y="118"/>
                    </a:lnTo>
                    <a:lnTo>
                      <a:pt x="18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Rectangle 11">
                <a:extLst>
                  <a:ext uri="{FF2B5EF4-FFF2-40B4-BE49-F238E27FC236}">
                    <a16:creationId xmlns:a16="http://schemas.microsoft.com/office/drawing/2014/main" id="{ACAE90DC-8542-ED2E-D35E-40CD1FF34B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7316788" y="238125"/>
                <a:ext cx="295275" cy="2016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Rectangle 12">
                <a:extLst>
                  <a:ext uri="{FF2B5EF4-FFF2-40B4-BE49-F238E27FC236}">
                    <a16:creationId xmlns:a16="http://schemas.microsoft.com/office/drawing/2014/main" id="{C4912AD9-6243-A954-8BD7-AA7BEE193A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8197850" y="238125"/>
                <a:ext cx="295275" cy="2016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75872E30-AB8C-D769-87FE-8B2BCA3C70F0}"/>
                </a:ext>
              </a:extLst>
            </p:cNvPr>
            <p:cNvCxnSpPr>
              <a:cxnSpLocks/>
            </p:cNvCxnSpPr>
            <p:nvPr/>
          </p:nvCxnSpPr>
          <p:spPr>
            <a:xfrm>
              <a:off x="3201714" y="3732623"/>
              <a:ext cx="2305" cy="258569"/>
            </a:xfrm>
            <a:prstGeom prst="line">
              <a:avLst/>
            </a:prstGeom>
            <a:ln w="22225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7" name="Group 232">
              <a:extLst>
                <a:ext uri="{FF2B5EF4-FFF2-40B4-BE49-F238E27FC236}">
                  <a16:creationId xmlns:a16="http://schemas.microsoft.com/office/drawing/2014/main" id="{DA1C7BA7-2941-D2B5-FA83-5935F1FF18A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060744" y="3976827"/>
              <a:ext cx="232753" cy="229946"/>
              <a:chOff x="5875" y="3018"/>
              <a:chExt cx="398" cy="322"/>
            </a:xfrm>
          </p:grpSpPr>
          <p:sp>
            <p:nvSpPr>
              <p:cNvPr id="118" name="Freeform 233">
                <a:extLst>
                  <a:ext uri="{FF2B5EF4-FFF2-40B4-BE49-F238E27FC236}">
                    <a16:creationId xmlns:a16="http://schemas.microsoft.com/office/drawing/2014/main" id="{C8115CB2-F340-9D76-948B-0565E4DF51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75" y="3018"/>
                <a:ext cx="398" cy="322"/>
              </a:xfrm>
              <a:custGeom>
                <a:avLst/>
                <a:gdLst>
                  <a:gd name="T0" fmla="*/ 435 w 1759"/>
                  <a:gd name="T1" fmla="*/ 0 h 1425"/>
                  <a:gd name="T2" fmla="*/ 608 w 1759"/>
                  <a:gd name="T3" fmla="*/ 93 h 1425"/>
                  <a:gd name="T4" fmla="*/ 777 w 1759"/>
                  <a:gd name="T5" fmla="*/ 0 h 1425"/>
                  <a:gd name="T6" fmla="*/ 1558 w 1759"/>
                  <a:gd name="T7" fmla="*/ 0 h 1425"/>
                  <a:gd name="T8" fmla="*/ 1758 w 1759"/>
                  <a:gd name="T9" fmla="*/ 200 h 1425"/>
                  <a:gd name="T10" fmla="*/ 1758 w 1759"/>
                  <a:gd name="T11" fmla="*/ 1224 h 1425"/>
                  <a:gd name="T12" fmla="*/ 1558 w 1759"/>
                  <a:gd name="T13" fmla="*/ 1424 h 1425"/>
                  <a:gd name="T14" fmla="*/ 777 w 1759"/>
                  <a:gd name="T15" fmla="*/ 1424 h 1425"/>
                  <a:gd name="T16" fmla="*/ 608 w 1759"/>
                  <a:gd name="T17" fmla="*/ 1331 h 1425"/>
                  <a:gd name="T18" fmla="*/ 435 w 1759"/>
                  <a:gd name="T19" fmla="*/ 1424 h 1425"/>
                  <a:gd name="T20" fmla="*/ 207 w 1759"/>
                  <a:gd name="T21" fmla="*/ 1424 h 1425"/>
                  <a:gd name="T22" fmla="*/ 0 w 1759"/>
                  <a:gd name="T23" fmla="*/ 1217 h 1425"/>
                  <a:gd name="T24" fmla="*/ 0 w 1759"/>
                  <a:gd name="T25" fmla="*/ 207 h 1425"/>
                  <a:gd name="T26" fmla="*/ 207 w 1759"/>
                  <a:gd name="T27" fmla="*/ 0 h 1425"/>
                  <a:gd name="T28" fmla="*/ 435 w 1759"/>
                  <a:gd name="T29" fmla="*/ 0 h 1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59" h="1425">
                    <a:moveTo>
                      <a:pt x="435" y="0"/>
                    </a:moveTo>
                    <a:cubicBezTo>
                      <a:pt x="507" y="0"/>
                      <a:pt x="571" y="37"/>
                      <a:pt x="608" y="93"/>
                    </a:cubicBezTo>
                    <a:cubicBezTo>
                      <a:pt x="643" y="37"/>
                      <a:pt x="706" y="0"/>
                      <a:pt x="777" y="0"/>
                    </a:cubicBezTo>
                    <a:lnTo>
                      <a:pt x="1558" y="0"/>
                    </a:lnTo>
                    <a:cubicBezTo>
                      <a:pt x="1669" y="0"/>
                      <a:pt x="1758" y="90"/>
                      <a:pt x="1758" y="200"/>
                    </a:cubicBezTo>
                    <a:lnTo>
                      <a:pt x="1758" y="1224"/>
                    </a:lnTo>
                    <a:cubicBezTo>
                      <a:pt x="1758" y="1334"/>
                      <a:pt x="1669" y="1424"/>
                      <a:pt x="1558" y="1424"/>
                    </a:cubicBezTo>
                    <a:lnTo>
                      <a:pt x="777" y="1424"/>
                    </a:lnTo>
                    <a:cubicBezTo>
                      <a:pt x="706" y="1424"/>
                      <a:pt x="643" y="1387"/>
                      <a:pt x="608" y="1331"/>
                    </a:cubicBezTo>
                    <a:cubicBezTo>
                      <a:pt x="571" y="1387"/>
                      <a:pt x="507" y="1424"/>
                      <a:pt x="435" y="1424"/>
                    </a:cubicBezTo>
                    <a:lnTo>
                      <a:pt x="207" y="1424"/>
                    </a:lnTo>
                    <a:cubicBezTo>
                      <a:pt x="93" y="1424"/>
                      <a:pt x="0" y="1331"/>
                      <a:pt x="0" y="1217"/>
                    </a:cubicBezTo>
                    <a:lnTo>
                      <a:pt x="0" y="207"/>
                    </a:lnTo>
                    <a:cubicBezTo>
                      <a:pt x="0" y="93"/>
                      <a:pt x="93" y="0"/>
                      <a:pt x="207" y="0"/>
                    </a:cubicBezTo>
                    <a:lnTo>
                      <a:pt x="435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378"/>
                <a:endParaRPr lang="en-US" sz="1800">
                  <a:solidFill>
                    <a:srgbClr val="4A4A4A"/>
                  </a:solidFill>
                  <a:latin typeface="Arial"/>
                </a:endParaRPr>
              </a:p>
            </p:txBody>
          </p:sp>
          <p:sp>
            <p:nvSpPr>
              <p:cNvPr id="119" name="Freeform 234">
                <a:extLst>
                  <a:ext uri="{FF2B5EF4-FFF2-40B4-BE49-F238E27FC236}">
                    <a16:creationId xmlns:a16="http://schemas.microsoft.com/office/drawing/2014/main" id="{11050975-573F-CA27-E0E0-0B03C977B3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91" y="3034"/>
                <a:ext cx="367" cy="291"/>
              </a:xfrm>
              <a:custGeom>
                <a:avLst/>
                <a:gdLst>
                  <a:gd name="T0" fmla="*/ 138 w 1622"/>
                  <a:gd name="T1" fmla="*/ 1286 h 1287"/>
                  <a:gd name="T2" fmla="*/ 0 w 1622"/>
                  <a:gd name="T3" fmla="*/ 138 h 1287"/>
                  <a:gd name="T4" fmla="*/ 366 w 1622"/>
                  <a:gd name="T5" fmla="*/ 0 h 1287"/>
                  <a:gd name="T6" fmla="*/ 505 w 1622"/>
                  <a:gd name="T7" fmla="*/ 1148 h 1287"/>
                  <a:gd name="T8" fmla="*/ 1489 w 1622"/>
                  <a:gd name="T9" fmla="*/ 1286 h 1287"/>
                  <a:gd name="T10" fmla="*/ 576 w 1622"/>
                  <a:gd name="T11" fmla="*/ 1155 h 1287"/>
                  <a:gd name="T12" fmla="*/ 708 w 1622"/>
                  <a:gd name="T13" fmla="*/ 0 h 1287"/>
                  <a:gd name="T14" fmla="*/ 1621 w 1622"/>
                  <a:gd name="T15" fmla="*/ 131 h 1287"/>
                  <a:gd name="T16" fmla="*/ 1489 w 1622"/>
                  <a:gd name="T17" fmla="*/ 1286 h 1287"/>
                  <a:gd name="T18" fmla="*/ 849 w 1622"/>
                  <a:gd name="T19" fmla="*/ 1172 h 1287"/>
                  <a:gd name="T20" fmla="*/ 849 w 1622"/>
                  <a:gd name="T21" fmla="*/ 1009 h 1287"/>
                  <a:gd name="T22" fmla="*/ 1034 w 1622"/>
                  <a:gd name="T23" fmla="*/ 1090 h 1287"/>
                  <a:gd name="T24" fmla="*/ 1197 w 1622"/>
                  <a:gd name="T25" fmla="*/ 1090 h 1287"/>
                  <a:gd name="T26" fmla="*/ 1034 w 1622"/>
                  <a:gd name="T27" fmla="*/ 1090 h 1287"/>
                  <a:gd name="T28" fmla="*/ 1382 w 1622"/>
                  <a:gd name="T29" fmla="*/ 1172 h 1287"/>
                  <a:gd name="T30" fmla="*/ 1382 w 1622"/>
                  <a:gd name="T31" fmla="*/ 1009 h 1287"/>
                  <a:gd name="T32" fmla="*/ 768 w 1622"/>
                  <a:gd name="T33" fmla="*/ 877 h 1287"/>
                  <a:gd name="T34" fmla="*/ 931 w 1622"/>
                  <a:gd name="T35" fmla="*/ 877 h 1287"/>
                  <a:gd name="T36" fmla="*/ 768 w 1622"/>
                  <a:gd name="T37" fmla="*/ 877 h 1287"/>
                  <a:gd name="T38" fmla="*/ 1116 w 1622"/>
                  <a:gd name="T39" fmla="*/ 959 h 1287"/>
                  <a:gd name="T40" fmla="*/ 1116 w 1622"/>
                  <a:gd name="T41" fmla="*/ 795 h 1287"/>
                  <a:gd name="T42" fmla="*/ 1301 w 1622"/>
                  <a:gd name="T43" fmla="*/ 877 h 1287"/>
                  <a:gd name="T44" fmla="*/ 1464 w 1622"/>
                  <a:gd name="T45" fmla="*/ 877 h 1287"/>
                  <a:gd name="T46" fmla="*/ 1301 w 1622"/>
                  <a:gd name="T47" fmla="*/ 877 h 1287"/>
                  <a:gd name="T48" fmla="*/ 849 w 1622"/>
                  <a:gd name="T49" fmla="*/ 745 h 1287"/>
                  <a:gd name="T50" fmla="*/ 849 w 1622"/>
                  <a:gd name="T51" fmla="*/ 583 h 1287"/>
                  <a:gd name="T52" fmla="*/ 1034 w 1622"/>
                  <a:gd name="T53" fmla="*/ 664 h 1287"/>
                  <a:gd name="T54" fmla="*/ 1197 w 1622"/>
                  <a:gd name="T55" fmla="*/ 664 h 1287"/>
                  <a:gd name="T56" fmla="*/ 1034 w 1622"/>
                  <a:gd name="T57" fmla="*/ 664 h 1287"/>
                  <a:gd name="T58" fmla="*/ 1382 w 1622"/>
                  <a:gd name="T59" fmla="*/ 745 h 1287"/>
                  <a:gd name="T60" fmla="*/ 1382 w 1622"/>
                  <a:gd name="T61" fmla="*/ 583 h 1287"/>
                  <a:gd name="T62" fmla="*/ 1345 w 1622"/>
                  <a:gd name="T63" fmla="*/ 149 h 1287"/>
                  <a:gd name="T64" fmla="*/ 761 w 1622"/>
                  <a:gd name="T65" fmla="*/ 239 h 1287"/>
                  <a:gd name="T66" fmla="*/ 850 w 1622"/>
                  <a:gd name="T67" fmla="*/ 457 h 1287"/>
                  <a:gd name="T68" fmla="*/ 1435 w 1622"/>
                  <a:gd name="T69" fmla="*/ 367 h 1287"/>
                  <a:gd name="T70" fmla="*/ 1345 w 1622"/>
                  <a:gd name="T71" fmla="*/ 149 h 1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622" h="1287">
                    <a:moveTo>
                      <a:pt x="366" y="1286"/>
                    </a:moveTo>
                    <a:lnTo>
                      <a:pt x="138" y="1286"/>
                    </a:lnTo>
                    <a:cubicBezTo>
                      <a:pt x="62" y="1286"/>
                      <a:pt x="0" y="1224"/>
                      <a:pt x="0" y="1148"/>
                    </a:cubicBezTo>
                    <a:lnTo>
                      <a:pt x="0" y="138"/>
                    </a:lnTo>
                    <a:cubicBezTo>
                      <a:pt x="0" y="62"/>
                      <a:pt x="62" y="0"/>
                      <a:pt x="138" y="0"/>
                    </a:cubicBezTo>
                    <a:lnTo>
                      <a:pt x="366" y="0"/>
                    </a:lnTo>
                    <a:cubicBezTo>
                      <a:pt x="443" y="0"/>
                      <a:pt x="505" y="62"/>
                      <a:pt x="505" y="138"/>
                    </a:cubicBezTo>
                    <a:lnTo>
                      <a:pt x="505" y="1148"/>
                    </a:lnTo>
                    <a:cubicBezTo>
                      <a:pt x="505" y="1224"/>
                      <a:pt x="443" y="1286"/>
                      <a:pt x="366" y="1286"/>
                    </a:cubicBezTo>
                    <a:close/>
                    <a:moveTo>
                      <a:pt x="1489" y="1286"/>
                    </a:moveTo>
                    <a:lnTo>
                      <a:pt x="708" y="1286"/>
                    </a:lnTo>
                    <a:cubicBezTo>
                      <a:pt x="635" y="1286"/>
                      <a:pt x="576" y="1227"/>
                      <a:pt x="576" y="1155"/>
                    </a:cubicBezTo>
                    <a:lnTo>
                      <a:pt x="576" y="131"/>
                    </a:lnTo>
                    <a:cubicBezTo>
                      <a:pt x="576" y="59"/>
                      <a:pt x="635" y="0"/>
                      <a:pt x="708" y="0"/>
                    </a:cubicBezTo>
                    <a:lnTo>
                      <a:pt x="1489" y="0"/>
                    </a:lnTo>
                    <a:cubicBezTo>
                      <a:pt x="1562" y="0"/>
                      <a:pt x="1621" y="59"/>
                      <a:pt x="1621" y="131"/>
                    </a:cubicBezTo>
                    <a:lnTo>
                      <a:pt x="1621" y="1155"/>
                    </a:lnTo>
                    <a:cubicBezTo>
                      <a:pt x="1621" y="1227"/>
                      <a:pt x="1562" y="1286"/>
                      <a:pt x="1489" y="1286"/>
                    </a:cubicBezTo>
                    <a:close/>
                    <a:moveTo>
                      <a:pt x="768" y="1090"/>
                    </a:moveTo>
                    <a:cubicBezTo>
                      <a:pt x="768" y="1136"/>
                      <a:pt x="805" y="1172"/>
                      <a:pt x="849" y="1172"/>
                    </a:cubicBezTo>
                    <a:cubicBezTo>
                      <a:pt x="894" y="1172"/>
                      <a:pt x="931" y="1136"/>
                      <a:pt x="931" y="1090"/>
                    </a:cubicBezTo>
                    <a:cubicBezTo>
                      <a:pt x="931" y="1045"/>
                      <a:pt x="894" y="1009"/>
                      <a:pt x="849" y="1009"/>
                    </a:cubicBezTo>
                    <a:cubicBezTo>
                      <a:pt x="805" y="1009"/>
                      <a:pt x="768" y="1045"/>
                      <a:pt x="768" y="1090"/>
                    </a:cubicBezTo>
                    <a:close/>
                    <a:moveTo>
                      <a:pt x="1034" y="1090"/>
                    </a:moveTo>
                    <a:cubicBezTo>
                      <a:pt x="1034" y="1136"/>
                      <a:pt x="1070" y="1172"/>
                      <a:pt x="1116" y="1172"/>
                    </a:cubicBezTo>
                    <a:cubicBezTo>
                      <a:pt x="1161" y="1172"/>
                      <a:pt x="1197" y="1136"/>
                      <a:pt x="1197" y="1090"/>
                    </a:cubicBezTo>
                    <a:cubicBezTo>
                      <a:pt x="1197" y="1045"/>
                      <a:pt x="1161" y="1009"/>
                      <a:pt x="1116" y="1009"/>
                    </a:cubicBezTo>
                    <a:cubicBezTo>
                      <a:pt x="1070" y="1009"/>
                      <a:pt x="1034" y="1045"/>
                      <a:pt x="1034" y="1090"/>
                    </a:cubicBezTo>
                    <a:close/>
                    <a:moveTo>
                      <a:pt x="1301" y="1090"/>
                    </a:moveTo>
                    <a:cubicBezTo>
                      <a:pt x="1301" y="1136"/>
                      <a:pt x="1337" y="1172"/>
                      <a:pt x="1382" y="1172"/>
                    </a:cubicBezTo>
                    <a:cubicBezTo>
                      <a:pt x="1428" y="1172"/>
                      <a:pt x="1464" y="1136"/>
                      <a:pt x="1464" y="1090"/>
                    </a:cubicBezTo>
                    <a:cubicBezTo>
                      <a:pt x="1464" y="1045"/>
                      <a:pt x="1428" y="1009"/>
                      <a:pt x="1382" y="1009"/>
                    </a:cubicBezTo>
                    <a:cubicBezTo>
                      <a:pt x="1337" y="1009"/>
                      <a:pt x="1301" y="1045"/>
                      <a:pt x="1301" y="1090"/>
                    </a:cubicBezTo>
                    <a:close/>
                    <a:moveTo>
                      <a:pt x="768" y="877"/>
                    </a:moveTo>
                    <a:cubicBezTo>
                      <a:pt x="768" y="922"/>
                      <a:pt x="805" y="959"/>
                      <a:pt x="849" y="959"/>
                    </a:cubicBezTo>
                    <a:cubicBezTo>
                      <a:pt x="894" y="959"/>
                      <a:pt x="931" y="922"/>
                      <a:pt x="931" y="877"/>
                    </a:cubicBezTo>
                    <a:cubicBezTo>
                      <a:pt x="931" y="832"/>
                      <a:pt x="894" y="795"/>
                      <a:pt x="849" y="795"/>
                    </a:cubicBezTo>
                    <a:cubicBezTo>
                      <a:pt x="805" y="795"/>
                      <a:pt x="768" y="832"/>
                      <a:pt x="768" y="877"/>
                    </a:cubicBezTo>
                    <a:close/>
                    <a:moveTo>
                      <a:pt x="1034" y="877"/>
                    </a:moveTo>
                    <a:cubicBezTo>
                      <a:pt x="1034" y="922"/>
                      <a:pt x="1070" y="959"/>
                      <a:pt x="1116" y="959"/>
                    </a:cubicBezTo>
                    <a:cubicBezTo>
                      <a:pt x="1161" y="959"/>
                      <a:pt x="1197" y="922"/>
                      <a:pt x="1197" y="877"/>
                    </a:cubicBezTo>
                    <a:cubicBezTo>
                      <a:pt x="1197" y="832"/>
                      <a:pt x="1161" y="795"/>
                      <a:pt x="1116" y="795"/>
                    </a:cubicBezTo>
                    <a:cubicBezTo>
                      <a:pt x="1070" y="795"/>
                      <a:pt x="1034" y="832"/>
                      <a:pt x="1034" y="877"/>
                    </a:cubicBezTo>
                    <a:close/>
                    <a:moveTo>
                      <a:pt x="1301" y="877"/>
                    </a:moveTo>
                    <a:cubicBezTo>
                      <a:pt x="1301" y="922"/>
                      <a:pt x="1337" y="959"/>
                      <a:pt x="1382" y="959"/>
                    </a:cubicBezTo>
                    <a:cubicBezTo>
                      <a:pt x="1428" y="959"/>
                      <a:pt x="1464" y="922"/>
                      <a:pt x="1464" y="877"/>
                    </a:cubicBezTo>
                    <a:cubicBezTo>
                      <a:pt x="1464" y="832"/>
                      <a:pt x="1428" y="795"/>
                      <a:pt x="1382" y="795"/>
                    </a:cubicBezTo>
                    <a:cubicBezTo>
                      <a:pt x="1337" y="795"/>
                      <a:pt x="1301" y="832"/>
                      <a:pt x="1301" y="877"/>
                    </a:cubicBezTo>
                    <a:close/>
                    <a:moveTo>
                      <a:pt x="768" y="664"/>
                    </a:moveTo>
                    <a:cubicBezTo>
                      <a:pt x="768" y="709"/>
                      <a:pt x="805" y="745"/>
                      <a:pt x="849" y="745"/>
                    </a:cubicBezTo>
                    <a:cubicBezTo>
                      <a:pt x="894" y="745"/>
                      <a:pt x="931" y="709"/>
                      <a:pt x="931" y="664"/>
                    </a:cubicBezTo>
                    <a:cubicBezTo>
                      <a:pt x="931" y="619"/>
                      <a:pt x="894" y="583"/>
                      <a:pt x="849" y="583"/>
                    </a:cubicBezTo>
                    <a:cubicBezTo>
                      <a:pt x="805" y="583"/>
                      <a:pt x="768" y="619"/>
                      <a:pt x="768" y="664"/>
                    </a:cubicBezTo>
                    <a:close/>
                    <a:moveTo>
                      <a:pt x="1034" y="664"/>
                    </a:moveTo>
                    <a:cubicBezTo>
                      <a:pt x="1034" y="709"/>
                      <a:pt x="1070" y="745"/>
                      <a:pt x="1116" y="745"/>
                    </a:cubicBezTo>
                    <a:cubicBezTo>
                      <a:pt x="1161" y="745"/>
                      <a:pt x="1197" y="709"/>
                      <a:pt x="1197" y="664"/>
                    </a:cubicBezTo>
                    <a:cubicBezTo>
                      <a:pt x="1197" y="619"/>
                      <a:pt x="1161" y="583"/>
                      <a:pt x="1116" y="583"/>
                    </a:cubicBezTo>
                    <a:cubicBezTo>
                      <a:pt x="1070" y="583"/>
                      <a:pt x="1034" y="619"/>
                      <a:pt x="1034" y="664"/>
                    </a:cubicBezTo>
                    <a:close/>
                    <a:moveTo>
                      <a:pt x="1301" y="664"/>
                    </a:moveTo>
                    <a:cubicBezTo>
                      <a:pt x="1301" y="709"/>
                      <a:pt x="1337" y="745"/>
                      <a:pt x="1382" y="745"/>
                    </a:cubicBezTo>
                    <a:cubicBezTo>
                      <a:pt x="1428" y="745"/>
                      <a:pt x="1464" y="709"/>
                      <a:pt x="1464" y="664"/>
                    </a:cubicBezTo>
                    <a:cubicBezTo>
                      <a:pt x="1464" y="619"/>
                      <a:pt x="1428" y="583"/>
                      <a:pt x="1382" y="583"/>
                    </a:cubicBezTo>
                    <a:cubicBezTo>
                      <a:pt x="1337" y="583"/>
                      <a:pt x="1301" y="619"/>
                      <a:pt x="1301" y="664"/>
                    </a:cubicBezTo>
                    <a:close/>
                    <a:moveTo>
                      <a:pt x="1345" y="149"/>
                    </a:moveTo>
                    <a:lnTo>
                      <a:pt x="850" y="149"/>
                    </a:lnTo>
                    <a:cubicBezTo>
                      <a:pt x="802" y="149"/>
                      <a:pt x="761" y="189"/>
                      <a:pt x="761" y="239"/>
                    </a:cubicBezTo>
                    <a:lnTo>
                      <a:pt x="761" y="367"/>
                    </a:lnTo>
                    <a:cubicBezTo>
                      <a:pt x="761" y="417"/>
                      <a:pt x="802" y="457"/>
                      <a:pt x="850" y="457"/>
                    </a:cubicBezTo>
                    <a:lnTo>
                      <a:pt x="1345" y="457"/>
                    </a:lnTo>
                    <a:cubicBezTo>
                      <a:pt x="1395" y="457"/>
                      <a:pt x="1435" y="417"/>
                      <a:pt x="1435" y="367"/>
                    </a:cubicBezTo>
                    <a:lnTo>
                      <a:pt x="1435" y="239"/>
                    </a:lnTo>
                    <a:cubicBezTo>
                      <a:pt x="1435" y="189"/>
                      <a:pt x="1395" y="149"/>
                      <a:pt x="1345" y="149"/>
                    </a:cubicBez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378"/>
                <a:endParaRPr lang="en-US" sz="1800">
                  <a:solidFill>
                    <a:srgbClr val="4A4A4A"/>
                  </a:solidFill>
                  <a:latin typeface="Arial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7911FFC-890B-622B-1B09-F399E555A095}"/>
                </a:ext>
              </a:extLst>
            </p:cNvPr>
            <p:cNvSpPr txBox="1"/>
            <p:nvPr/>
          </p:nvSpPr>
          <p:spPr>
            <a:xfrm>
              <a:off x="3335037" y="3368473"/>
              <a:ext cx="197624" cy="20330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3716" tIns="13716" rIns="13716" bIns="13716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4A4A4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T1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84A1278-3F82-FCFE-9B9A-76490538DC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1039" y="3368473"/>
              <a:ext cx="529946" cy="364876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6877AC0-08A4-3E0A-5671-7241BB3DEB4B}"/>
                </a:ext>
              </a:extLst>
            </p:cNvPr>
            <p:cNvSpPr txBox="1"/>
            <p:nvPr/>
          </p:nvSpPr>
          <p:spPr>
            <a:xfrm>
              <a:off x="4727193" y="2806288"/>
              <a:ext cx="418300" cy="322313"/>
            </a:xfrm>
            <a:prstGeom prst="rect">
              <a:avLst/>
            </a:prstGeom>
            <a:noFill/>
          </p:spPr>
          <p:txBody>
            <a:bodyPr wrap="square" lIns="68580" tIns="68580" rIns="68580" bIns="68580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50" dirty="0">
                  <a:solidFill>
                    <a:schemeClr val="accent2"/>
                  </a:solidFill>
                </a:rPr>
                <a:t>SIP</a:t>
              </a:r>
            </a:p>
          </p:txBody>
        </p:sp>
        <p:sp>
          <p:nvSpPr>
            <p:cNvPr id="102" name="Rectangle: Rounded Corners 155">
              <a:extLst>
                <a:ext uri="{FF2B5EF4-FFF2-40B4-BE49-F238E27FC236}">
                  <a16:creationId xmlns:a16="http://schemas.microsoft.com/office/drawing/2014/main" id="{C2505693-3082-D541-C7ED-5841F267E4F5}"/>
                </a:ext>
              </a:extLst>
            </p:cNvPr>
            <p:cNvSpPr/>
            <p:nvPr/>
          </p:nvSpPr>
          <p:spPr>
            <a:xfrm>
              <a:off x="2857673" y="3580689"/>
              <a:ext cx="853202" cy="258569"/>
            </a:xfrm>
            <a:prstGeom prst="roundRect">
              <a:avLst/>
            </a:prstGeom>
            <a:solidFill>
              <a:srgbClr val="E7E7FF"/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78"/>
              <a:r>
                <a:rPr lang="en-US" sz="1050">
                  <a:solidFill>
                    <a:srgbClr val="FFFFFF">
                      <a:lumMod val="50000"/>
                    </a:srgbClr>
                  </a:solidFill>
                </a:rPr>
                <a:t>TDM PBX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A11958B6-4475-4875-D805-FBF3CEABE3CD}"/>
                </a:ext>
              </a:extLst>
            </p:cNvPr>
            <p:cNvSpPr txBox="1"/>
            <p:nvPr/>
          </p:nvSpPr>
          <p:spPr>
            <a:xfrm>
              <a:off x="4807818" y="4180524"/>
              <a:ext cx="1682520" cy="1652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78"/>
              <a:r>
                <a:rPr lang="en-US" sz="1000">
                  <a:solidFill>
                    <a:schemeClr val="tx1">
                      <a:lumMod val="50000"/>
                    </a:schemeClr>
                  </a:solidFill>
                  <a:latin typeface="Arial"/>
                </a:rPr>
                <a:t>IP, VLAN, NAT</a:t>
              </a:r>
            </a:p>
          </p:txBody>
        </p:sp>
        <p:pic>
          <p:nvPicPr>
            <p:cNvPr id="115" name="object 7">
              <a:extLst>
                <a:ext uri="{FF2B5EF4-FFF2-40B4-BE49-F238E27FC236}">
                  <a16:creationId xmlns:a16="http://schemas.microsoft.com/office/drawing/2014/main" id="{BF774CC4-87B0-37CA-1CAB-543D1531ECB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89343" y="3624598"/>
              <a:ext cx="977040" cy="150400"/>
            </a:xfrm>
            <a:prstGeom prst="rect">
              <a:avLst/>
            </a:prstGeom>
          </p:spPr>
        </p:pic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4986CF69-0539-6FA7-72B6-CBC3265D4833}"/>
                </a:ext>
              </a:extLst>
            </p:cNvPr>
            <p:cNvSpPr txBox="1"/>
            <p:nvPr/>
          </p:nvSpPr>
          <p:spPr>
            <a:xfrm>
              <a:off x="2475268" y="4180524"/>
              <a:ext cx="1075994" cy="1652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78"/>
              <a:r>
                <a:rPr lang="en-US" sz="1000">
                  <a:solidFill>
                    <a:schemeClr val="tx1">
                      <a:lumMod val="50000"/>
                    </a:schemeClr>
                  </a:solidFill>
                  <a:latin typeface="Arial"/>
                </a:rPr>
                <a:t>POTS Only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5FF80386-62DB-31B1-47C7-DD9F14158667}"/>
                </a:ext>
              </a:extLst>
            </p:cNvPr>
            <p:cNvSpPr txBox="1"/>
            <p:nvPr/>
          </p:nvSpPr>
          <p:spPr>
            <a:xfrm>
              <a:off x="4184707" y="3328417"/>
              <a:ext cx="946851" cy="297519"/>
            </a:xfrm>
            <a:prstGeom prst="rect">
              <a:avLst/>
            </a:prstGeom>
            <a:noFill/>
          </p:spPr>
          <p:txBody>
            <a:bodyPr wrap="square" lIns="68580" tIns="68580" rIns="68580" bIns="68580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/>
                <a:t>NPT 1022</a:t>
              </a:r>
              <a:endParaRPr lang="en-US" sz="1050" b="1"/>
            </a:p>
          </p:txBody>
        </p:sp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6103EFEB-43BB-DFE1-0AD6-434427AAA5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8302" y="3201203"/>
              <a:ext cx="996412" cy="172629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>
                  <a:lumMod val="40000"/>
                  <a:lumOff val="60000"/>
                </a:schemeClr>
              </a:solidFill>
            </a:ln>
          </p:spPr>
        </p:pic>
      </p:grp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4334E194-26DE-7ACD-D2A8-26E5BE10B3BC}"/>
              </a:ext>
            </a:extLst>
          </p:cNvPr>
          <p:cNvCxnSpPr>
            <a:cxnSpLocks/>
          </p:cNvCxnSpPr>
          <p:nvPr/>
        </p:nvCxnSpPr>
        <p:spPr>
          <a:xfrm>
            <a:off x="3594857" y="2620170"/>
            <a:ext cx="210513" cy="76878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C2E335F9-51D9-DD06-860C-767B8FA1C958}"/>
              </a:ext>
            </a:extLst>
          </p:cNvPr>
          <p:cNvSpPr txBox="1"/>
          <p:nvPr/>
        </p:nvSpPr>
        <p:spPr>
          <a:xfrm>
            <a:off x="2429012" y="2278269"/>
            <a:ext cx="1172667" cy="446278"/>
          </a:xfrm>
          <a:prstGeom prst="rect">
            <a:avLst/>
          </a:prstGeom>
          <a:noFill/>
        </p:spPr>
        <p:txBody>
          <a:bodyPr wrap="square" lIns="68580" tIns="68580" rIns="68580" bIns="68580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b="1"/>
              <a:t>NPT</a:t>
            </a:r>
            <a:br>
              <a:rPr lang="en-US" sz="900" b="1"/>
            </a:br>
            <a:r>
              <a:rPr lang="en-US" sz="900" b="1"/>
              <a:t>1250, 1300, 1800</a:t>
            </a:r>
            <a:endParaRPr lang="en-US" sz="1050" b="1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2CECBF8-88C5-E1A8-5CDC-80EA8BDD8D8F}"/>
              </a:ext>
            </a:extLst>
          </p:cNvPr>
          <p:cNvGrpSpPr>
            <a:grpSpLocks noChangeAspect="1"/>
          </p:cNvGrpSpPr>
          <p:nvPr/>
        </p:nvGrpSpPr>
        <p:grpSpPr>
          <a:xfrm>
            <a:off x="2929924" y="1640767"/>
            <a:ext cx="564629" cy="461259"/>
            <a:chOff x="1037098" y="3875436"/>
            <a:chExt cx="634392" cy="637665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3D90FB26-E8FE-6D94-6983-9374159193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8088" y="3969698"/>
              <a:ext cx="543402" cy="543403"/>
              <a:chOff x="4907" y="944"/>
              <a:chExt cx="287" cy="287"/>
            </a:xfrm>
          </p:grpSpPr>
          <p:sp>
            <p:nvSpPr>
              <p:cNvPr id="87" name="Freeform 218">
                <a:extLst>
                  <a:ext uri="{FF2B5EF4-FFF2-40B4-BE49-F238E27FC236}">
                    <a16:creationId xmlns:a16="http://schemas.microsoft.com/office/drawing/2014/main" id="{67037F25-A90C-CE33-5AC2-EAA7B6B286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07" y="944"/>
                <a:ext cx="287" cy="287"/>
              </a:xfrm>
              <a:custGeom>
                <a:avLst/>
                <a:gdLst>
                  <a:gd name="T0" fmla="*/ 1090 w 1271"/>
                  <a:gd name="T1" fmla="*/ 0 h 1271"/>
                  <a:gd name="T2" fmla="*/ 1270 w 1271"/>
                  <a:gd name="T3" fmla="*/ 180 h 1271"/>
                  <a:gd name="T4" fmla="*/ 1270 w 1271"/>
                  <a:gd name="T5" fmla="*/ 1090 h 1271"/>
                  <a:gd name="T6" fmla="*/ 1090 w 1271"/>
                  <a:gd name="T7" fmla="*/ 1270 h 1271"/>
                  <a:gd name="T8" fmla="*/ 180 w 1271"/>
                  <a:gd name="T9" fmla="*/ 1270 h 1271"/>
                  <a:gd name="T10" fmla="*/ 0 w 1271"/>
                  <a:gd name="T11" fmla="*/ 1090 h 1271"/>
                  <a:gd name="T12" fmla="*/ 0 w 1271"/>
                  <a:gd name="T13" fmla="*/ 180 h 1271"/>
                  <a:gd name="T14" fmla="*/ 180 w 1271"/>
                  <a:gd name="T15" fmla="*/ 0 h 1271"/>
                  <a:gd name="T16" fmla="*/ 1090 w 1271"/>
                  <a:gd name="T17" fmla="*/ 0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71" h="1271">
                    <a:moveTo>
                      <a:pt x="1090" y="0"/>
                    </a:moveTo>
                    <a:cubicBezTo>
                      <a:pt x="1189" y="0"/>
                      <a:pt x="1270" y="81"/>
                      <a:pt x="1270" y="180"/>
                    </a:cubicBezTo>
                    <a:lnTo>
                      <a:pt x="1270" y="1090"/>
                    </a:lnTo>
                    <a:cubicBezTo>
                      <a:pt x="1270" y="1189"/>
                      <a:pt x="1189" y="1270"/>
                      <a:pt x="1090" y="1270"/>
                    </a:cubicBezTo>
                    <a:lnTo>
                      <a:pt x="180" y="1270"/>
                    </a:lnTo>
                    <a:cubicBezTo>
                      <a:pt x="81" y="1270"/>
                      <a:pt x="0" y="1189"/>
                      <a:pt x="0" y="1090"/>
                    </a:cubicBezTo>
                    <a:lnTo>
                      <a:pt x="0" y="180"/>
                    </a:lnTo>
                    <a:cubicBezTo>
                      <a:pt x="0" y="81"/>
                      <a:pt x="81" y="0"/>
                      <a:pt x="180" y="0"/>
                    </a:cubicBezTo>
                    <a:lnTo>
                      <a:pt x="1090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88" name="Freeform 219">
                <a:extLst>
                  <a:ext uri="{FF2B5EF4-FFF2-40B4-BE49-F238E27FC236}">
                    <a16:creationId xmlns:a16="http://schemas.microsoft.com/office/drawing/2014/main" id="{F262BAD9-B07F-CC86-C50D-F5D9385445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19" y="956"/>
                <a:ext cx="265" cy="265"/>
              </a:xfrm>
              <a:custGeom>
                <a:avLst/>
                <a:gdLst>
                  <a:gd name="T0" fmla="*/ 0 w 1171"/>
                  <a:gd name="T1" fmla="*/ 1040 h 1171"/>
                  <a:gd name="T2" fmla="*/ 1040 w 1171"/>
                  <a:gd name="T3" fmla="*/ 0 h 1171"/>
                  <a:gd name="T4" fmla="*/ 1040 w 1171"/>
                  <a:gd name="T5" fmla="*/ 1170 h 1171"/>
                  <a:gd name="T6" fmla="*/ 166 w 1171"/>
                  <a:gd name="T7" fmla="*/ 657 h 1171"/>
                  <a:gd name="T8" fmla="*/ 175 w 1171"/>
                  <a:gd name="T9" fmla="*/ 1041 h 1171"/>
                  <a:gd name="T10" fmla="*/ 162 w 1171"/>
                  <a:gd name="T11" fmla="*/ 1070 h 1171"/>
                  <a:gd name="T12" fmla="*/ 125 w 1171"/>
                  <a:gd name="T13" fmla="*/ 1076 h 1171"/>
                  <a:gd name="T14" fmla="*/ 101 w 1171"/>
                  <a:gd name="T15" fmla="*/ 1048 h 1171"/>
                  <a:gd name="T16" fmla="*/ 103 w 1171"/>
                  <a:gd name="T17" fmla="*/ 668 h 1171"/>
                  <a:gd name="T18" fmla="*/ 125 w 1171"/>
                  <a:gd name="T19" fmla="*/ 646 h 1171"/>
                  <a:gd name="T20" fmla="*/ 368 w 1171"/>
                  <a:gd name="T21" fmla="*/ 644 h 1171"/>
                  <a:gd name="T22" fmla="*/ 396 w 1171"/>
                  <a:gd name="T23" fmla="*/ 668 h 1171"/>
                  <a:gd name="T24" fmla="*/ 398 w 1171"/>
                  <a:gd name="T25" fmla="*/ 1048 h 1171"/>
                  <a:gd name="T26" fmla="*/ 374 w 1171"/>
                  <a:gd name="T27" fmla="*/ 1076 h 1171"/>
                  <a:gd name="T28" fmla="*/ 337 w 1171"/>
                  <a:gd name="T29" fmla="*/ 1070 h 1171"/>
                  <a:gd name="T30" fmla="*/ 324 w 1171"/>
                  <a:gd name="T31" fmla="*/ 1041 h 1171"/>
                  <a:gd name="T32" fmla="*/ 329 w 1171"/>
                  <a:gd name="T33" fmla="*/ 662 h 1171"/>
                  <a:gd name="T34" fmla="*/ 361 w 1171"/>
                  <a:gd name="T35" fmla="*/ 644 h 1171"/>
                  <a:gd name="T36" fmla="*/ 604 w 1171"/>
                  <a:gd name="T37" fmla="*/ 649 h 1171"/>
                  <a:gd name="T38" fmla="*/ 622 w 1171"/>
                  <a:gd name="T39" fmla="*/ 681 h 1171"/>
                  <a:gd name="T40" fmla="*/ 617 w 1171"/>
                  <a:gd name="T41" fmla="*/ 1060 h 1171"/>
                  <a:gd name="T42" fmla="*/ 585 w 1171"/>
                  <a:gd name="T43" fmla="*/ 1079 h 1171"/>
                  <a:gd name="T44" fmla="*/ 553 w 1171"/>
                  <a:gd name="T45" fmla="*/ 1060 h 1171"/>
                  <a:gd name="T46" fmla="*/ 548 w 1171"/>
                  <a:gd name="T47" fmla="*/ 681 h 1171"/>
                  <a:gd name="T48" fmla="*/ 566 w 1171"/>
                  <a:gd name="T49" fmla="*/ 649 h 1171"/>
                  <a:gd name="T50" fmla="*/ 591 w 1171"/>
                  <a:gd name="T51" fmla="*/ 644 h 1171"/>
                  <a:gd name="T52" fmla="*/ 837 w 1171"/>
                  <a:gd name="T53" fmla="*/ 657 h 1171"/>
                  <a:gd name="T54" fmla="*/ 846 w 1171"/>
                  <a:gd name="T55" fmla="*/ 1041 h 1171"/>
                  <a:gd name="T56" fmla="*/ 833 w 1171"/>
                  <a:gd name="T57" fmla="*/ 1070 h 1171"/>
                  <a:gd name="T58" fmla="*/ 796 w 1171"/>
                  <a:gd name="T59" fmla="*/ 1076 h 1171"/>
                  <a:gd name="T60" fmla="*/ 772 w 1171"/>
                  <a:gd name="T61" fmla="*/ 1048 h 1171"/>
                  <a:gd name="T62" fmla="*/ 774 w 1171"/>
                  <a:gd name="T63" fmla="*/ 668 h 1171"/>
                  <a:gd name="T64" fmla="*/ 796 w 1171"/>
                  <a:gd name="T65" fmla="*/ 646 h 1171"/>
                  <a:gd name="T66" fmla="*/ 1039 w 1171"/>
                  <a:gd name="T67" fmla="*/ 644 h 1171"/>
                  <a:gd name="T68" fmla="*/ 1067 w 1171"/>
                  <a:gd name="T69" fmla="*/ 668 h 1171"/>
                  <a:gd name="T70" fmla="*/ 1069 w 1171"/>
                  <a:gd name="T71" fmla="*/ 1048 h 1171"/>
                  <a:gd name="T72" fmla="*/ 1045 w 1171"/>
                  <a:gd name="T73" fmla="*/ 1076 h 1171"/>
                  <a:gd name="T74" fmla="*/ 1008 w 1171"/>
                  <a:gd name="T75" fmla="*/ 1070 h 1171"/>
                  <a:gd name="T76" fmla="*/ 995 w 1171"/>
                  <a:gd name="T77" fmla="*/ 1041 h 1171"/>
                  <a:gd name="T78" fmla="*/ 1004 w 1171"/>
                  <a:gd name="T79" fmla="*/ 657 h 1171"/>
                  <a:gd name="T80" fmla="*/ 1032 w 1171"/>
                  <a:gd name="T81" fmla="*/ 644 h 1171"/>
                  <a:gd name="T82" fmla="*/ 1039 w 1171"/>
                  <a:gd name="T83" fmla="*/ 572 h 1171"/>
                  <a:gd name="T84" fmla="*/ 1064 w 1171"/>
                  <a:gd name="T85" fmla="*/ 554 h 1171"/>
                  <a:gd name="T86" fmla="*/ 1064 w 1171"/>
                  <a:gd name="T87" fmla="*/ 517 h 1171"/>
                  <a:gd name="T88" fmla="*/ 1039 w 1171"/>
                  <a:gd name="T89" fmla="*/ 499 h 1171"/>
                  <a:gd name="T90" fmla="*/ 131 w 1171"/>
                  <a:gd name="T91" fmla="*/ 499 h 1171"/>
                  <a:gd name="T92" fmla="*/ 103 w 1171"/>
                  <a:gd name="T93" fmla="*/ 523 h 1171"/>
                  <a:gd name="T94" fmla="*/ 109 w 1171"/>
                  <a:gd name="T95" fmla="*/ 559 h 1171"/>
                  <a:gd name="T96" fmla="*/ 138 w 1171"/>
                  <a:gd name="T97" fmla="*/ 573 h 1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71" h="1171">
                    <a:moveTo>
                      <a:pt x="1040" y="1170"/>
                    </a:moveTo>
                    <a:lnTo>
                      <a:pt x="130" y="1170"/>
                    </a:lnTo>
                    <a:cubicBezTo>
                      <a:pt x="58" y="1170"/>
                      <a:pt x="0" y="1112"/>
                      <a:pt x="0" y="1040"/>
                    </a:cubicBezTo>
                    <a:lnTo>
                      <a:pt x="0" y="130"/>
                    </a:lnTo>
                    <a:cubicBezTo>
                      <a:pt x="0" y="58"/>
                      <a:pt x="58" y="0"/>
                      <a:pt x="130" y="0"/>
                    </a:cubicBezTo>
                    <a:lnTo>
                      <a:pt x="1040" y="0"/>
                    </a:lnTo>
                    <a:cubicBezTo>
                      <a:pt x="1112" y="0"/>
                      <a:pt x="1170" y="58"/>
                      <a:pt x="1170" y="130"/>
                    </a:cubicBezTo>
                    <a:lnTo>
                      <a:pt x="1170" y="1040"/>
                    </a:lnTo>
                    <a:cubicBezTo>
                      <a:pt x="1170" y="1112"/>
                      <a:pt x="1112" y="1170"/>
                      <a:pt x="1040" y="1170"/>
                    </a:cubicBezTo>
                    <a:close/>
                    <a:moveTo>
                      <a:pt x="144" y="644"/>
                    </a:moveTo>
                    <a:cubicBezTo>
                      <a:pt x="150" y="646"/>
                      <a:pt x="151" y="646"/>
                      <a:pt x="156" y="649"/>
                    </a:cubicBezTo>
                    <a:cubicBezTo>
                      <a:pt x="160" y="651"/>
                      <a:pt x="163" y="654"/>
                      <a:pt x="166" y="657"/>
                    </a:cubicBezTo>
                    <a:cubicBezTo>
                      <a:pt x="169" y="660"/>
                      <a:pt x="171" y="664"/>
                      <a:pt x="173" y="668"/>
                    </a:cubicBezTo>
                    <a:cubicBezTo>
                      <a:pt x="175" y="674"/>
                      <a:pt x="174" y="675"/>
                      <a:pt x="175" y="681"/>
                    </a:cubicBezTo>
                    <a:lnTo>
                      <a:pt x="175" y="1041"/>
                    </a:lnTo>
                    <a:cubicBezTo>
                      <a:pt x="175" y="1044"/>
                      <a:pt x="175" y="1046"/>
                      <a:pt x="174" y="1048"/>
                    </a:cubicBezTo>
                    <a:cubicBezTo>
                      <a:pt x="174" y="1052"/>
                      <a:pt x="172" y="1056"/>
                      <a:pt x="170" y="1060"/>
                    </a:cubicBezTo>
                    <a:cubicBezTo>
                      <a:pt x="168" y="1064"/>
                      <a:pt x="165" y="1067"/>
                      <a:pt x="162" y="1070"/>
                    </a:cubicBezTo>
                    <a:cubicBezTo>
                      <a:pt x="158" y="1073"/>
                      <a:pt x="154" y="1075"/>
                      <a:pt x="150" y="1076"/>
                    </a:cubicBezTo>
                    <a:cubicBezTo>
                      <a:pt x="146" y="1078"/>
                      <a:pt x="142" y="1079"/>
                      <a:pt x="138" y="1079"/>
                    </a:cubicBezTo>
                    <a:cubicBezTo>
                      <a:pt x="133" y="1079"/>
                      <a:pt x="129" y="1078"/>
                      <a:pt x="125" y="1076"/>
                    </a:cubicBezTo>
                    <a:cubicBezTo>
                      <a:pt x="121" y="1075"/>
                      <a:pt x="117" y="1073"/>
                      <a:pt x="114" y="1070"/>
                    </a:cubicBezTo>
                    <a:cubicBezTo>
                      <a:pt x="110" y="1067"/>
                      <a:pt x="108" y="1064"/>
                      <a:pt x="105" y="1060"/>
                    </a:cubicBezTo>
                    <a:cubicBezTo>
                      <a:pt x="103" y="1056"/>
                      <a:pt x="102" y="1052"/>
                      <a:pt x="101" y="1048"/>
                    </a:cubicBezTo>
                    <a:cubicBezTo>
                      <a:pt x="101" y="1046"/>
                      <a:pt x="101" y="1044"/>
                      <a:pt x="100" y="1041"/>
                    </a:cubicBezTo>
                    <a:lnTo>
                      <a:pt x="100" y="681"/>
                    </a:lnTo>
                    <a:cubicBezTo>
                      <a:pt x="101" y="675"/>
                      <a:pt x="101" y="674"/>
                      <a:pt x="103" y="668"/>
                    </a:cubicBezTo>
                    <a:cubicBezTo>
                      <a:pt x="104" y="664"/>
                      <a:pt x="106" y="660"/>
                      <a:pt x="109" y="657"/>
                    </a:cubicBezTo>
                    <a:cubicBezTo>
                      <a:pt x="111" y="655"/>
                      <a:pt x="112" y="654"/>
                      <a:pt x="114" y="652"/>
                    </a:cubicBezTo>
                    <a:cubicBezTo>
                      <a:pt x="117" y="650"/>
                      <a:pt x="121" y="647"/>
                      <a:pt x="125" y="646"/>
                    </a:cubicBezTo>
                    <a:cubicBezTo>
                      <a:pt x="130" y="644"/>
                      <a:pt x="132" y="644"/>
                      <a:pt x="138" y="644"/>
                    </a:cubicBezTo>
                    <a:cubicBezTo>
                      <a:pt x="140" y="644"/>
                      <a:pt x="142" y="644"/>
                      <a:pt x="144" y="644"/>
                    </a:cubicBezTo>
                    <a:close/>
                    <a:moveTo>
                      <a:pt x="368" y="644"/>
                    </a:moveTo>
                    <a:cubicBezTo>
                      <a:pt x="373" y="646"/>
                      <a:pt x="375" y="646"/>
                      <a:pt x="380" y="649"/>
                    </a:cubicBezTo>
                    <a:cubicBezTo>
                      <a:pt x="384" y="651"/>
                      <a:pt x="387" y="654"/>
                      <a:pt x="390" y="657"/>
                    </a:cubicBezTo>
                    <a:cubicBezTo>
                      <a:pt x="393" y="660"/>
                      <a:pt x="395" y="664"/>
                      <a:pt x="396" y="668"/>
                    </a:cubicBezTo>
                    <a:cubicBezTo>
                      <a:pt x="398" y="674"/>
                      <a:pt x="398" y="675"/>
                      <a:pt x="399" y="681"/>
                    </a:cubicBezTo>
                    <a:lnTo>
                      <a:pt x="399" y="1041"/>
                    </a:lnTo>
                    <a:cubicBezTo>
                      <a:pt x="398" y="1044"/>
                      <a:pt x="398" y="1046"/>
                      <a:pt x="398" y="1048"/>
                    </a:cubicBezTo>
                    <a:cubicBezTo>
                      <a:pt x="397" y="1052"/>
                      <a:pt x="396" y="1056"/>
                      <a:pt x="394" y="1060"/>
                    </a:cubicBezTo>
                    <a:cubicBezTo>
                      <a:pt x="391" y="1064"/>
                      <a:pt x="389" y="1067"/>
                      <a:pt x="385" y="1070"/>
                    </a:cubicBezTo>
                    <a:cubicBezTo>
                      <a:pt x="382" y="1073"/>
                      <a:pt x="378" y="1075"/>
                      <a:pt x="374" y="1076"/>
                    </a:cubicBezTo>
                    <a:cubicBezTo>
                      <a:pt x="370" y="1078"/>
                      <a:pt x="366" y="1079"/>
                      <a:pt x="361" y="1079"/>
                    </a:cubicBezTo>
                    <a:cubicBezTo>
                      <a:pt x="357" y="1079"/>
                      <a:pt x="353" y="1078"/>
                      <a:pt x="349" y="1076"/>
                    </a:cubicBezTo>
                    <a:cubicBezTo>
                      <a:pt x="345" y="1075"/>
                      <a:pt x="341" y="1073"/>
                      <a:pt x="337" y="1070"/>
                    </a:cubicBezTo>
                    <a:cubicBezTo>
                      <a:pt x="334" y="1067"/>
                      <a:pt x="331" y="1064"/>
                      <a:pt x="329" y="1060"/>
                    </a:cubicBezTo>
                    <a:cubicBezTo>
                      <a:pt x="327" y="1056"/>
                      <a:pt x="325" y="1052"/>
                      <a:pt x="325" y="1048"/>
                    </a:cubicBezTo>
                    <a:cubicBezTo>
                      <a:pt x="324" y="1046"/>
                      <a:pt x="324" y="1044"/>
                      <a:pt x="324" y="1041"/>
                    </a:cubicBezTo>
                    <a:lnTo>
                      <a:pt x="324" y="681"/>
                    </a:lnTo>
                    <a:cubicBezTo>
                      <a:pt x="325" y="675"/>
                      <a:pt x="324" y="674"/>
                      <a:pt x="326" y="668"/>
                    </a:cubicBezTo>
                    <a:cubicBezTo>
                      <a:pt x="327" y="666"/>
                      <a:pt x="328" y="664"/>
                      <a:pt x="329" y="662"/>
                    </a:cubicBezTo>
                    <a:cubicBezTo>
                      <a:pt x="331" y="659"/>
                      <a:pt x="334" y="655"/>
                      <a:pt x="337" y="652"/>
                    </a:cubicBezTo>
                    <a:cubicBezTo>
                      <a:pt x="341" y="650"/>
                      <a:pt x="345" y="647"/>
                      <a:pt x="349" y="646"/>
                    </a:cubicBezTo>
                    <a:cubicBezTo>
                      <a:pt x="354" y="644"/>
                      <a:pt x="356" y="644"/>
                      <a:pt x="361" y="644"/>
                    </a:cubicBezTo>
                    <a:cubicBezTo>
                      <a:pt x="363" y="644"/>
                      <a:pt x="366" y="644"/>
                      <a:pt x="368" y="644"/>
                    </a:cubicBezTo>
                    <a:close/>
                    <a:moveTo>
                      <a:pt x="591" y="644"/>
                    </a:moveTo>
                    <a:cubicBezTo>
                      <a:pt x="597" y="646"/>
                      <a:pt x="599" y="646"/>
                      <a:pt x="604" y="649"/>
                    </a:cubicBezTo>
                    <a:cubicBezTo>
                      <a:pt x="607" y="651"/>
                      <a:pt x="611" y="654"/>
                      <a:pt x="613" y="657"/>
                    </a:cubicBezTo>
                    <a:cubicBezTo>
                      <a:pt x="616" y="660"/>
                      <a:pt x="618" y="664"/>
                      <a:pt x="620" y="668"/>
                    </a:cubicBezTo>
                    <a:cubicBezTo>
                      <a:pt x="622" y="674"/>
                      <a:pt x="622" y="675"/>
                      <a:pt x="622" y="681"/>
                    </a:cubicBezTo>
                    <a:lnTo>
                      <a:pt x="622" y="1041"/>
                    </a:lnTo>
                    <a:cubicBezTo>
                      <a:pt x="622" y="1044"/>
                      <a:pt x="622" y="1046"/>
                      <a:pt x="622" y="1048"/>
                    </a:cubicBezTo>
                    <a:cubicBezTo>
                      <a:pt x="621" y="1052"/>
                      <a:pt x="619" y="1056"/>
                      <a:pt x="617" y="1060"/>
                    </a:cubicBezTo>
                    <a:cubicBezTo>
                      <a:pt x="615" y="1064"/>
                      <a:pt x="612" y="1067"/>
                      <a:pt x="609" y="1070"/>
                    </a:cubicBezTo>
                    <a:cubicBezTo>
                      <a:pt x="606" y="1073"/>
                      <a:pt x="602" y="1075"/>
                      <a:pt x="598" y="1076"/>
                    </a:cubicBezTo>
                    <a:cubicBezTo>
                      <a:pt x="594" y="1078"/>
                      <a:pt x="589" y="1079"/>
                      <a:pt x="585" y="1079"/>
                    </a:cubicBezTo>
                    <a:cubicBezTo>
                      <a:pt x="581" y="1079"/>
                      <a:pt x="576" y="1078"/>
                      <a:pt x="572" y="1076"/>
                    </a:cubicBezTo>
                    <a:cubicBezTo>
                      <a:pt x="568" y="1075"/>
                      <a:pt x="564" y="1073"/>
                      <a:pt x="561" y="1070"/>
                    </a:cubicBezTo>
                    <a:cubicBezTo>
                      <a:pt x="558" y="1067"/>
                      <a:pt x="555" y="1064"/>
                      <a:pt x="553" y="1060"/>
                    </a:cubicBezTo>
                    <a:cubicBezTo>
                      <a:pt x="551" y="1056"/>
                      <a:pt x="549" y="1052"/>
                      <a:pt x="548" y="1048"/>
                    </a:cubicBezTo>
                    <a:cubicBezTo>
                      <a:pt x="548" y="1046"/>
                      <a:pt x="548" y="1044"/>
                      <a:pt x="548" y="1041"/>
                    </a:cubicBezTo>
                    <a:lnTo>
                      <a:pt x="548" y="681"/>
                    </a:lnTo>
                    <a:cubicBezTo>
                      <a:pt x="548" y="675"/>
                      <a:pt x="548" y="674"/>
                      <a:pt x="550" y="668"/>
                    </a:cubicBezTo>
                    <a:cubicBezTo>
                      <a:pt x="551" y="664"/>
                      <a:pt x="554" y="660"/>
                      <a:pt x="557" y="657"/>
                    </a:cubicBezTo>
                    <a:cubicBezTo>
                      <a:pt x="559" y="654"/>
                      <a:pt x="563" y="651"/>
                      <a:pt x="566" y="649"/>
                    </a:cubicBezTo>
                    <a:cubicBezTo>
                      <a:pt x="568" y="648"/>
                      <a:pt x="570" y="647"/>
                      <a:pt x="572" y="646"/>
                    </a:cubicBezTo>
                    <a:cubicBezTo>
                      <a:pt x="578" y="644"/>
                      <a:pt x="579" y="644"/>
                      <a:pt x="585" y="644"/>
                    </a:cubicBezTo>
                    <a:cubicBezTo>
                      <a:pt x="587" y="644"/>
                      <a:pt x="589" y="644"/>
                      <a:pt x="591" y="644"/>
                    </a:cubicBezTo>
                    <a:close/>
                    <a:moveTo>
                      <a:pt x="815" y="644"/>
                    </a:moveTo>
                    <a:cubicBezTo>
                      <a:pt x="821" y="646"/>
                      <a:pt x="822" y="646"/>
                      <a:pt x="827" y="649"/>
                    </a:cubicBezTo>
                    <a:cubicBezTo>
                      <a:pt x="831" y="651"/>
                      <a:pt x="834" y="654"/>
                      <a:pt x="837" y="657"/>
                    </a:cubicBezTo>
                    <a:cubicBezTo>
                      <a:pt x="840" y="660"/>
                      <a:pt x="842" y="664"/>
                      <a:pt x="844" y="668"/>
                    </a:cubicBezTo>
                    <a:cubicBezTo>
                      <a:pt x="846" y="674"/>
                      <a:pt x="845" y="675"/>
                      <a:pt x="846" y="681"/>
                    </a:cubicBezTo>
                    <a:lnTo>
                      <a:pt x="846" y="1041"/>
                    </a:lnTo>
                    <a:cubicBezTo>
                      <a:pt x="846" y="1044"/>
                      <a:pt x="846" y="1046"/>
                      <a:pt x="845" y="1048"/>
                    </a:cubicBezTo>
                    <a:cubicBezTo>
                      <a:pt x="845" y="1052"/>
                      <a:pt x="843" y="1056"/>
                      <a:pt x="841" y="1060"/>
                    </a:cubicBezTo>
                    <a:cubicBezTo>
                      <a:pt x="839" y="1064"/>
                      <a:pt x="836" y="1067"/>
                      <a:pt x="833" y="1070"/>
                    </a:cubicBezTo>
                    <a:cubicBezTo>
                      <a:pt x="829" y="1073"/>
                      <a:pt x="825" y="1075"/>
                      <a:pt x="821" y="1076"/>
                    </a:cubicBezTo>
                    <a:cubicBezTo>
                      <a:pt x="817" y="1078"/>
                      <a:pt x="813" y="1079"/>
                      <a:pt x="809" y="1079"/>
                    </a:cubicBezTo>
                    <a:cubicBezTo>
                      <a:pt x="804" y="1079"/>
                      <a:pt x="800" y="1078"/>
                      <a:pt x="796" y="1076"/>
                    </a:cubicBezTo>
                    <a:cubicBezTo>
                      <a:pt x="792" y="1075"/>
                      <a:pt x="788" y="1073"/>
                      <a:pt x="785" y="1070"/>
                    </a:cubicBezTo>
                    <a:cubicBezTo>
                      <a:pt x="781" y="1067"/>
                      <a:pt x="779" y="1064"/>
                      <a:pt x="776" y="1060"/>
                    </a:cubicBezTo>
                    <a:cubicBezTo>
                      <a:pt x="774" y="1056"/>
                      <a:pt x="773" y="1052"/>
                      <a:pt x="772" y="1048"/>
                    </a:cubicBezTo>
                    <a:cubicBezTo>
                      <a:pt x="772" y="1046"/>
                      <a:pt x="772" y="1044"/>
                      <a:pt x="771" y="1041"/>
                    </a:cubicBezTo>
                    <a:lnTo>
                      <a:pt x="771" y="681"/>
                    </a:lnTo>
                    <a:cubicBezTo>
                      <a:pt x="772" y="675"/>
                      <a:pt x="772" y="674"/>
                      <a:pt x="774" y="668"/>
                    </a:cubicBezTo>
                    <a:cubicBezTo>
                      <a:pt x="775" y="664"/>
                      <a:pt x="777" y="660"/>
                      <a:pt x="780" y="657"/>
                    </a:cubicBezTo>
                    <a:cubicBezTo>
                      <a:pt x="782" y="655"/>
                      <a:pt x="783" y="654"/>
                      <a:pt x="785" y="652"/>
                    </a:cubicBezTo>
                    <a:cubicBezTo>
                      <a:pt x="788" y="650"/>
                      <a:pt x="792" y="647"/>
                      <a:pt x="796" y="646"/>
                    </a:cubicBezTo>
                    <a:cubicBezTo>
                      <a:pt x="801" y="644"/>
                      <a:pt x="803" y="644"/>
                      <a:pt x="809" y="644"/>
                    </a:cubicBezTo>
                    <a:cubicBezTo>
                      <a:pt x="811" y="644"/>
                      <a:pt x="813" y="644"/>
                      <a:pt x="815" y="644"/>
                    </a:cubicBezTo>
                    <a:close/>
                    <a:moveTo>
                      <a:pt x="1039" y="644"/>
                    </a:moveTo>
                    <a:cubicBezTo>
                      <a:pt x="1044" y="646"/>
                      <a:pt x="1046" y="646"/>
                      <a:pt x="1051" y="649"/>
                    </a:cubicBezTo>
                    <a:cubicBezTo>
                      <a:pt x="1055" y="651"/>
                      <a:pt x="1058" y="654"/>
                      <a:pt x="1061" y="657"/>
                    </a:cubicBezTo>
                    <a:cubicBezTo>
                      <a:pt x="1064" y="660"/>
                      <a:pt x="1066" y="664"/>
                      <a:pt x="1067" y="668"/>
                    </a:cubicBezTo>
                    <a:cubicBezTo>
                      <a:pt x="1069" y="674"/>
                      <a:pt x="1069" y="675"/>
                      <a:pt x="1070" y="681"/>
                    </a:cubicBezTo>
                    <a:lnTo>
                      <a:pt x="1070" y="1041"/>
                    </a:lnTo>
                    <a:cubicBezTo>
                      <a:pt x="1069" y="1044"/>
                      <a:pt x="1069" y="1046"/>
                      <a:pt x="1069" y="1048"/>
                    </a:cubicBezTo>
                    <a:cubicBezTo>
                      <a:pt x="1068" y="1052"/>
                      <a:pt x="1067" y="1056"/>
                      <a:pt x="1064" y="1060"/>
                    </a:cubicBezTo>
                    <a:cubicBezTo>
                      <a:pt x="1062" y="1064"/>
                      <a:pt x="1060" y="1067"/>
                      <a:pt x="1056" y="1070"/>
                    </a:cubicBezTo>
                    <a:cubicBezTo>
                      <a:pt x="1053" y="1073"/>
                      <a:pt x="1049" y="1075"/>
                      <a:pt x="1045" y="1076"/>
                    </a:cubicBezTo>
                    <a:cubicBezTo>
                      <a:pt x="1041" y="1078"/>
                      <a:pt x="1037" y="1079"/>
                      <a:pt x="1032" y="1079"/>
                    </a:cubicBezTo>
                    <a:cubicBezTo>
                      <a:pt x="1028" y="1079"/>
                      <a:pt x="1024" y="1078"/>
                      <a:pt x="1020" y="1076"/>
                    </a:cubicBezTo>
                    <a:cubicBezTo>
                      <a:pt x="1016" y="1075"/>
                      <a:pt x="1012" y="1073"/>
                      <a:pt x="1008" y="1070"/>
                    </a:cubicBezTo>
                    <a:cubicBezTo>
                      <a:pt x="1005" y="1067"/>
                      <a:pt x="1002" y="1064"/>
                      <a:pt x="1000" y="1060"/>
                    </a:cubicBezTo>
                    <a:cubicBezTo>
                      <a:pt x="998" y="1056"/>
                      <a:pt x="996" y="1052"/>
                      <a:pt x="996" y="1048"/>
                    </a:cubicBezTo>
                    <a:cubicBezTo>
                      <a:pt x="995" y="1046"/>
                      <a:pt x="995" y="1044"/>
                      <a:pt x="995" y="1041"/>
                    </a:cubicBezTo>
                    <a:lnTo>
                      <a:pt x="995" y="681"/>
                    </a:lnTo>
                    <a:cubicBezTo>
                      <a:pt x="996" y="675"/>
                      <a:pt x="995" y="674"/>
                      <a:pt x="997" y="668"/>
                    </a:cubicBezTo>
                    <a:cubicBezTo>
                      <a:pt x="999" y="664"/>
                      <a:pt x="1001" y="660"/>
                      <a:pt x="1004" y="657"/>
                    </a:cubicBezTo>
                    <a:cubicBezTo>
                      <a:pt x="1005" y="655"/>
                      <a:pt x="1007" y="654"/>
                      <a:pt x="1008" y="652"/>
                    </a:cubicBezTo>
                    <a:cubicBezTo>
                      <a:pt x="1012" y="650"/>
                      <a:pt x="1016" y="647"/>
                      <a:pt x="1020" y="646"/>
                    </a:cubicBezTo>
                    <a:cubicBezTo>
                      <a:pt x="1025" y="644"/>
                      <a:pt x="1027" y="644"/>
                      <a:pt x="1032" y="644"/>
                    </a:cubicBezTo>
                    <a:cubicBezTo>
                      <a:pt x="1034" y="644"/>
                      <a:pt x="1037" y="644"/>
                      <a:pt x="1039" y="644"/>
                    </a:cubicBezTo>
                    <a:close/>
                    <a:moveTo>
                      <a:pt x="1032" y="573"/>
                    </a:moveTo>
                    <a:cubicBezTo>
                      <a:pt x="1034" y="572"/>
                      <a:pt x="1037" y="572"/>
                      <a:pt x="1039" y="572"/>
                    </a:cubicBezTo>
                    <a:cubicBezTo>
                      <a:pt x="1041" y="572"/>
                      <a:pt x="1043" y="571"/>
                      <a:pt x="1045" y="570"/>
                    </a:cubicBezTo>
                    <a:cubicBezTo>
                      <a:pt x="1049" y="569"/>
                      <a:pt x="1053" y="567"/>
                      <a:pt x="1056" y="564"/>
                    </a:cubicBezTo>
                    <a:cubicBezTo>
                      <a:pt x="1060" y="561"/>
                      <a:pt x="1062" y="558"/>
                      <a:pt x="1064" y="554"/>
                    </a:cubicBezTo>
                    <a:cubicBezTo>
                      <a:pt x="1067" y="550"/>
                      <a:pt x="1068" y="546"/>
                      <a:pt x="1069" y="542"/>
                    </a:cubicBezTo>
                    <a:cubicBezTo>
                      <a:pt x="1070" y="538"/>
                      <a:pt x="1070" y="533"/>
                      <a:pt x="1069" y="529"/>
                    </a:cubicBezTo>
                    <a:cubicBezTo>
                      <a:pt x="1068" y="525"/>
                      <a:pt x="1067" y="521"/>
                      <a:pt x="1064" y="517"/>
                    </a:cubicBezTo>
                    <a:cubicBezTo>
                      <a:pt x="1062" y="513"/>
                      <a:pt x="1060" y="510"/>
                      <a:pt x="1056" y="507"/>
                    </a:cubicBezTo>
                    <a:cubicBezTo>
                      <a:pt x="1053" y="504"/>
                      <a:pt x="1049" y="502"/>
                      <a:pt x="1045" y="500"/>
                    </a:cubicBezTo>
                    <a:cubicBezTo>
                      <a:pt x="1043" y="500"/>
                      <a:pt x="1041" y="499"/>
                      <a:pt x="1039" y="499"/>
                    </a:cubicBezTo>
                    <a:cubicBezTo>
                      <a:pt x="1037" y="499"/>
                      <a:pt x="1034" y="498"/>
                      <a:pt x="1032" y="498"/>
                    </a:cubicBezTo>
                    <a:lnTo>
                      <a:pt x="138" y="498"/>
                    </a:lnTo>
                    <a:cubicBezTo>
                      <a:pt x="136" y="498"/>
                      <a:pt x="133" y="498"/>
                      <a:pt x="131" y="499"/>
                    </a:cubicBezTo>
                    <a:cubicBezTo>
                      <a:pt x="127" y="499"/>
                      <a:pt x="123" y="501"/>
                      <a:pt x="119" y="503"/>
                    </a:cubicBezTo>
                    <a:cubicBezTo>
                      <a:pt x="115" y="505"/>
                      <a:pt x="112" y="508"/>
                      <a:pt x="109" y="511"/>
                    </a:cubicBezTo>
                    <a:cubicBezTo>
                      <a:pt x="106" y="515"/>
                      <a:pt x="104" y="519"/>
                      <a:pt x="103" y="523"/>
                    </a:cubicBezTo>
                    <a:cubicBezTo>
                      <a:pt x="101" y="527"/>
                      <a:pt x="100" y="531"/>
                      <a:pt x="100" y="535"/>
                    </a:cubicBezTo>
                    <a:cubicBezTo>
                      <a:pt x="100" y="540"/>
                      <a:pt x="101" y="544"/>
                      <a:pt x="103" y="548"/>
                    </a:cubicBezTo>
                    <a:cubicBezTo>
                      <a:pt x="104" y="552"/>
                      <a:pt x="106" y="556"/>
                      <a:pt x="109" y="559"/>
                    </a:cubicBezTo>
                    <a:cubicBezTo>
                      <a:pt x="112" y="563"/>
                      <a:pt x="115" y="565"/>
                      <a:pt x="119" y="568"/>
                    </a:cubicBezTo>
                    <a:cubicBezTo>
                      <a:pt x="123" y="570"/>
                      <a:pt x="127" y="571"/>
                      <a:pt x="131" y="572"/>
                    </a:cubicBezTo>
                    <a:cubicBezTo>
                      <a:pt x="133" y="572"/>
                      <a:pt x="136" y="572"/>
                      <a:pt x="138" y="573"/>
                    </a:cubicBezTo>
                    <a:lnTo>
                      <a:pt x="1032" y="573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20BB66C6-3111-5B2F-35EE-217EFCB1A738}"/>
                </a:ext>
              </a:extLst>
            </p:cNvPr>
            <p:cNvGrpSpPr/>
            <p:nvPr/>
          </p:nvGrpSpPr>
          <p:grpSpPr>
            <a:xfrm>
              <a:off x="1037098" y="3875436"/>
              <a:ext cx="503267" cy="234510"/>
              <a:chOff x="379751" y="2151856"/>
              <a:chExt cx="1802225" cy="839788"/>
            </a:xfrm>
          </p:grpSpPr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F7B2DD15-500E-C97E-2AB6-BBECFFA5960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9751" y="2151856"/>
                <a:ext cx="841378" cy="839788"/>
                <a:chOff x="323" y="854"/>
                <a:chExt cx="529" cy="528"/>
              </a:xfrm>
            </p:grpSpPr>
            <p:sp>
              <p:nvSpPr>
                <p:cNvPr id="69" name="Freeform 200">
                  <a:extLst>
                    <a:ext uri="{FF2B5EF4-FFF2-40B4-BE49-F238E27FC236}">
                      <a16:creationId xmlns:a16="http://schemas.microsoft.com/office/drawing/2014/main" id="{8D1F1BBA-110D-B451-545F-11997CB7DB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3" y="854"/>
                  <a:ext cx="529" cy="528"/>
                </a:xfrm>
                <a:custGeom>
                  <a:avLst/>
                  <a:gdLst>
                    <a:gd name="T0" fmla="*/ 1688 w 2337"/>
                    <a:gd name="T1" fmla="*/ 185 h 2334"/>
                    <a:gd name="T2" fmla="*/ 1917 w 2337"/>
                    <a:gd name="T3" fmla="*/ 275 h 2334"/>
                    <a:gd name="T4" fmla="*/ 2065 w 2337"/>
                    <a:gd name="T5" fmla="*/ 426 h 2334"/>
                    <a:gd name="T6" fmla="*/ 2153 w 2337"/>
                    <a:gd name="T7" fmla="*/ 667 h 2334"/>
                    <a:gd name="T8" fmla="*/ 2156 w 2337"/>
                    <a:gd name="T9" fmla="*/ 758 h 2334"/>
                    <a:gd name="T10" fmla="*/ 2178 w 2337"/>
                    <a:gd name="T11" fmla="*/ 780 h 2334"/>
                    <a:gd name="T12" fmla="*/ 2293 w 2337"/>
                    <a:gd name="T13" fmla="*/ 949 h 2334"/>
                    <a:gd name="T14" fmla="*/ 2336 w 2337"/>
                    <a:gd name="T15" fmla="*/ 1164 h 2334"/>
                    <a:gd name="T16" fmla="*/ 2291 w 2337"/>
                    <a:gd name="T17" fmla="*/ 1386 h 2334"/>
                    <a:gd name="T18" fmla="*/ 2158 w 2337"/>
                    <a:gd name="T19" fmla="*/ 1570 h 2334"/>
                    <a:gd name="T20" fmla="*/ 2156 w 2337"/>
                    <a:gd name="T21" fmla="*/ 1586 h 2334"/>
                    <a:gd name="T22" fmla="*/ 2152 w 2337"/>
                    <a:gd name="T23" fmla="*/ 1674 h 2334"/>
                    <a:gd name="T24" fmla="*/ 2063 w 2337"/>
                    <a:gd name="T25" fmla="*/ 1907 h 2334"/>
                    <a:gd name="T26" fmla="*/ 1910 w 2337"/>
                    <a:gd name="T27" fmla="*/ 2060 h 2334"/>
                    <a:gd name="T28" fmla="*/ 1668 w 2337"/>
                    <a:gd name="T29" fmla="*/ 2148 h 2334"/>
                    <a:gd name="T30" fmla="*/ 1578 w 2337"/>
                    <a:gd name="T31" fmla="*/ 2151 h 2334"/>
                    <a:gd name="T32" fmla="*/ 1557 w 2337"/>
                    <a:gd name="T33" fmla="*/ 2172 h 2334"/>
                    <a:gd name="T34" fmla="*/ 1401 w 2337"/>
                    <a:gd name="T35" fmla="*/ 2280 h 2334"/>
                    <a:gd name="T36" fmla="*/ 1081 w 2337"/>
                    <a:gd name="T37" fmla="*/ 2324 h 2334"/>
                    <a:gd name="T38" fmla="*/ 806 w 2337"/>
                    <a:gd name="T39" fmla="*/ 2194 h 2334"/>
                    <a:gd name="T40" fmla="*/ 761 w 2337"/>
                    <a:gd name="T41" fmla="*/ 2151 h 2334"/>
                    <a:gd name="T42" fmla="*/ 730 w 2337"/>
                    <a:gd name="T43" fmla="*/ 2151 h 2334"/>
                    <a:gd name="T44" fmla="*/ 531 w 2337"/>
                    <a:gd name="T45" fmla="*/ 2114 h 2334"/>
                    <a:gd name="T46" fmla="*/ 347 w 2337"/>
                    <a:gd name="T47" fmla="*/ 1992 h 2334"/>
                    <a:gd name="T48" fmla="*/ 219 w 2337"/>
                    <a:gd name="T49" fmla="*/ 1802 h 2334"/>
                    <a:gd name="T50" fmla="*/ 183 w 2337"/>
                    <a:gd name="T51" fmla="*/ 1579 h 2334"/>
                    <a:gd name="T52" fmla="*/ 183 w 2337"/>
                    <a:gd name="T53" fmla="*/ 1572 h 2334"/>
                    <a:gd name="T54" fmla="*/ 133 w 2337"/>
                    <a:gd name="T55" fmla="*/ 1520 h 2334"/>
                    <a:gd name="T56" fmla="*/ 10 w 2337"/>
                    <a:gd name="T57" fmla="*/ 1250 h 2334"/>
                    <a:gd name="T58" fmla="*/ 66 w 2337"/>
                    <a:gd name="T59" fmla="*/ 909 h 2334"/>
                    <a:gd name="T60" fmla="*/ 182 w 2337"/>
                    <a:gd name="T61" fmla="*/ 758 h 2334"/>
                    <a:gd name="T62" fmla="*/ 183 w 2337"/>
                    <a:gd name="T63" fmla="*/ 743 h 2334"/>
                    <a:gd name="T64" fmla="*/ 190 w 2337"/>
                    <a:gd name="T65" fmla="*/ 639 h 2334"/>
                    <a:gd name="T66" fmla="*/ 274 w 2337"/>
                    <a:gd name="T67" fmla="*/ 426 h 2334"/>
                    <a:gd name="T68" fmla="*/ 429 w 2337"/>
                    <a:gd name="T69" fmla="*/ 270 h 2334"/>
                    <a:gd name="T70" fmla="*/ 671 w 2337"/>
                    <a:gd name="T71" fmla="*/ 182 h 2334"/>
                    <a:gd name="T72" fmla="*/ 762 w 2337"/>
                    <a:gd name="T73" fmla="*/ 180 h 2334"/>
                    <a:gd name="T74" fmla="*/ 784 w 2337"/>
                    <a:gd name="T75" fmla="*/ 157 h 2334"/>
                    <a:gd name="T76" fmla="*/ 953 w 2337"/>
                    <a:gd name="T77" fmla="*/ 43 h 2334"/>
                    <a:gd name="T78" fmla="*/ 1168 w 2337"/>
                    <a:gd name="T79" fmla="*/ 0 h 2334"/>
                    <a:gd name="T80" fmla="*/ 1388 w 2337"/>
                    <a:gd name="T81" fmla="*/ 44 h 2334"/>
                    <a:gd name="T82" fmla="*/ 1572 w 2337"/>
                    <a:gd name="T83" fmla="*/ 174 h 2334"/>
                    <a:gd name="T84" fmla="*/ 1577 w 2337"/>
                    <a:gd name="T85" fmla="*/ 180 h 2334"/>
                    <a:gd name="T86" fmla="*/ 1613 w 2337"/>
                    <a:gd name="T87" fmla="*/ 179 h 23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2337" h="2334">
                      <a:moveTo>
                        <a:pt x="1613" y="179"/>
                      </a:moveTo>
                      <a:cubicBezTo>
                        <a:pt x="1638" y="180"/>
                        <a:pt x="1663" y="181"/>
                        <a:pt x="1688" y="185"/>
                      </a:cubicBezTo>
                      <a:cubicBezTo>
                        <a:pt x="1732" y="191"/>
                        <a:pt x="1774" y="203"/>
                        <a:pt x="1815" y="219"/>
                      </a:cubicBezTo>
                      <a:cubicBezTo>
                        <a:pt x="1851" y="234"/>
                        <a:pt x="1885" y="253"/>
                        <a:pt x="1917" y="275"/>
                      </a:cubicBezTo>
                      <a:cubicBezTo>
                        <a:pt x="1945" y="295"/>
                        <a:pt x="1971" y="317"/>
                        <a:pt x="1995" y="341"/>
                      </a:cubicBezTo>
                      <a:cubicBezTo>
                        <a:pt x="2021" y="367"/>
                        <a:pt x="2044" y="395"/>
                        <a:pt x="2065" y="426"/>
                      </a:cubicBezTo>
                      <a:cubicBezTo>
                        <a:pt x="2088" y="460"/>
                        <a:pt x="2107" y="497"/>
                        <a:pt x="2122" y="536"/>
                      </a:cubicBezTo>
                      <a:cubicBezTo>
                        <a:pt x="2138" y="578"/>
                        <a:pt x="2148" y="622"/>
                        <a:pt x="2153" y="667"/>
                      </a:cubicBezTo>
                      <a:cubicBezTo>
                        <a:pt x="2156" y="696"/>
                        <a:pt x="2157" y="726"/>
                        <a:pt x="2156" y="755"/>
                      </a:cubicBezTo>
                      <a:lnTo>
                        <a:pt x="2156" y="758"/>
                      </a:lnTo>
                      <a:cubicBezTo>
                        <a:pt x="2159" y="761"/>
                        <a:pt x="2163" y="765"/>
                        <a:pt x="2166" y="768"/>
                      </a:cubicBezTo>
                      <a:cubicBezTo>
                        <a:pt x="2170" y="772"/>
                        <a:pt x="2174" y="776"/>
                        <a:pt x="2178" y="780"/>
                      </a:cubicBezTo>
                      <a:cubicBezTo>
                        <a:pt x="2196" y="798"/>
                        <a:pt x="2212" y="817"/>
                        <a:pt x="2227" y="836"/>
                      </a:cubicBezTo>
                      <a:cubicBezTo>
                        <a:pt x="2254" y="871"/>
                        <a:pt x="2276" y="909"/>
                        <a:pt x="2293" y="949"/>
                      </a:cubicBezTo>
                      <a:cubicBezTo>
                        <a:pt x="2308" y="986"/>
                        <a:pt x="2320" y="1024"/>
                        <a:pt x="2327" y="1064"/>
                      </a:cubicBezTo>
                      <a:cubicBezTo>
                        <a:pt x="2333" y="1097"/>
                        <a:pt x="2336" y="1130"/>
                        <a:pt x="2336" y="1164"/>
                      </a:cubicBezTo>
                      <a:cubicBezTo>
                        <a:pt x="2336" y="1201"/>
                        <a:pt x="2332" y="1239"/>
                        <a:pt x="2325" y="1276"/>
                      </a:cubicBezTo>
                      <a:cubicBezTo>
                        <a:pt x="2318" y="1314"/>
                        <a:pt x="2306" y="1351"/>
                        <a:pt x="2291" y="1386"/>
                      </a:cubicBezTo>
                      <a:cubicBezTo>
                        <a:pt x="2271" y="1430"/>
                        <a:pt x="2246" y="1471"/>
                        <a:pt x="2216" y="1508"/>
                      </a:cubicBezTo>
                      <a:cubicBezTo>
                        <a:pt x="2198" y="1530"/>
                        <a:pt x="2179" y="1550"/>
                        <a:pt x="2158" y="1570"/>
                      </a:cubicBezTo>
                      <a:lnTo>
                        <a:pt x="2156" y="1572"/>
                      </a:lnTo>
                      <a:cubicBezTo>
                        <a:pt x="2156" y="1577"/>
                        <a:pt x="2156" y="1582"/>
                        <a:pt x="2156" y="1586"/>
                      </a:cubicBezTo>
                      <a:cubicBezTo>
                        <a:pt x="2156" y="1592"/>
                        <a:pt x="2156" y="1598"/>
                        <a:pt x="2156" y="1603"/>
                      </a:cubicBezTo>
                      <a:cubicBezTo>
                        <a:pt x="2156" y="1627"/>
                        <a:pt x="2155" y="1651"/>
                        <a:pt x="2152" y="1674"/>
                      </a:cubicBezTo>
                      <a:cubicBezTo>
                        <a:pt x="2146" y="1719"/>
                        <a:pt x="2135" y="1763"/>
                        <a:pt x="2118" y="1805"/>
                      </a:cubicBezTo>
                      <a:cubicBezTo>
                        <a:pt x="2104" y="1841"/>
                        <a:pt x="2085" y="1875"/>
                        <a:pt x="2063" y="1907"/>
                      </a:cubicBezTo>
                      <a:cubicBezTo>
                        <a:pt x="2043" y="1937"/>
                        <a:pt x="2020" y="1964"/>
                        <a:pt x="1995" y="1989"/>
                      </a:cubicBezTo>
                      <a:cubicBezTo>
                        <a:pt x="1969" y="2015"/>
                        <a:pt x="1941" y="2039"/>
                        <a:pt x="1910" y="2060"/>
                      </a:cubicBezTo>
                      <a:cubicBezTo>
                        <a:pt x="1877" y="2082"/>
                        <a:pt x="1841" y="2101"/>
                        <a:pt x="1803" y="2116"/>
                      </a:cubicBezTo>
                      <a:cubicBezTo>
                        <a:pt x="1760" y="2132"/>
                        <a:pt x="1714" y="2143"/>
                        <a:pt x="1668" y="2148"/>
                      </a:cubicBezTo>
                      <a:cubicBezTo>
                        <a:pt x="1639" y="2151"/>
                        <a:pt x="1609" y="2152"/>
                        <a:pt x="1580" y="2151"/>
                      </a:cubicBezTo>
                      <a:lnTo>
                        <a:pt x="1578" y="2151"/>
                      </a:lnTo>
                      <a:cubicBezTo>
                        <a:pt x="1574" y="2155"/>
                        <a:pt x="1571" y="2158"/>
                        <a:pt x="1567" y="2162"/>
                      </a:cubicBezTo>
                      <a:cubicBezTo>
                        <a:pt x="1564" y="2165"/>
                        <a:pt x="1561" y="2169"/>
                        <a:pt x="1557" y="2172"/>
                      </a:cubicBezTo>
                      <a:cubicBezTo>
                        <a:pt x="1543" y="2186"/>
                        <a:pt x="1527" y="2200"/>
                        <a:pt x="1511" y="2213"/>
                      </a:cubicBezTo>
                      <a:cubicBezTo>
                        <a:pt x="1477" y="2239"/>
                        <a:pt x="1440" y="2262"/>
                        <a:pt x="1401" y="2280"/>
                      </a:cubicBezTo>
                      <a:cubicBezTo>
                        <a:pt x="1353" y="2302"/>
                        <a:pt x="1302" y="2317"/>
                        <a:pt x="1250" y="2325"/>
                      </a:cubicBezTo>
                      <a:cubicBezTo>
                        <a:pt x="1194" y="2333"/>
                        <a:pt x="1137" y="2333"/>
                        <a:pt x="1081" y="2324"/>
                      </a:cubicBezTo>
                      <a:cubicBezTo>
                        <a:pt x="1022" y="2314"/>
                        <a:pt x="964" y="2295"/>
                        <a:pt x="912" y="2267"/>
                      </a:cubicBezTo>
                      <a:cubicBezTo>
                        <a:pt x="874" y="2247"/>
                        <a:pt x="838" y="2223"/>
                        <a:pt x="806" y="2194"/>
                      </a:cubicBezTo>
                      <a:cubicBezTo>
                        <a:pt x="790" y="2181"/>
                        <a:pt x="775" y="2167"/>
                        <a:pt x="761" y="2152"/>
                      </a:cubicBezTo>
                      <a:lnTo>
                        <a:pt x="761" y="2151"/>
                      </a:lnTo>
                      <a:cubicBezTo>
                        <a:pt x="756" y="2151"/>
                        <a:pt x="751" y="2151"/>
                        <a:pt x="746" y="2151"/>
                      </a:cubicBezTo>
                      <a:cubicBezTo>
                        <a:pt x="741" y="2151"/>
                        <a:pt x="735" y="2151"/>
                        <a:pt x="730" y="2151"/>
                      </a:cubicBezTo>
                      <a:cubicBezTo>
                        <a:pt x="704" y="2151"/>
                        <a:pt x="679" y="2150"/>
                        <a:pt x="654" y="2146"/>
                      </a:cubicBezTo>
                      <a:cubicBezTo>
                        <a:pt x="612" y="2140"/>
                        <a:pt x="571" y="2130"/>
                        <a:pt x="531" y="2114"/>
                      </a:cubicBezTo>
                      <a:cubicBezTo>
                        <a:pt x="497" y="2100"/>
                        <a:pt x="463" y="2083"/>
                        <a:pt x="432" y="2062"/>
                      </a:cubicBezTo>
                      <a:cubicBezTo>
                        <a:pt x="402" y="2042"/>
                        <a:pt x="373" y="2018"/>
                        <a:pt x="347" y="1992"/>
                      </a:cubicBezTo>
                      <a:cubicBezTo>
                        <a:pt x="319" y="1964"/>
                        <a:pt x="293" y="1934"/>
                        <a:pt x="271" y="1900"/>
                      </a:cubicBezTo>
                      <a:cubicBezTo>
                        <a:pt x="250" y="1869"/>
                        <a:pt x="233" y="1836"/>
                        <a:pt x="219" y="1802"/>
                      </a:cubicBezTo>
                      <a:cubicBezTo>
                        <a:pt x="202" y="1757"/>
                        <a:pt x="191" y="1710"/>
                        <a:pt x="186" y="1662"/>
                      </a:cubicBezTo>
                      <a:cubicBezTo>
                        <a:pt x="183" y="1635"/>
                        <a:pt x="182" y="1607"/>
                        <a:pt x="183" y="1579"/>
                      </a:cubicBezTo>
                      <a:lnTo>
                        <a:pt x="183" y="1574"/>
                      </a:lnTo>
                      <a:lnTo>
                        <a:pt x="183" y="1572"/>
                      </a:lnTo>
                      <a:cubicBezTo>
                        <a:pt x="179" y="1569"/>
                        <a:pt x="176" y="1565"/>
                        <a:pt x="172" y="1562"/>
                      </a:cubicBezTo>
                      <a:cubicBezTo>
                        <a:pt x="158" y="1548"/>
                        <a:pt x="145" y="1534"/>
                        <a:pt x="133" y="1520"/>
                      </a:cubicBezTo>
                      <a:cubicBezTo>
                        <a:pt x="104" y="1486"/>
                        <a:pt x="80" y="1448"/>
                        <a:pt x="60" y="1408"/>
                      </a:cubicBezTo>
                      <a:cubicBezTo>
                        <a:pt x="35" y="1358"/>
                        <a:pt x="18" y="1305"/>
                        <a:pt x="10" y="1250"/>
                      </a:cubicBezTo>
                      <a:cubicBezTo>
                        <a:pt x="0" y="1189"/>
                        <a:pt x="1" y="1127"/>
                        <a:pt x="12" y="1066"/>
                      </a:cubicBezTo>
                      <a:cubicBezTo>
                        <a:pt x="22" y="1011"/>
                        <a:pt x="40" y="958"/>
                        <a:pt x="66" y="909"/>
                      </a:cubicBezTo>
                      <a:cubicBezTo>
                        <a:pt x="86" y="871"/>
                        <a:pt x="111" y="835"/>
                        <a:pt x="139" y="803"/>
                      </a:cubicBezTo>
                      <a:cubicBezTo>
                        <a:pt x="153" y="787"/>
                        <a:pt x="167" y="772"/>
                        <a:pt x="182" y="758"/>
                      </a:cubicBezTo>
                      <a:lnTo>
                        <a:pt x="183" y="757"/>
                      </a:lnTo>
                      <a:cubicBezTo>
                        <a:pt x="183" y="753"/>
                        <a:pt x="183" y="748"/>
                        <a:pt x="183" y="743"/>
                      </a:cubicBezTo>
                      <a:cubicBezTo>
                        <a:pt x="183" y="737"/>
                        <a:pt x="182" y="732"/>
                        <a:pt x="182" y="726"/>
                      </a:cubicBezTo>
                      <a:cubicBezTo>
                        <a:pt x="183" y="697"/>
                        <a:pt x="185" y="668"/>
                        <a:pt x="190" y="639"/>
                      </a:cubicBezTo>
                      <a:cubicBezTo>
                        <a:pt x="196" y="600"/>
                        <a:pt x="206" y="561"/>
                        <a:pt x="221" y="525"/>
                      </a:cubicBezTo>
                      <a:cubicBezTo>
                        <a:pt x="235" y="490"/>
                        <a:pt x="253" y="457"/>
                        <a:pt x="274" y="426"/>
                      </a:cubicBezTo>
                      <a:cubicBezTo>
                        <a:pt x="295" y="395"/>
                        <a:pt x="318" y="367"/>
                        <a:pt x="345" y="340"/>
                      </a:cubicBezTo>
                      <a:cubicBezTo>
                        <a:pt x="371" y="315"/>
                        <a:pt x="399" y="291"/>
                        <a:pt x="429" y="270"/>
                      </a:cubicBezTo>
                      <a:cubicBezTo>
                        <a:pt x="463" y="248"/>
                        <a:pt x="498" y="229"/>
                        <a:pt x="536" y="215"/>
                      </a:cubicBezTo>
                      <a:cubicBezTo>
                        <a:pt x="579" y="198"/>
                        <a:pt x="625" y="187"/>
                        <a:pt x="671" y="182"/>
                      </a:cubicBezTo>
                      <a:cubicBezTo>
                        <a:pt x="700" y="179"/>
                        <a:pt x="730" y="179"/>
                        <a:pt x="759" y="180"/>
                      </a:cubicBezTo>
                      <a:lnTo>
                        <a:pt x="762" y="180"/>
                      </a:lnTo>
                      <a:cubicBezTo>
                        <a:pt x="765" y="176"/>
                        <a:pt x="769" y="173"/>
                        <a:pt x="772" y="169"/>
                      </a:cubicBezTo>
                      <a:cubicBezTo>
                        <a:pt x="776" y="165"/>
                        <a:pt x="780" y="161"/>
                        <a:pt x="784" y="157"/>
                      </a:cubicBezTo>
                      <a:cubicBezTo>
                        <a:pt x="803" y="139"/>
                        <a:pt x="823" y="121"/>
                        <a:pt x="844" y="105"/>
                      </a:cubicBezTo>
                      <a:cubicBezTo>
                        <a:pt x="878" y="80"/>
                        <a:pt x="914" y="59"/>
                        <a:pt x="953" y="43"/>
                      </a:cubicBezTo>
                      <a:cubicBezTo>
                        <a:pt x="987" y="28"/>
                        <a:pt x="1023" y="17"/>
                        <a:pt x="1059" y="10"/>
                      </a:cubicBezTo>
                      <a:cubicBezTo>
                        <a:pt x="1095" y="3"/>
                        <a:pt x="1132" y="0"/>
                        <a:pt x="1168" y="0"/>
                      </a:cubicBezTo>
                      <a:cubicBezTo>
                        <a:pt x="1206" y="0"/>
                        <a:pt x="1244" y="3"/>
                        <a:pt x="1282" y="11"/>
                      </a:cubicBezTo>
                      <a:cubicBezTo>
                        <a:pt x="1318" y="18"/>
                        <a:pt x="1354" y="29"/>
                        <a:pt x="1388" y="44"/>
                      </a:cubicBezTo>
                      <a:cubicBezTo>
                        <a:pt x="1431" y="62"/>
                        <a:pt x="1471" y="86"/>
                        <a:pt x="1507" y="115"/>
                      </a:cubicBezTo>
                      <a:cubicBezTo>
                        <a:pt x="1530" y="133"/>
                        <a:pt x="1551" y="153"/>
                        <a:pt x="1572" y="174"/>
                      </a:cubicBezTo>
                      <a:lnTo>
                        <a:pt x="1575" y="177"/>
                      </a:lnTo>
                      <a:lnTo>
                        <a:pt x="1577" y="180"/>
                      </a:lnTo>
                      <a:cubicBezTo>
                        <a:pt x="1582" y="180"/>
                        <a:pt x="1587" y="179"/>
                        <a:pt x="1592" y="179"/>
                      </a:cubicBezTo>
                      <a:cubicBezTo>
                        <a:pt x="1599" y="179"/>
                        <a:pt x="1606" y="179"/>
                        <a:pt x="1613" y="179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013"/>
                </a:p>
              </p:txBody>
            </p:sp>
            <p:sp>
              <p:nvSpPr>
                <p:cNvPr id="70" name="Freeform 201">
                  <a:extLst>
                    <a:ext uri="{FF2B5EF4-FFF2-40B4-BE49-F238E27FC236}">
                      <a16:creationId xmlns:a16="http://schemas.microsoft.com/office/drawing/2014/main" id="{4BF0B579-E8EA-217C-5625-9F8DF78EDF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5" y="886"/>
                  <a:ext cx="464" cy="467"/>
                </a:xfrm>
                <a:custGeom>
                  <a:avLst/>
                  <a:gdLst>
                    <a:gd name="T0" fmla="*/ 1025 w 2052"/>
                    <a:gd name="T1" fmla="*/ 0 h 2050"/>
                    <a:gd name="T2" fmla="*/ 1861 w 2052"/>
                    <a:gd name="T3" fmla="*/ 679 h 2050"/>
                    <a:gd name="T4" fmla="*/ 1751 w 2052"/>
                    <a:gd name="T5" fmla="*/ 1749 h 2050"/>
                    <a:gd name="T6" fmla="*/ 680 w 2052"/>
                    <a:gd name="T7" fmla="*/ 1860 h 2050"/>
                    <a:gd name="T8" fmla="*/ 189 w 2052"/>
                    <a:gd name="T9" fmla="*/ 1369 h 2050"/>
                    <a:gd name="T10" fmla="*/ 300 w 2052"/>
                    <a:gd name="T11" fmla="*/ 300 h 2050"/>
                    <a:gd name="T12" fmla="*/ 1025 w 2052"/>
                    <a:gd name="T13" fmla="*/ 351 h 2050"/>
                    <a:gd name="T14" fmla="*/ 1236 w 2052"/>
                    <a:gd name="T15" fmla="*/ 246 h 2050"/>
                    <a:gd name="T16" fmla="*/ 861 w 2052"/>
                    <a:gd name="T17" fmla="*/ 281 h 2050"/>
                    <a:gd name="T18" fmla="*/ 326 w 2052"/>
                    <a:gd name="T19" fmla="*/ 623 h 2050"/>
                    <a:gd name="T20" fmla="*/ 549 w 2052"/>
                    <a:gd name="T21" fmla="*/ 549 h 2050"/>
                    <a:gd name="T22" fmla="*/ 623 w 2052"/>
                    <a:gd name="T23" fmla="*/ 326 h 2050"/>
                    <a:gd name="T24" fmla="*/ 1668 w 2052"/>
                    <a:gd name="T25" fmla="*/ 615 h 2050"/>
                    <a:gd name="T26" fmla="*/ 1427 w 2052"/>
                    <a:gd name="T27" fmla="*/ 326 h 2050"/>
                    <a:gd name="T28" fmla="*/ 1502 w 2052"/>
                    <a:gd name="T29" fmla="*/ 549 h 2050"/>
                    <a:gd name="T30" fmla="*/ 1166 w 2052"/>
                    <a:gd name="T31" fmla="*/ 465 h 2050"/>
                    <a:gd name="T32" fmla="*/ 768 w 2052"/>
                    <a:gd name="T33" fmla="*/ 391 h 2050"/>
                    <a:gd name="T34" fmla="*/ 758 w 2052"/>
                    <a:gd name="T35" fmla="*/ 393 h 2050"/>
                    <a:gd name="T36" fmla="*/ 650 w 2052"/>
                    <a:gd name="T37" fmla="*/ 650 h 2050"/>
                    <a:gd name="T38" fmla="*/ 393 w 2052"/>
                    <a:gd name="T39" fmla="*/ 758 h 2050"/>
                    <a:gd name="T40" fmla="*/ 391 w 2052"/>
                    <a:gd name="T41" fmla="*/ 767 h 2050"/>
                    <a:gd name="T42" fmla="*/ 465 w 2052"/>
                    <a:gd name="T43" fmla="*/ 1165 h 2050"/>
                    <a:gd name="T44" fmla="*/ 384 w 2052"/>
                    <a:gd name="T45" fmla="*/ 1290 h 2050"/>
                    <a:gd name="T46" fmla="*/ 530 w 2052"/>
                    <a:gd name="T47" fmla="*/ 1321 h 2050"/>
                    <a:gd name="T48" fmla="*/ 728 w 2052"/>
                    <a:gd name="T49" fmla="*/ 1519 h 2050"/>
                    <a:gd name="T50" fmla="*/ 759 w 2052"/>
                    <a:gd name="T51" fmla="*/ 1665 h 2050"/>
                    <a:gd name="T52" fmla="*/ 885 w 2052"/>
                    <a:gd name="T53" fmla="*/ 1584 h 2050"/>
                    <a:gd name="T54" fmla="*/ 1283 w 2052"/>
                    <a:gd name="T55" fmla="*/ 1658 h 2050"/>
                    <a:gd name="T56" fmla="*/ 1292 w 2052"/>
                    <a:gd name="T57" fmla="*/ 1656 h 2050"/>
                    <a:gd name="T58" fmla="*/ 1401 w 2052"/>
                    <a:gd name="T59" fmla="*/ 1399 h 2050"/>
                    <a:gd name="T60" fmla="*/ 1658 w 2052"/>
                    <a:gd name="T61" fmla="*/ 1291 h 2050"/>
                    <a:gd name="T62" fmla="*/ 1660 w 2052"/>
                    <a:gd name="T63" fmla="*/ 1282 h 2050"/>
                    <a:gd name="T64" fmla="*/ 1585 w 2052"/>
                    <a:gd name="T65" fmla="*/ 884 h 2050"/>
                    <a:gd name="T66" fmla="*/ 1667 w 2052"/>
                    <a:gd name="T67" fmla="*/ 759 h 2050"/>
                    <a:gd name="T68" fmla="*/ 1521 w 2052"/>
                    <a:gd name="T69" fmla="*/ 728 h 2050"/>
                    <a:gd name="T70" fmla="*/ 1292 w 2052"/>
                    <a:gd name="T71" fmla="*/ 394 h 2050"/>
                    <a:gd name="T72" fmla="*/ 1284 w 2052"/>
                    <a:gd name="T73" fmla="*/ 390 h 2050"/>
                    <a:gd name="T74" fmla="*/ 1805 w 2052"/>
                    <a:gd name="T75" fmla="*/ 1234 h 2050"/>
                    <a:gd name="T76" fmla="*/ 1770 w 2052"/>
                    <a:gd name="T77" fmla="*/ 861 h 2050"/>
                    <a:gd name="T78" fmla="*/ 1717 w 2052"/>
                    <a:gd name="T79" fmla="*/ 1106 h 2050"/>
                    <a:gd name="T80" fmla="*/ 246 w 2052"/>
                    <a:gd name="T81" fmla="*/ 1234 h 2050"/>
                    <a:gd name="T82" fmla="*/ 351 w 2052"/>
                    <a:gd name="T83" fmla="*/ 1025 h 2050"/>
                    <a:gd name="T84" fmla="*/ 246 w 2052"/>
                    <a:gd name="T85" fmla="*/ 815 h 2050"/>
                    <a:gd name="T86" fmla="*/ 1427 w 2052"/>
                    <a:gd name="T87" fmla="*/ 1723 h 2050"/>
                    <a:gd name="T88" fmla="*/ 1725 w 2052"/>
                    <a:gd name="T89" fmla="*/ 1426 h 2050"/>
                    <a:gd name="T90" fmla="*/ 1502 w 2052"/>
                    <a:gd name="T91" fmla="*/ 1500 h 2050"/>
                    <a:gd name="T92" fmla="*/ 326 w 2052"/>
                    <a:gd name="T93" fmla="*/ 1426 h 2050"/>
                    <a:gd name="T94" fmla="*/ 623 w 2052"/>
                    <a:gd name="T95" fmla="*/ 1723 h 2050"/>
                    <a:gd name="T96" fmla="*/ 549 w 2052"/>
                    <a:gd name="T97" fmla="*/ 1500 h 2050"/>
                    <a:gd name="T98" fmla="*/ 326 w 2052"/>
                    <a:gd name="T99" fmla="*/ 1426 h 2050"/>
                    <a:gd name="T100" fmla="*/ 1025 w 2052"/>
                    <a:gd name="T101" fmla="*/ 1906 h 2050"/>
                    <a:gd name="T102" fmla="*/ 1107 w 2052"/>
                    <a:gd name="T103" fmla="*/ 1716 h 2050"/>
                    <a:gd name="T104" fmla="*/ 861 w 2052"/>
                    <a:gd name="T105" fmla="*/ 1768 h 20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052" h="2050">
                      <a:moveTo>
                        <a:pt x="300" y="300"/>
                      </a:moveTo>
                      <a:cubicBezTo>
                        <a:pt x="402" y="198"/>
                        <a:pt x="547" y="160"/>
                        <a:pt x="680" y="189"/>
                      </a:cubicBezTo>
                      <a:cubicBezTo>
                        <a:pt x="753" y="75"/>
                        <a:pt x="881" y="0"/>
                        <a:pt x="1025" y="0"/>
                      </a:cubicBezTo>
                      <a:cubicBezTo>
                        <a:pt x="1169" y="0"/>
                        <a:pt x="1298" y="75"/>
                        <a:pt x="1371" y="189"/>
                      </a:cubicBezTo>
                      <a:cubicBezTo>
                        <a:pt x="1504" y="160"/>
                        <a:pt x="1648" y="198"/>
                        <a:pt x="1751" y="300"/>
                      </a:cubicBezTo>
                      <a:cubicBezTo>
                        <a:pt x="1853" y="402"/>
                        <a:pt x="1890" y="546"/>
                        <a:pt x="1861" y="679"/>
                      </a:cubicBezTo>
                      <a:cubicBezTo>
                        <a:pt x="1975" y="753"/>
                        <a:pt x="2051" y="881"/>
                        <a:pt x="2051" y="1025"/>
                      </a:cubicBezTo>
                      <a:cubicBezTo>
                        <a:pt x="2051" y="1168"/>
                        <a:pt x="1975" y="1296"/>
                        <a:pt x="1861" y="1369"/>
                      </a:cubicBezTo>
                      <a:cubicBezTo>
                        <a:pt x="1890" y="1502"/>
                        <a:pt x="1853" y="1647"/>
                        <a:pt x="1751" y="1749"/>
                      </a:cubicBezTo>
                      <a:cubicBezTo>
                        <a:pt x="1648" y="1851"/>
                        <a:pt x="1504" y="1889"/>
                        <a:pt x="1371" y="1860"/>
                      </a:cubicBezTo>
                      <a:cubicBezTo>
                        <a:pt x="1298" y="1974"/>
                        <a:pt x="1169" y="2049"/>
                        <a:pt x="1025" y="2049"/>
                      </a:cubicBezTo>
                      <a:cubicBezTo>
                        <a:pt x="881" y="2049"/>
                        <a:pt x="753" y="1974"/>
                        <a:pt x="680" y="1860"/>
                      </a:cubicBezTo>
                      <a:cubicBezTo>
                        <a:pt x="651" y="1866"/>
                        <a:pt x="621" y="1869"/>
                        <a:pt x="591" y="1869"/>
                      </a:cubicBezTo>
                      <a:cubicBezTo>
                        <a:pt x="485" y="1869"/>
                        <a:pt x="380" y="1829"/>
                        <a:pt x="300" y="1749"/>
                      </a:cubicBezTo>
                      <a:cubicBezTo>
                        <a:pt x="198" y="1647"/>
                        <a:pt x="160" y="1502"/>
                        <a:pt x="189" y="1369"/>
                      </a:cubicBezTo>
                      <a:cubicBezTo>
                        <a:pt x="75" y="1296"/>
                        <a:pt x="0" y="1168"/>
                        <a:pt x="0" y="1025"/>
                      </a:cubicBezTo>
                      <a:cubicBezTo>
                        <a:pt x="0" y="881"/>
                        <a:pt x="75" y="753"/>
                        <a:pt x="189" y="679"/>
                      </a:cubicBezTo>
                      <a:cubicBezTo>
                        <a:pt x="160" y="546"/>
                        <a:pt x="198" y="402"/>
                        <a:pt x="300" y="300"/>
                      </a:cubicBezTo>
                      <a:close/>
                      <a:moveTo>
                        <a:pt x="861" y="281"/>
                      </a:moveTo>
                      <a:cubicBezTo>
                        <a:pt x="888" y="303"/>
                        <a:pt x="916" y="321"/>
                        <a:pt x="943" y="333"/>
                      </a:cubicBezTo>
                      <a:cubicBezTo>
                        <a:pt x="969" y="345"/>
                        <a:pt x="997" y="351"/>
                        <a:pt x="1025" y="351"/>
                      </a:cubicBezTo>
                      <a:cubicBezTo>
                        <a:pt x="1054" y="351"/>
                        <a:pt x="1081" y="345"/>
                        <a:pt x="1107" y="333"/>
                      </a:cubicBezTo>
                      <a:cubicBezTo>
                        <a:pt x="1135" y="321"/>
                        <a:pt x="1163" y="303"/>
                        <a:pt x="1189" y="281"/>
                      </a:cubicBezTo>
                      <a:cubicBezTo>
                        <a:pt x="1204" y="268"/>
                        <a:pt x="1220" y="256"/>
                        <a:pt x="1236" y="246"/>
                      </a:cubicBezTo>
                      <a:cubicBezTo>
                        <a:pt x="1186" y="183"/>
                        <a:pt x="1109" y="143"/>
                        <a:pt x="1025" y="143"/>
                      </a:cubicBezTo>
                      <a:cubicBezTo>
                        <a:pt x="940" y="143"/>
                        <a:pt x="864" y="183"/>
                        <a:pt x="815" y="246"/>
                      </a:cubicBezTo>
                      <a:cubicBezTo>
                        <a:pt x="831" y="256"/>
                        <a:pt x="847" y="268"/>
                        <a:pt x="861" y="281"/>
                      </a:cubicBezTo>
                      <a:close/>
                      <a:moveTo>
                        <a:pt x="591" y="324"/>
                      </a:moveTo>
                      <a:cubicBezTo>
                        <a:pt x="522" y="324"/>
                        <a:pt x="454" y="350"/>
                        <a:pt x="402" y="402"/>
                      </a:cubicBezTo>
                      <a:cubicBezTo>
                        <a:pt x="342" y="462"/>
                        <a:pt x="316" y="544"/>
                        <a:pt x="326" y="623"/>
                      </a:cubicBezTo>
                      <a:cubicBezTo>
                        <a:pt x="345" y="619"/>
                        <a:pt x="364" y="617"/>
                        <a:pt x="383" y="615"/>
                      </a:cubicBezTo>
                      <a:cubicBezTo>
                        <a:pt x="418" y="612"/>
                        <a:pt x="450" y="605"/>
                        <a:pt x="478" y="594"/>
                      </a:cubicBezTo>
                      <a:cubicBezTo>
                        <a:pt x="505" y="584"/>
                        <a:pt x="529" y="569"/>
                        <a:pt x="549" y="549"/>
                      </a:cubicBezTo>
                      <a:cubicBezTo>
                        <a:pt x="569" y="528"/>
                        <a:pt x="584" y="505"/>
                        <a:pt x="595" y="478"/>
                      </a:cubicBezTo>
                      <a:cubicBezTo>
                        <a:pt x="605" y="450"/>
                        <a:pt x="613" y="418"/>
                        <a:pt x="615" y="383"/>
                      </a:cubicBezTo>
                      <a:cubicBezTo>
                        <a:pt x="617" y="363"/>
                        <a:pt x="619" y="344"/>
                        <a:pt x="623" y="326"/>
                      </a:cubicBezTo>
                      <a:cubicBezTo>
                        <a:pt x="613" y="325"/>
                        <a:pt x="602" y="324"/>
                        <a:pt x="591" y="324"/>
                      </a:cubicBezTo>
                      <a:close/>
                      <a:moveTo>
                        <a:pt x="1572" y="594"/>
                      </a:moveTo>
                      <a:cubicBezTo>
                        <a:pt x="1601" y="605"/>
                        <a:pt x="1633" y="612"/>
                        <a:pt x="1668" y="615"/>
                      </a:cubicBezTo>
                      <a:cubicBezTo>
                        <a:pt x="1687" y="617"/>
                        <a:pt x="1706" y="619"/>
                        <a:pt x="1725" y="623"/>
                      </a:cubicBezTo>
                      <a:cubicBezTo>
                        <a:pt x="1734" y="544"/>
                        <a:pt x="1709" y="462"/>
                        <a:pt x="1649" y="402"/>
                      </a:cubicBezTo>
                      <a:cubicBezTo>
                        <a:pt x="1589" y="342"/>
                        <a:pt x="1506" y="316"/>
                        <a:pt x="1427" y="326"/>
                      </a:cubicBezTo>
                      <a:cubicBezTo>
                        <a:pt x="1431" y="344"/>
                        <a:pt x="1434" y="363"/>
                        <a:pt x="1435" y="383"/>
                      </a:cubicBezTo>
                      <a:cubicBezTo>
                        <a:pt x="1438" y="418"/>
                        <a:pt x="1445" y="450"/>
                        <a:pt x="1456" y="478"/>
                      </a:cubicBezTo>
                      <a:cubicBezTo>
                        <a:pt x="1466" y="505"/>
                        <a:pt x="1482" y="528"/>
                        <a:pt x="1502" y="549"/>
                      </a:cubicBezTo>
                      <a:cubicBezTo>
                        <a:pt x="1522" y="569"/>
                        <a:pt x="1546" y="584"/>
                        <a:pt x="1572" y="594"/>
                      </a:cubicBezTo>
                      <a:close/>
                      <a:moveTo>
                        <a:pt x="1283" y="391"/>
                      </a:moveTo>
                      <a:cubicBezTo>
                        <a:pt x="1246" y="422"/>
                        <a:pt x="1206" y="447"/>
                        <a:pt x="1166" y="465"/>
                      </a:cubicBezTo>
                      <a:cubicBezTo>
                        <a:pt x="1122" y="485"/>
                        <a:pt x="1074" y="495"/>
                        <a:pt x="1025" y="495"/>
                      </a:cubicBezTo>
                      <a:cubicBezTo>
                        <a:pt x="976" y="495"/>
                        <a:pt x="929" y="485"/>
                        <a:pt x="885" y="465"/>
                      </a:cubicBezTo>
                      <a:cubicBezTo>
                        <a:pt x="844" y="447"/>
                        <a:pt x="805" y="422"/>
                        <a:pt x="768" y="391"/>
                      </a:cubicBezTo>
                      <a:lnTo>
                        <a:pt x="767" y="390"/>
                      </a:lnTo>
                      <a:cubicBezTo>
                        <a:pt x="764" y="388"/>
                        <a:pt x="762" y="385"/>
                        <a:pt x="759" y="383"/>
                      </a:cubicBezTo>
                      <a:cubicBezTo>
                        <a:pt x="759" y="387"/>
                        <a:pt x="759" y="390"/>
                        <a:pt x="758" y="393"/>
                      </a:cubicBezTo>
                      <a:lnTo>
                        <a:pt x="758" y="394"/>
                      </a:lnTo>
                      <a:cubicBezTo>
                        <a:pt x="754" y="443"/>
                        <a:pt x="744" y="488"/>
                        <a:pt x="728" y="530"/>
                      </a:cubicBezTo>
                      <a:cubicBezTo>
                        <a:pt x="711" y="575"/>
                        <a:pt x="684" y="615"/>
                        <a:pt x="650" y="650"/>
                      </a:cubicBezTo>
                      <a:cubicBezTo>
                        <a:pt x="615" y="684"/>
                        <a:pt x="575" y="711"/>
                        <a:pt x="530" y="728"/>
                      </a:cubicBezTo>
                      <a:cubicBezTo>
                        <a:pt x="488" y="744"/>
                        <a:pt x="443" y="754"/>
                        <a:pt x="394" y="758"/>
                      </a:cubicBezTo>
                      <a:lnTo>
                        <a:pt x="393" y="758"/>
                      </a:lnTo>
                      <a:cubicBezTo>
                        <a:pt x="390" y="758"/>
                        <a:pt x="387" y="759"/>
                        <a:pt x="384" y="759"/>
                      </a:cubicBezTo>
                      <a:cubicBezTo>
                        <a:pt x="386" y="761"/>
                        <a:pt x="388" y="764"/>
                        <a:pt x="390" y="766"/>
                      </a:cubicBezTo>
                      <a:lnTo>
                        <a:pt x="391" y="767"/>
                      </a:lnTo>
                      <a:cubicBezTo>
                        <a:pt x="422" y="804"/>
                        <a:pt x="447" y="844"/>
                        <a:pt x="465" y="884"/>
                      </a:cubicBezTo>
                      <a:cubicBezTo>
                        <a:pt x="485" y="929"/>
                        <a:pt x="495" y="976"/>
                        <a:pt x="495" y="1025"/>
                      </a:cubicBezTo>
                      <a:cubicBezTo>
                        <a:pt x="495" y="1073"/>
                        <a:pt x="485" y="1120"/>
                        <a:pt x="465" y="1165"/>
                      </a:cubicBezTo>
                      <a:cubicBezTo>
                        <a:pt x="447" y="1205"/>
                        <a:pt x="422" y="1244"/>
                        <a:pt x="391" y="1282"/>
                      </a:cubicBezTo>
                      <a:lnTo>
                        <a:pt x="390" y="1283"/>
                      </a:lnTo>
                      <a:cubicBezTo>
                        <a:pt x="388" y="1285"/>
                        <a:pt x="386" y="1287"/>
                        <a:pt x="384" y="1290"/>
                      </a:cubicBezTo>
                      <a:cubicBezTo>
                        <a:pt x="387" y="1290"/>
                        <a:pt x="390" y="1291"/>
                        <a:pt x="393" y="1291"/>
                      </a:cubicBezTo>
                      <a:lnTo>
                        <a:pt x="394" y="1291"/>
                      </a:lnTo>
                      <a:cubicBezTo>
                        <a:pt x="443" y="1295"/>
                        <a:pt x="488" y="1305"/>
                        <a:pt x="530" y="1321"/>
                      </a:cubicBezTo>
                      <a:cubicBezTo>
                        <a:pt x="575" y="1338"/>
                        <a:pt x="616" y="1365"/>
                        <a:pt x="650" y="1399"/>
                      </a:cubicBezTo>
                      <a:lnTo>
                        <a:pt x="650" y="1399"/>
                      </a:lnTo>
                      <a:cubicBezTo>
                        <a:pt x="685" y="1433"/>
                        <a:pt x="711" y="1474"/>
                        <a:pt x="728" y="1519"/>
                      </a:cubicBezTo>
                      <a:cubicBezTo>
                        <a:pt x="744" y="1561"/>
                        <a:pt x="754" y="1606"/>
                        <a:pt x="758" y="1655"/>
                      </a:cubicBezTo>
                      <a:lnTo>
                        <a:pt x="758" y="1656"/>
                      </a:lnTo>
                      <a:cubicBezTo>
                        <a:pt x="759" y="1659"/>
                        <a:pt x="759" y="1662"/>
                        <a:pt x="759" y="1665"/>
                      </a:cubicBezTo>
                      <a:cubicBezTo>
                        <a:pt x="762" y="1663"/>
                        <a:pt x="764" y="1661"/>
                        <a:pt x="767" y="1659"/>
                      </a:cubicBezTo>
                      <a:lnTo>
                        <a:pt x="768" y="1658"/>
                      </a:lnTo>
                      <a:cubicBezTo>
                        <a:pt x="805" y="1627"/>
                        <a:pt x="844" y="1602"/>
                        <a:pt x="885" y="1584"/>
                      </a:cubicBezTo>
                      <a:cubicBezTo>
                        <a:pt x="929" y="1564"/>
                        <a:pt x="976" y="1554"/>
                        <a:pt x="1025" y="1554"/>
                      </a:cubicBezTo>
                      <a:cubicBezTo>
                        <a:pt x="1074" y="1554"/>
                        <a:pt x="1122" y="1564"/>
                        <a:pt x="1166" y="1584"/>
                      </a:cubicBezTo>
                      <a:cubicBezTo>
                        <a:pt x="1206" y="1602"/>
                        <a:pt x="1246" y="1627"/>
                        <a:pt x="1283" y="1658"/>
                      </a:cubicBezTo>
                      <a:lnTo>
                        <a:pt x="1284" y="1659"/>
                      </a:lnTo>
                      <a:cubicBezTo>
                        <a:pt x="1287" y="1661"/>
                        <a:pt x="1289" y="1663"/>
                        <a:pt x="1292" y="1665"/>
                      </a:cubicBezTo>
                      <a:cubicBezTo>
                        <a:pt x="1292" y="1662"/>
                        <a:pt x="1292" y="1659"/>
                        <a:pt x="1292" y="1656"/>
                      </a:cubicBezTo>
                      <a:lnTo>
                        <a:pt x="1292" y="1655"/>
                      </a:lnTo>
                      <a:cubicBezTo>
                        <a:pt x="1296" y="1606"/>
                        <a:pt x="1307" y="1561"/>
                        <a:pt x="1322" y="1519"/>
                      </a:cubicBezTo>
                      <a:cubicBezTo>
                        <a:pt x="1340" y="1474"/>
                        <a:pt x="1366" y="1433"/>
                        <a:pt x="1401" y="1399"/>
                      </a:cubicBezTo>
                      <a:cubicBezTo>
                        <a:pt x="1435" y="1365"/>
                        <a:pt x="1476" y="1338"/>
                        <a:pt x="1521" y="1321"/>
                      </a:cubicBezTo>
                      <a:cubicBezTo>
                        <a:pt x="1562" y="1305"/>
                        <a:pt x="1608" y="1295"/>
                        <a:pt x="1656" y="1291"/>
                      </a:cubicBezTo>
                      <a:lnTo>
                        <a:pt x="1658" y="1291"/>
                      </a:lnTo>
                      <a:cubicBezTo>
                        <a:pt x="1661" y="1291"/>
                        <a:pt x="1664" y="1290"/>
                        <a:pt x="1667" y="1290"/>
                      </a:cubicBezTo>
                      <a:cubicBezTo>
                        <a:pt x="1665" y="1287"/>
                        <a:pt x="1663" y="1285"/>
                        <a:pt x="1661" y="1283"/>
                      </a:cubicBezTo>
                      <a:lnTo>
                        <a:pt x="1660" y="1282"/>
                      </a:lnTo>
                      <a:cubicBezTo>
                        <a:pt x="1628" y="1244"/>
                        <a:pt x="1603" y="1205"/>
                        <a:pt x="1585" y="1165"/>
                      </a:cubicBezTo>
                      <a:cubicBezTo>
                        <a:pt x="1565" y="1120"/>
                        <a:pt x="1555" y="1073"/>
                        <a:pt x="1555" y="1025"/>
                      </a:cubicBezTo>
                      <a:cubicBezTo>
                        <a:pt x="1555" y="976"/>
                        <a:pt x="1565" y="929"/>
                        <a:pt x="1585" y="884"/>
                      </a:cubicBezTo>
                      <a:cubicBezTo>
                        <a:pt x="1603" y="844"/>
                        <a:pt x="1628" y="804"/>
                        <a:pt x="1660" y="767"/>
                      </a:cubicBezTo>
                      <a:lnTo>
                        <a:pt x="1661" y="766"/>
                      </a:lnTo>
                      <a:cubicBezTo>
                        <a:pt x="1663" y="764"/>
                        <a:pt x="1665" y="761"/>
                        <a:pt x="1667" y="759"/>
                      </a:cubicBezTo>
                      <a:cubicBezTo>
                        <a:pt x="1664" y="759"/>
                        <a:pt x="1661" y="758"/>
                        <a:pt x="1658" y="758"/>
                      </a:cubicBezTo>
                      <a:lnTo>
                        <a:pt x="1656" y="758"/>
                      </a:lnTo>
                      <a:cubicBezTo>
                        <a:pt x="1608" y="754"/>
                        <a:pt x="1562" y="744"/>
                        <a:pt x="1521" y="728"/>
                      </a:cubicBezTo>
                      <a:cubicBezTo>
                        <a:pt x="1476" y="711"/>
                        <a:pt x="1435" y="684"/>
                        <a:pt x="1401" y="650"/>
                      </a:cubicBezTo>
                      <a:cubicBezTo>
                        <a:pt x="1366" y="615"/>
                        <a:pt x="1340" y="575"/>
                        <a:pt x="1322" y="529"/>
                      </a:cubicBezTo>
                      <a:cubicBezTo>
                        <a:pt x="1307" y="488"/>
                        <a:pt x="1296" y="443"/>
                        <a:pt x="1292" y="394"/>
                      </a:cubicBezTo>
                      <a:lnTo>
                        <a:pt x="1292" y="393"/>
                      </a:lnTo>
                      <a:cubicBezTo>
                        <a:pt x="1292" y="390"/>
                        <a:pt x="1292" y="387"/>
                        <a:pt x="1292" y="383"/>
                      </a:cubicBezTo>
                      <a:cubicBezTo>
                        <a:pt x="1289" y="386"/>
                        <a:pt x="1287" y="388"/>
                        <a:pt x="1284" y="390"/>
                      </a:cubicBezTo>
                      <a:lnTo>
                        <a:pt x="1283" y="391"/>
                      </a:lnTo>
                      <a:close/>
                      <a:moveTo>
                        <a:pt x="1770" y="1188"/>
                      </a:moveTo>
                      <a:cubicBezTo>
                        <a:pt x="1783" y="1203"/>
                        <a:pt x="1794" y="1218"/>
                        <a:pt x="1805" y="1234"/>
                      </a:cubicBezTo>
                      <a:cubicBezTo>
                        <a:pt x="1867" y="1185"/>
                        <a:pt x="1907" y="1109"/>
                        <a:pt x="1907" y="1025"/>
                      </a:cubicBezTo>
                      <a:cubicBezTo>
                        <a:pt x="1907" y="940"/>
                        <a:pt x="1867" y="864"/>
                        <a:pt x="1805" y="815"/>
                      </a:cubicBezTo>
                      <a:cubicBezTo>
                        <a:pt x="1794" y="831"/>
                        <a:pt x="1783" y="846"/>
                        <a:pt x="1770" y="861"/>
                      </a:cubicBezTo>
                      <a:cubicBezTo>
                        <a:pt x="1747" y="888"/>
                        <a:pt x="1730" y="915"/>
                        <a:pt x="1717" y="943"/>
                      </a:cubicBezTo>
                      <a:cubicBezTo>
                        <a:pt x="1706" y="969"/>
                        <a:pt x="1700" y="997"/>
                        <a:pt x="1700" y="1025"/>
                      </a:cubicBezTo>
                      <a:cubicBezTo>
                        <a:pt x="1700" y="1052"/>
                        <a:pt x="1706" y="1080"/>
                        <a:pt x="1717" y="1106"/>
                      </a:cubicBezTo>
                      <a:cubicBezTo>
                        <a:pt x="1730" y="1134"/>
                        <a:pt x="1747" y="1161"/>
                        <a:pt x="1770" y="1188"/>
                      </a:cubicBezTo>
                      <a:close/>
                      <a:moveTo>
                        <a:pt x="143" y="1025"/>
                      </a:moveTo>
                      <a:cubicBezTo>
                        <a:pt x="143" y="1109"/>
                        <a:pt x="183" y="1185"/>
                        <a:pt x="246" y="1234"/>
                      </a:cubicBezTo>
                      <a:cubicBezTo>
                        <a:pt x="256" y="1218"/>
                        <a:pt x="268" y="1203"/>
                        <a:pt x="281" y="1188"/>
                      </a:cubicBezTo>
                      <a:cubicBezTo>
                        <a:pt x="303" y="1161"/>
                        <a:pt x="321" y="1134"/>
                        <a:pt x="333" y="1106"/>
                      </a:cubicBezTo>
                      <a:cubicBezTo>
                        <a:pt x="345" y="1080"/>
                        <a:pt x="351" y="1052"/>
                        <a:pt x="351" y="1025"/>
                      </a:cubicBezTo>
                      <a:cubicBezTo>
                        <a:pt x="351" y="997"/>
                        <a:pt x="345" y="969"/>
                        <a:pt x="333" y="943"/>
                      </a:cubicBezTo>
                      <a:cubicBezTo>
                        <a:pt x="321" y="915"/>
                        <a:pt x="303" y="888"/>
                        <a:pt x="281" y="861"/>
                      </a:cubicBezTo>
                      <a:cubicBezTo>
                        <a:pt x="268" y="846"/>
                        <a:pt x="256" y="831"/>
                        <a:pt x="246" y="815"/>
                      </a:cubicBezTo>
                      <a:cubicBezTo>
                        <a:pt x="183" y="864"/>
                        <a:pt x="143" y="940"/>
                        <a:pt x="143" y="1025"/>
                      </a:cubicBezTo>
                      <a:close/>
                      <a:moveTo>
                        <a:pt x="1435" y="1666"/>
                      </a:moveTo>
                      <a:cubicBezTo>
                        <a:pt x="1434" y="1685"/>
                        <a:pt x="1431" y="1704"/>
                        <a:pt x="1427" y="1723"/>
                      </a:cubicBezTo>
                      <a:cubicBezTo>
                        <a:pt x="1438" y="1724"/>
                        <a:pt x="1449" y="1725"/>
                        <a:pt x="1460" y="1725"/>
                      </a:cubicBezTo>
                      <a:cubicBezTo>
                        <a:pt x="1528" y="1725"/>
                        <a:pt x="1597" y="1699"/>
                        <a:pt x="1649" y="1647"/>
                      </a:cubicBezTo>
                      <a:cubicBezTo>
                        <a:pt x="1709" y="1587"/>
                        <a:pt x="1734" y="1505"/>
                        <a:pt x="1725" y="1426"/>
                      </a:cubicBezTo>
                      <a:cubicBezTo>
                        <a:pt x="1706" y="1430"/>
                        <a:pt x="1687" y="1432"/>
                        <a:pt x="1668" y="1434"/>
                      </a:cubicBezTo>
                      <a:cubicBezTo>
                        <a:pt x="1633" y="1437"/>
                        <a:pt x="1601" y="1444"/>
                        <a:pt x="1572" y="1455"/>
                      </a:cubicBezTo>
                      <a:cubicBezTo>
                        <a:pt x="1546" y="1465"/>
                        <a:pt x="1522" y="1480"/>
                        <a:pt x="1502" y="1500"/>
                      </a:cubicBezTo>
                      <a:cubicBezTo>
                        <a:pt x="1482" y="1520"/>
                        <a:pt x="1466" y="1544"/>
                        <a:pt x="1456" y="1571"/>
                      </a:cubicBezTo>
                      <a:cubicBezTo>
                        <a:pt x="1445" y="1599"/>
                        <a:pt x="1438" y="1631"/>
                        <a:pt x="1435" y="1666"/>
                      </a:cubicBezTo>
                      <a:close/>
                      <a:moveTo>
                        <a:pt x="326" y="1426"/>
                      </a:moveTo>
                      <a:cubicBezTo>
                        <a:pt x="316" y="1505"/>
                        <a:pt x="342" y="1587"/>
                        <a:pt x="402" y="1647"/>
                      </a:cubicBezTo>
                      <a:cubicBezTo>
                        <a:pt x="454" y="1699"/>
                        <a:pt x="522" y="1725"/>
                        <a:pt x="591" y="1725"/>
                      </a:cubicBezTo>
                      <a:cubicBezTo>
                        <a:pt x="602" y="1725"/>
                        <a:pt x="613" y="1724"/>
                        <a:pt x="623" y="1723"/>
                      </a:cubicBezTo>
                      <a:cubicBezTo>
                        <a:pt x="619" y="1704"/>
                        <a:pt x="617" y="1685"/>
                        <a:pt x="615" y="1666"/>
                      </a:cubicBezTo>
                      <a:cubicBezTo>
                        <a:pt x="613" y="1631"/>
                        <a:pt x="605" y="1599"/>
                        <a:pt x="595" y="1571"/>
                      </a:cubicBezTo>
                      <a:cubicBezTo>
                        <a:pt x="584" y="1544"/>
                        <a:pt x="569" y="1520"/>
                        <a:pt x="549" y="1500"/>
                      </a:cubicBezTo>
                      <a:cubicBezTo>
                        <a:pt x="529" y="1480"/>
                        <a:pt x="505" y="1465"/>
                        <a:pt x="478" y="1455"/>
                      </a:cubicBezTo>
                      <a:cubicBezTo>
                        <a:pt x="450" y="1444"/>
                        <a:pt x="418" y="1437"/>
                        <a:pt x="383" y="1434"/>
                      </a:cubicBezTo>
                      <a:cubicBezTo>
                        <a:pt x="364" y="1432"/>
                        <a:pt x="345" y="1430"/>
                        <a:pt x="326" y="1426"/>
                      </a:cubicBezTo>
                      <a:close/>
                      <a:moveTo>
                        <a:pt x="861" y="1768"/>
                      </a:moveTo>
                      <a:cubicBezTo>
                        <a:pt x="847" y="1781"/>
                        <a:pt x="831" y="1793"/>
                        <a:pt x="815" y="1803"/>
                      </a:cubicBezTo>
                      <a:cubicBezTo>
                        <a:pt x="864" y="1866"/>
                        <a:pt x="940" y="1906"/>
                        <a:pt x="1025" y="1906"/>
                      </a:cubicBezTo>
                      <a:cubicBezTo>
                        <a:pt x="1109" y="1906"/>
                        <a:pt x="1186" y="1866"/>
                        <a:pt x="1236" y="1803"/>
                      </a:cubicBezTo>
                      <a:cubicBezTo>
                        <a:pt x="1220" y="1793"/>
                        <a:pt x="1204" y="1781"/>
                        <a:pt x="1189" y="1768"/>
                      </a:cubicBezTo>
                      <a:cubicBezTo>
                        <a:pt x="1163" y="1746"/>
                        <a:pt x="1135" y="1728"/>
                        <a:pt x="1107" y="1716"/>
                      </a:cubicBezTo>
                      <a:cubicBezTo>
                        <a:pt x="1081" y="1704"/>
                        <a:pt x="1054" y="1698"/>
                        <a:pt x="1025" y="1698"/>
                      </a:cubicBezTo>
                      <a:cubicBezTo>
                        <a:pt x="997" y="1698"/>
                        <a:pt x="969" y="1704"/>
                        <a:pt x="944" y="1715"/>
                      </a:cubicBezTo>
                      <a:cubicBezTo>
                        <a:pt x="916" y="1728"/>
                        <a:pt x="888" y="1746"/>
                        <a:pt x="861" y="1768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007F"/>
                    </a:gs>
                    <a:gs pos="100000">
                      <a:srgbClr val="7B00B9"/>
                    </a:gs>
                  </a:gsLst>
                  <a:lin ang="0" scaled="1"/>
                  <a:tileRect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013"/>
                </a:p>
              </p:txBody>
            </p:sp>
            <p:sp>
              <p:nvSpPr>
                <p:cNvPr id="71" name="Freeform 202">
                  <a:extLst>
                    <a:ext uri="{FF2B5EF4-FFF2-40B4-BE49-F238E27FC236}">
                      <a16:creationId xmlns:a16="http://schemas.microsoft.com/office/drawing/2014/main" id="{42073794-63F7-EB4B-4B55-227194E5B9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3" y="1027"/>
                  <a:ext cx="43" cy="43"/>
                </a:xfrm>
                <a:custGeom>
                  <a:avLst/>
                  <a:gdLst>
                    <a:gd name="T0" fmla="*/ 138 w 195"/>
                    <a:gd name="T1" fmla="*/ 192 h 193"/>
                    <a:gd name="T2" fmla="*/ 0 w 195"/>
                    <a:gd name="T3" fmla="*/ 136 h 193"/>
                    <a:gd name="T4" fmla="*/ 58 w 195"/>
                    <a:gd name="T5" fmla="*/ 0 h 193"/>
                    <a:gd name="T6" fmla="*/ 194 w 195"/>
                    <a:gd name="T7" fmla="*/ 56 h 193"/>
                    <a:gd name="T8" fmla="*/ 138 w 195"/>
                    <a:gd name="T9" fmla="*/ 192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5" h="193">
                      <a:moveTo>
                        <a:pt x="138" y="192"/>
                      </a:moveTo>
                      <a:cubicBezTo>
                        <a:pt x="99" y="161"/>
                        <a:pt x="52" y="141"/>
                        <a:pt x="0" y="136"/>
                      </a:cubicBezTo>
                      <a:cubicBezTo>
                        <a:pt x="33" y="96"/>
                        <a:pt x="52" y="49"/>
                        <a:pt x="58" y="0"/>
                      </a:cubicBezTo>
                      <a:cubicBezTo>
                        <a:pt x="107" y="11"/>
                        <a:pt x="153" y="30"/>
                        <a:pt x="194" y="56"/>
                      </a:cubicBezTo>
                      <a:cubicBezTo>
                        <a:pt x="184" y="104"/>
                        <a:pt x="165" y="150"/>
                        <a:pt x="138" y="192"/>
                      </a:cubicBezTo>
                    </a:path>
                  </a:pathLst>
                </a:custGeom>
                <a:solidFill>
                  <a:srgbClr val="4E008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013"/>
                </a:p>
              </p:txBody>
            </p:sp>
            <p:sp>
              <p:nvSpPr>
                <p:cNvPr id="72" name="Freeform 203">
                  <a:extLst>
                    <a:ext uri="{FF2B5EF4-FFF2-40B4-BE49-F238E27FC236}">
                      <a16:creationId xmlns:a16="http://schemas.microsoft.com/office/drawing/2014/main" id="{9E36515C-D02C-6115-CAC7-99B84DD717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3" y="1027"/>
                  <a:ext cx="43" cy="43"/>
                </a:xfrm>
                <a:custGeom>
                  <a:avLst/>
                  <a:gdLst>
                    <a:gd name="T0" fmla="*/ 138 w 195"/>
                    <a:gd name="T1" fmla="*/ 192 h 193"/>
                    <a:gd name="T2" fmla="*/ 0 w 195"/>
                    <a:gd name="T3" fmla="*/ 136 h 193"/>
                    <a:gd name="T4" fmla="*/ 58 w 195"/>
                    <a:gd name="T5" fmla="*/ 0 h 193"/>
                    <a:gd name="T6" fmla="*/ 194 w 195"/>
                    <a:gd name="T7" fmla="*/ 56 h 193"/>
                    <a:gd name="T8" fmla="*/ 138 w 195"/>
                    <a:gd name="T9" fmla="*/ 192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5" h="193">
                      <a:moveTo>
                        <a:pt x="138" y="192"/>
                      </a:moveTo>
                      <a:cubicBezTo>
                        <a:pt x="99" y="161"/>
                        <a:pt x="52" y="141"/>
                        <a:pt x="0" y="136"/>
                      </a:cubicBezTo>
                      <a:cubicBezTo>
                        <a:pt x="33" y="96"/>
                        <a:pt x="52" y="49"/>
                        <a:pt x="58" y="0"/>
                      </a:cubicBezTo>
                      <a:cubicBezTo>
                        <a:pt x="107" y="11"/>
                        <a:pt x="153" y="30"/>
                        <a:pt x="194" y="56"/>
                      </a:cubicBezTo>
                      <a:cubicBezTo>
                        <a:pt x="184" y="104"/>
                        <a:pt x="165" y="150"/>
                        <a:pt x="138" y="192"/>
                      </a:cubicBezTo>
                    </a:path>
                  </a:pathLst>
                </a:custGeom>
                <a:solidFill>
                  <a:srgbClr val="4E008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013"/>
                </a:p>
              </p:txBody>
            </p:sp>
            <p:sp>
              <p:nvSpPr>
                <p:cNvPr id="73" name="Freeform 204">
                  <a:extLst>
                    <a:ext uri="{FF2B5EF4-FFF2-40B4-BE49-F238E27FC236}">
                      <a16:creationId xmlns:a16="http://schemas.microsoft.com/office/drawing/2014/main" id="{650B19A4-FDA7-6554-DAA9-8A702118D3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7" y="1263"/>
                  <a:ext cx="43" cy="43"/>
                </a:xfrm>
                <a:custGeom>
                  <a:avLst/>
                  <a:gdLst>
                    <a:gd name="T0" fmla="*/ 0 w 193"/>
                    <a:gd name="T1" fmla="*/ 58 h 196"/>
                    <a:gd name="T2" fmla="*/ 136 w 193"/>
                    <a:gd name="T3" fmla="*/ 0 h 196"/>
                    <a:gd name="T4" fmla="*/ 192 w 193"/>
                    <a:gd name="T5" fmla="*/ 138 h 196"/>
                    <a:gd name="T6" fmla="*/ 57 w 193"/>
                    <a:gd name="T7" fmla="*/ 195 h 196"/>
                    <a:gd name="T8" fmla="*/ 0 w 193"/>
                    <a:gd name="T9" fmla="*/ 58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3" h="196">
                      <a:moveTo>
                        <a:pt x="0" y="58"/>
                      </a:moveTo>
                      <a:cubicBezTo>
                        <a:pt x="49" y="52"/>
                        <a:pt x="96" y="33"/>
                        <a:pt x="136" y="0"/>
                      </a:cubicBezTo>
                      <a:cubicBezTo>
                        <a:pt x="141" y="52"/>
                        <a:pt x="161" y="99"/>
                        <a:pt x="192" y="138"/>
                      </a:cubicBezTo>
                      <a:cubicBezTo>
                        <a:pt x="150" y="165"/>
                        <a:pt x="104" y="184"/>
                        <a:pt x="57" y="195"/>
                      </a:cubicBezTo>
                      <a:cubicBezTo>
                        <a:pt x="30" y="153"/>
                        <a:pt x="11" y="107"/>
                        <a:pt x="0" y="58"/>
                      </a:cubicBezTo>
                    </a:path>
                  </a:pathLst>
                </a:custGeom>
                <a:solidFill>
                  <a:srgbClr val="9A007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013"/>
                </a:p>
              </p:txBody>
            </p:sp>
            <p:sp>
              <p:nvSpPr>
                <p:cNvPr id="74" name="Freeform 205">
                  <a:extLst>
                    <a:ext uri="{FF2B5EF4-FFF2-40B4-BE49-F238E27FC236}">
                      <a16:creationId xmlns:a16="http://schemas.microsoft.com/office/drawing/2014/main" id="{6867763F-BD44-79AF-622E-C335CF1E59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7" y="1263"/>
                  <a:ext cx="43" cy="43"/>
                </a:xfrm>
                <a:custGeom>
                  <a:avLst/>
                  <a:gdLst>
                    <a:gd name="T0" fmla="*/ 0 w 193"/>
                    <a:gd name="T1" fmla="*/ 58 h 196"/>
                    <a:gd name="T2" fmla="*/ 136 w 193"/>
                    <a:gd name="T3" fmla="*/ 0 h 196"/>
                    <a:gd name="T4" fmla="*/ 192 w 193"/>
                    <a:gd name="T5" fmla="*/ 138 h 196"/>
                    <a:gd name="T6" fmla="*/ 57 w 193"/>
                    <a:gd name="T7" fmla="*/ 195 h 196"/>
                    <a:gd name="T8" fmla="*/ 0 w 193"/>
                    <a:gd name="T9" fmla="*/ 58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3" h="196">
                      <a:moveTo>
                        <a:pt x="0" y="58"/>
                      </a:moveTo>
                      <a:cubicBezTo>
                        <a:pt x="49" y="52"/>
                        <a:pt x="96" y="33"/>
                        <a:pt x="136" y="0"/>
                      </a:cubicBezTo>
                      <a:cubicBezTo>
                        <a:pt x="141" y="52"/>
                        <a:pt x="161" y="99"/>
                        <a:pt x="192" y="138"/>
                      </a:cubicBezTo>
                      <a:cubicBezTo>
                        <a:pt x="150" y="165"/>
                        <a:pt x="104" y="184"/>
                        <a:pt x="57" y="195"/>
                      </a:cubicBezTo>
                      <a:cubicBezTo>
                        <a:pt x="30" y="153"/>
                        <a:pt x="11" y="107"/>
                        <a:pt x="0" y="58"/>
                      </a:cubicBezTo>
                    </a:path>
                  </a:pathLst>
                </a:custGeom>
                <a:solidFill>
                  <a:srgbClr val="9A007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013"/>
                </a:p>
              </p:txBody>
            </p:sp>
            <p:sp>
              <p:nvSpPr>
                <p:cNvPr id="75" name="Freeform 206">
                  <a:extLst>
                    <a:ext uri="{FF2B5EF4-FFF2-40B4-BE49-F238E27FC236}">
                      <a16:creationId xmlns:a16="http://schemas.microsoft.com/office/drawing/2014/main" id="{8B704E57-C928-BC57-F4F4-822F2CDCE4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" y="1263"/>
                  <a:ext cx="43" cy="43"/>
                </a:xfrm>
                <a:custGeom>
                  <a:avLst/>
                  <a:gdLst>
                    <a:gd name="T0" fmla="*/ 0 w 192"/>
                    <a:gd name="T1" fmla="*/ 138 h 196"/>
                    <a:gd name="T2" fmla="*/ 55 w 192"/>
                    <a:gd name="T3" fmla="*/ 0 h 196"/>
                    <a:gd name="T4" fmla="*/ 191 w 192"/>
                    <a:gd name="T5" fmla="*/ 58 h 196"/>
                    <a:gd name="T6" fmla="*/ 135 w 192"/>
                    <a:gd name="T7" fmla="*/ 195 h 196"/>
                    <a:gd name="T8" fmla="*/ 0 w 192"/>
                    <a:gd name="T9" fmla="*/ 138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2" h="196">
                      <a:moveTo>
                        <a:pt x="0" y="138"/>
                      </a:moveTo>
                      <a:cubicBezTo>
                        <a:pt x="30" y="99"/>
                        <a:pt x="50" y="52"/>
                        <a:pt x="55" y="0"/>
                      </a:cubicBezTo>
                      <a:cubicBezTo>
                        <a:pt x="96" y="33"/>
                        <a:pt x="143" y="52"/>
                        <a:pt x="191" y="58"/>
                      </a:cubicBezTo>
                      <a:cubicBezTo>
                        <a:pt x="181" y="107"/>
                        <a:pt x="161" y="153"/>
                        <a:pt x="135" y="195"/>
                      </a:cubicBezTo>
                      <a:cubicBezTo>
                        <a:pt x="88" y="184"/>
                        <a:pt x="42" y="165"/>
                        <a:pt x="0" y="138"/>
                      </a:cubicBezTo>
                    </a:path>
                  </a:pathLst>
                </a:custGeom>
                <a:solidFill>
                  <a:srgbClr val="6B1E7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013"/>
                </a:p>
              </p:txBody>
            </p:sp>
            <p:sp>
              <p:nvSpPr>
                <p:cNvPr id="76" name="Freeform 207">
                  <a:extLst>
                    <a:ext uri="{FF2B5EF4-FFF2-40B4-BE49-F238E27FC236}">
                      <a16:creationId xmlns:a16="http://schemas.microsoft.com/office/drawing/2014/main" id="{1C7A4A9F-0212-53B4-009C-35178CA51C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" y="1263"/>
                  <a:ext cx="43" cy="43"/>
                </a:xfrm>
                <a:custGeom>
                  <a:avLst/>
                  <a:gdLst>
                    <a:gd name="T0" fmla="*/ 0 w 192"/>
                    <a:gd name="T1" fmla="*/ 138 h 196"/>
                    <a:gd name="T2" fmla="*/ 55 w 192"/>
                    <a:gd name="T3" fmla="*/ 0 h 196"/>
                    <a:gd name="T4" fmla="*/ 191 w 192"/>
                    <a:gd name="T5" fmla="*/ 58 h 196"/>
                    <a:gd name="T6" fmla="*/ 135 w 192"/>
                    <a:gd name="T7" fmla="*/ 195 h 196"/>
                    <a:gd name="T8" fmla="*/ 0 w 192"/>
                    <a:gd name="T9" fmla="*/ 138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2" h="196">
                      <a:moveTo>
                        <a:pt x="0" y="138"/>
                      </a:moveTo>
                      <a:cubicBezTo>
                        <a:pt x="30" y="99"/>
                        <a:pt x="50" y="52"/>
                        <a:pt x="55" y="0"/>
                      </a:cubicBezTo>
                      <a:cubicBezTo>
                        <a:pt x="96" y="33"/>
                        <a:pt x="143" y="52"/>
                        <a:pt x="191" y="58"/>
                      </a:cubicBezTo>
                      <a:cubicBezTo>
                        <a:pt x="181" y="107"/>
                        <a:pt x="161" y="153"/>
                        <a:pt x="135" y="195"/>
                      </a:cubicBezTo>
                      <a:cubicBezTo>
                        <a:pt x="88" y="184"/>
                        <a:pt x="42" y="165"/>
                        <a:pt x="0" y="138"/>
                      </a:cubicBezTo>
                    </a:path>
                  </a:pathLst>
                </a:custGeom>
                <a:solidFill>
                  <a:srgbClr val="6B1E7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013"/>
                </a:p>
              </p:txBody>
            </p:sp>
            <p:sp>
              <p:nvSpPr>
                <p:cNvPr id="77" name="Freeform 208">
                  <a:extLst>
                    <a:ext uri="{FF2B5EF4-FFF2-40B4-BE49-F238E27FC236}">
                      <a16:creationId xmlns:a16="http://schemas.microsoft.com/office/drawing/2014/main" id="{E9B54969-53E2-346F-836E-3A6B5DD767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3" y="1166"/>
                  <a:ext cx="43" cy="43"/>
                </a:xfrm>
                <a:custGeom>
                  <a:avLst/>
                  <a:gdLst>
                    <a:gd name="T0" fmla="*/ 58 w 195"/>
                    <a:gd name="T1" fmla="*/ 192 h 193"/>
                    <a:gd name="T2" fmla="*/ 0 w 195"/>
                    <a:gd name="T3" fmla="*/ 56 h 193"/>
                    <a:gd name="T4" fmla="*/ 138 w 195"/>
                    <a:gd name="T5" fmla="*/ 0 h 193"/>
                    <a:gd name="T6" fmla="*/ 194 w 195"/>
                    <a:gd name="T7" fmla="*/ 135 h 193"/>
                    <a:gd name="T8" fmla="*/ 58 w 195"/>
                    <a:gd name="T9" fmla="*/ 192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5" h="193">
                      <a:moveTo>
                        <a:pt x="58" y="192"/>
                      </a:moveTo>
                      <a:cubicBezTo>
                        <a:pt x="52" y="143"/>
                        <a:pt x="33" y="96"/>
                        <a:pt x="0" y="56"/>
                      </a:cubicBezTo>
                      <a:cubicBezTo>
                        <a:pt x="52" y="51"/>
                        <a:pt x="99" y="31"/>
                        <a:pt x="138" y="0"/>
                      </a:cubicBezTo>
                      <a:cubicBezTo>
                        <a:pt x="165" y="42"/>
                        <a:pt x="184" y="88"/>
                        <a:pt x="194" y="135"/>
                      </a:cubicBezTo>
                      <a:cubicBezTo>
                        <a:pt x="153" y="162"/>
                        <a:pt x="107" y="181"/>
                        <a:pt x="58" y="192"/>
                      </a:cubicBezTo>
                    </a:path>
                  </a:pathLst>
                </a:custGeom>
                <a:solidFill>
                  <a:srgbClr val="4E008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013"/>
                </a:p>
              </p:txBody>
            </p:sp>
            <p:sp>
              <p:nvSpPr>
                <p:cNvPr id="78" name="Freeform 209">
                  <a:extLst>
                    <a:ext uri="{FF2B5EF4-FFF2-40B4-BE49-F238E27FC236}">
                      <a16:creationId xmlns:a16="http://schemas.microsoft.com/office/drawing/2014/main" id="{CC7B117A-2CFE-D96E-D894-96A7F7FCC7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3" y="1166"/>
                  <a:ext cx="43" cy="43"/>
                </a:xfrm>
                <a:custGeom>
                  <a:avLst/>
                  <a:gdLst>
                    <a:gd name="T0" fmla="*/ 58 w 195"/>
                    <a:gd name="T1" fmla="*/ 192 h 193"/>
                    <a:gd name="T2" fmla="*/ 0 w 195"/>
                    <a:gd name="T3" fmla="*/ 56 h 193"/>
                    <a:gd name="T4" fmla="*/ 138 w 195"/>
                    <a:gd name="T5" fmla="*/ 0 h 193"/>
                    <a:gd name="T6" fmla="*/ 194 w 195"/>
                    <a:gd name="T7" fmla="*/ 135 h 193"/>
                    <a:gd name="T8" fmla="*/ 58 w 195"/>
                    <a:gd name="T9" fmla="*/ 192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5" h="193">
                      <a:moveTo>
                        <a:pt x="58" y="192"/>
                      </a:moveTo>
                      <a:cubicBezTo>
                        <a:pt x="52" y="143"/>
                        <a:pt x="33" y="96"/>
                        <a:pt x="0" y="56"/>
                      </a:cubicBezTo>
                      <a:cubicBezTo>
                        <a:pt x="52" y="51"/>
                        <a:pt x="99" y="31"/>
                        <a:pt x="138" y="0"/>
                      </a:cubicBezTo>
                      <a:cubicBezTo>
                        <a:pt x="165" y="42"/>
                        <a:pt x="184" y="88"/>
                        <a:pt x="194" y="135"/>
                      </a:cubicBezTo>
                      <a:cubicBezTo>
                        <a:pt x="153" y="162"/>
                        <a:pt x="107" y="181"/>
                        <a:pt x="58" y="192"/>
                      </a:cubicBezTo>
                    </a:path>
                  </a:pathLst>
                </a:custGeom>
                <a:solidFill>
                  <a:srgbClr val="4E008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013"/>
                </a:p>
              </p:txBody>
            </p:sp>
            <p:sp>
              <p:nvSpPr>
                <p:cNvPr id="79" name="Freeform 210">
                  <a:extLst>
                    <a:ext uri="{FF2B5EF4-FFF2-40B4-BE49-F238E27FC236}">
                      <a16:creationId xmlns:a16="http://schemas.microsoft.com/office/drawing/2014/main" id="{EAF0B7BC-2401-EC22-E1EB-6F31FC725E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" y="929"/>
                  <a:ext cx="43" cy="43"/>
                </a:xfrm>
                <a:custGeom>
                  <a:avLst/>
                  <a:gdLst>
                    <a:gd name="T0" fmla="*/ 191 w 192"/>
                    <a:gd name="T1" fmla="*/ 137 h 195"/>
                    <a:gd name="T2" fmla="*/ 55 w 192"/>
                    <a:gd name="T3" fmla="*/ 194 h 195"/>
                    <a:gd name="T4" fmla="*/ 0 w 192"/>
                    <a:gd name="T5" fmla="*/ 57 h 195"/>
                    <a:gd name="T6" fmla="*/ 135 w 192"/>
                    <a:gd name="T7" fmla="*/ 0 h 195"/>
                    <a:gd name="T8" fmla="*/ 191 w 192"/>
                    <a:gd name="T9" fmla="*/ 137 h 1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2" h="195">
                      <a:moveTo>
                        <a:pt x="191" y="137"/>
                      </a:moveTo>
                      <a:cubicBezTo>
                        <a:pt x="143" y="143"/>
                        <a:pt x="96" y="162"/>
                        <a:pt x="55" y="194"/>
                      </a:cubicBezTo>
                      <a:cubicBezTo>
                        <a:pt x="50" y="143"/>
                        <a:pt x="30" y="95"/>
                        <a:pt x="0" y="57"/>
                      </a:cubicBezTo>
                      <a:cubicBezTo>
                        <a:pt x="42" y="29"/>
                        <a:pt x="88" y="11"/>
                        <a:pt x="135" y="0"/>
                      </a:cubicBezTo>
                      <a:cubicBezTo>
                        <a:pt x="161" y="41"/>
                        <a:pt x="181" y="87"/>
                        <a:pt x="191" y="137"/>
                      </a:cubicBezTo>
                    </a:path>
                  </a:pathLst>
                </a:custGeom>
                <a:solidFill>
                  <a:srgbClr val="6B1E7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013"/>
                </a:p>
              </p:txBody>
            </p:sp>
            <p:sp>
              <p:nvSpPr>
                <p:cNvPr id="80" name="Freeform 211">
                  <a:extLst>
                    <a:ext uri="{FF2B5EF4-FFF2-40B4-BE49-F238E27FC236}">
                      <a16:creationId xmlns:a16="http://schemas.microsoft.com/office/drawing/2014/main" id="{D0F79575-DD18-5957-119B-4107DB501F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" y="929"/>
                  <a:ext cx="43" cy="43"/>
                </a:xfrm>
                <a:custGeom>
                  <a:avLst/>
                  <a:gdLst>
                    <a:gd name="T0" fmla="*/ 191 w 192"/>
                    <a:gd name="T1" fmla="*/ 137 h 195"/>
                    <a:gd name="T2" fmla="*/ 55 w 192"/>
                    <a:gd name="T3" fmla="*/ 194 h 195"/>
                    <a:gd name="T4" fmla="*/ 0 w 192"/>
                    <a:gd name="T5" fmla="*/ 57 h 195"/>
                    <a:gd name="T6" fmla="*/ 135 w 192"/>
                    <a:gd name="T7" fmla="*/ 0 h 195"/>
                    <a:gd name="T8" fmla="*/ 191 w 192"/>
                    <a:gd name="T9" fmla="*/ 137 h 1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2" h="195">
                      <a:moveTo>
                        <a:pt x="191" y="137"/>
                      </a:moveTo>
                      <a:cubicBezTo>
                        <a:pt x="143" y="143"/>
                        <a:pt x="96" y="162"/>
                        <a:pt x="55" y="194"/>
                      </a:cubicBezTo>
                      <a:cubicBezTo>
                        <a:pt x="50" y="143"/>
                        <a:pt x="30" y="95"/>
                        <a:pt x="0" y="57"/>
                      </a:cubicBezTo>
                      <a:cubicBezTo>
                        <a:pt x="42" y="29"/>
                        <a:pt x="88" y="11"/>
                        <a:pt x="135" y="0"/>
                      </a:cubicBezTo>
                      <a:cubicBezTo>
                        <a:pt x="161" y="41"/>
                        <a:pt x="181" y="87"/>
                        <a:pt x="191" y="137"/>
                      </a:cubicBezTo>
                    </a:path>
                  </a:pathLst>
                </a:custGeom>
                <a:solidFill>
                  <a:srgbClr val="6B1E7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013"/>
                </a:p>
              </p:txBody>
            </p:sp>
            <p:sp>
              <p:nvSpPr>
                <p:cNvPr id="81" name="Freeform 212">
                  <a:extLst>
                    <a:ext uri="{FF2B5EF4-FFF2-40B4-BE49-F238E27FC236}">
                      <a16:creationId xmlns:a16="http://schemas.microsoft.com/office/drawing/2014/main" id="{13D3C24E-1ABE-B445-87FD-5D82A10E16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7" y="929"/>
                  <a:ext cx="43" cy="43"/>
                </a:xfrm>
                <a:custGeom>
                  <a:avLst/>
                  <a:gdLst>
                    <a:gd name="T0" fmla="*/ 192 w 193"/>
                    <a:gd name="T1" fmla="*/ 57 h 195"/>
                    <a:gd name="T2" fmla="*/ 136 w 193"/>
                    <a:gd name="T3" fmla="*/ 194 h 195"/>
                    <a:gd name="T4" fmla="*/ 0 w 193"/>
                    <a:gd name="T5" fmla="*/ 137 h 195"/>
                    <a:gd name="T6" fmla="*/ 57 w 193"/>
                    <a:gd name="T7" fmla="*/ 0 h 195"/>
                    <a:gd name="T8" fmla="*/ 192 w 193"/>
                    <a:gd name="T9" fmla="*/ 57 h 1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3" h="195">
                      <a:moveTo>
                        <a:pt x="192" y="57"/>
                      </a:moveTo>
                      <a:cubicBezTo>
                        <a:pt x="161" y="95"/>
                        <a:pt x="141" y="143"/>
                        <a:pt x="136" y="194"/>
                      </a:cubicBezTo>
                      <a:cubicBezTo>
                        <a:pt x="96" y="162"/>
                        <a:pt x="49" y="143"/>
                        <a:pt x="0" y="137"/>
                      </a:cubicBezTo>
                      <a:cubicBezTo>
                        <a:pt x="11" y="87"/>
                        <a:pt x="30" y="41"/>
                        <a:pt x="57" y="0"/>
                      </a:cubicBezTo>
                      <a:cubicBezTo>
                        <a:pt x="104" y="11"/>
                        <a:pt x="150" y="29"/>
                        <a:pt x="192" y="57"/>
                      </a:cubicBezTo>
                    </a:path>
                  </a:pathLst>
                </a:custGeom>
                <a:solidFill>
                  <a:srgbClr val="9A007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013"/>
                </a:p>
              </p:txBody>
            </p:sp>
            <p:sp>
              <p:nvSpPr>
                <p:cNvPr id="82" name="Freeform 213">
                  <a:extLst>
                    <a:ext uri="{FF2B5EF4-FFF2-40B4-BE49-F238E27FC236}">
                      <a16:creationId xmlns:a16="http://schemas.microsoft.com/office/drawing/2014/main" id="{2034C6D8-4848-9A34-884A-5D2FD01985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7" y="929"/>
                  <a:ext cx="43" cy="43"/>
                </a:xfrm>
                <a:custGeom>
                  <a:avLst/>
                  <a:gdLst>
                    <a:gd name="T0" fmla="*/ 192 w 193"/>
                    <a:gd name="T1" fmla="*/ 57 h 195"/>
                    <a:gd name="T2" fmla="*/ 136 w 193"/>
                    <a:gd name="T3" fmla="*/ 194 h 195"/>
                    <a:gd name="T4" fmla="*/ 0 w 193"/>
                    <a:gd name="T5" fmla="*/ 137 h 195"/>
                    <a:gd name="T6" fmla="*/ 57 w 193"/>
                    <a:gd name="T7" fmla="*/ 0 h 195"/>
                    <a:gd name="T8" fmla="*/ 192 w 193"/>
                    <a:gd name="T9" fmla="*/ 57 h 1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3" h="195">
                      <a:moveTo>
                        <a:pt x="192" y="57"/>
                      </a:moveTo>
                      <a:cubicBezTo>
                        <a:pt x="161" y="95"/>
                        <a:pt x="141" y="143"/>
                        <a:pt x="136" y="194"/>
                      </a:cubicBezTo>
                      <a:cubicBezTo>
                        <a:pt x="96" y="162"/>
                        <a:pt x="49" y="143"/>
                        <a:pt x="0" y="137"/>
                      </a:cubicBezTo>
                      <a:cubicBezTo>
                        <a:pt x="11" y="87"/>
                        <a:pt x="30" y="41"/>
                        <a:pt x="57" y="0"/>
                      </a:cubicBezTo>
                      <a:cubicBezTo>
                        <a:pt x="104" y="11"/>
                        <a:pt x="150" y="29"/>
                        <a:pt x="192" y="57"/>
                      </a:cubicBezTo>
                    </a:path>
                  </a:pathLst>
                </a:custGeom>
                <a:solidFill>
                  <a:srgbClr val="9A007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013"/>
                </a:p>
              </p:txBody>
            </p:sp>
            <p:sp>
              <p:nvSpPr>
                <p:cNvPr id="83" name="Freeform 214">
                  <a:extLst>
                    <a:ext uri="{FF2B5EF4-FFF2-40B4-BE49-F238E27FC236}">
                      <a16:creationId xmlns:a16="http://schemas.microsoft.com/office/drawing/2014/main" id="{B84E228A-FE18-462A-782D-EA14F4431D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8" y="1027"/>
                  <a:ext cx="43" cy="43"/>
                </a:xfrm>
                <a:custGeom>
                  <a:avLst/>
                  <a:gdLst>
                    <a:gd name="T0" fmla="*/ 137 w 196"/>
                    <a:gd name="T1" fmla="*/ 0 h 193"/>
                    <a:gd name="T2" fmla="*/ 195 w 196"/>
                    <a:gd name="T3" fmla="*/ 136 h 193"/>
                    <a:gd name="T4" fmla="*/ 57 w 196"/>
                    <a:gd name="T5" fmla="*/ 192 h 193"/>
                    <a:gd name="T6" fmla="*/ 0 w 196"/>
                    <a:gd name="T7" fmla="*/ 56 h 193"/>
                    <a:gd name="T8" fmla="*/ 137 w 196"/>
                    <a:gd name="T9" fmla="*/ 0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6" h="193">
                      <a:moveTo>
                        <a:pt x="137" y="0"/>
                      </a:moveTo>
                      <a:cubicBezTo>
                        <a:pt x="143" y="49"/>
                        <a:pt x="162" y="96"/>
                        <a:pt x="195" y="136"/>
                      </a:cubicBezTo>
                      <a:cubicBezTo>
                        <a:pt x="143" y="141"/>
                        <a:pt x="95" y="161"/>
                        <a:pt x="57" y="192"/>
                      </a:cubicBezTo>
                      <a:cubicBezTo>
                        <a:pt x="29" y="150"/>
                        <a:pt x="11" y="104"/>
                        <a:pt x="0" y="56"/>
                      </a:cubicBezTo>
                      <a:cubicBezTo>
                        <a:pt x="41" y="30"/>
                        <a:pt x="88" y="11"/>
                        <a:pt x="137" y="0"/>
                      </a:cubicBezTo>
                    </a:path>
                  </a:pathLst>
                </a:custGeom>
                <a:solidFill>
                  <a:srgbClr val="B7007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013"/>
                </a:p>
              </p:txBody>
            </p:sp>
            <p:sp>
              <p:nvSpPr>
                <p:cNvPr id="84" name="Freeform 215">
                  <a:extLst>
                    <a:ext uri="{FF2B5EF4-FFF2-40B4-BE49-F238E27FC236}">
                      <a16:creationId xmlns:a16="http://schemas.microsoft.com/office/drawing/2014/main" id="{5D86DB04-2BAB-F6E0-6DC8-0C61391E8A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8" y="1027"/>
                  <a:ext cx="43" cy="43"/>
                </a:xfrm>
                <a:custGeom>
                  <a:avLst/>
                  <a:gdLst>
                    <a:gd name="T0" fmla="*/ 137 w 196"/>
                    <a:gd name="T1" fmla="*/ 0 h 193"/>
                    <a:gd name="T2" fmla="*/ 195 w 196"/>
                    <a:gd name="T3" fmla="*/ 136 h 193"/>
                    <a:gd name="T4" fmla="*/ 57 w 196"/>
                    <a:gd name="T5" fmla="*/ 192 h 193"/>
                    <a:gd name="T6" fmla="*/ 0 w 196"/>
                    <a:gd name="T7" fmla="*/ 56 h 193"/>
                    <a:gd name="T8" fmla="*/ 137 w 196"/>
                    <a:gd name="T9" fmla="*/ 0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6" h="193">
                      <a:moveTo>
                        <a:pt x="137" y="0"/>
                      </a:moveTo>
                      <a:cubicBezTo>
                        <a:pt x="143" y="49"/>
                        <a:pt x="162" y="96"/>
                        <a:pt x="195" y="136"/>
                      </a:cubicBezTo>
                      <a:cubicBezTo>
                        <a:pt x="143" y="141"/>
                        <a:pt x="95" y="161"/>
                        <a:pt x="57" y="192"/>
                      </a:cubicBezTo>
                      <a:cubicBezTo>
                        <a:pt x="29" y="150"/>
                        <a:pt x="11" y="104"/>
                        <a:pt x="0" y="56"/>
                      </a:cubicBezTo>
                      <a:cubicBezTo>
                        <a:pt x="41" y="30"/>
                        <a:pt x="88" y="11"/>
                        <a:pt x="137" y="0"/>
                      </a:cubicBezTo>
                    </a:path>
                  </a:pathLst>
                </a:custGeom>
                <a:solidFill>
                  <a:srgbClr val="B7007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013"/>
                </a:p>
              </p:txBody>
            </p:sp>
            <p:sp>
              <p:nvSpPr>
                <p:cNvPr id="85" name="Freeform 216">
                  <a:extLst>
                    <a:ext uri="{FF2B5EF4-FFF2-40B4-BE49-F238E27FC236}">
                      <a16:creationId xmlns:a16="http://schemas.microsoft.com/office/drawing/2014/main" id="{B928A249-50B8-68FB-D48D-F46C0FE65C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8" y="1166"/>
                  <a:ext cx="43" cy="43"/>
                </a:xfrm>
                <a:custGeom>
                  <a:avLst/>
                  <a:gdLst>
                    <a:gd name="T0" fmla="*/ 57 w 196"/>
                    <a:gd name="T1" fmla="*/ 0 h 193"/>
                    <a:gd name="T2" fmla="*/ 195 w 196"/>
                    <a:gd name="T3" fmla="*/ 56 h 193"/>
                    <a:gd name="T4" fmla="*/ 137 w 196"/>
                    <a:gd name="T5" fmla="*/ 192 h 193"/>
                    <a:gd name="T6" fmla="*/ 0 w 196"/>
                    <a:gd name="T7" fmla="*/ 135 h 193"/>
                    <a:gd name="T8" fmla="*/ 57 w 196"/>
                    <a:gd name="T9" fmla="*/ 0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6" h="193">
                      <a:moveTo>
                        <a:pt x="57" y="0"/>
                      </a:moveTo>
                      <a:cubicBezTo>
                        <a:pt x="95" y="31"/>
                        <a:pt x="143" y="51"/>
                        <a:pt x="195" y="56"/>
                      </a:cubicBezTo>
                      <a:cubicBezTo>
                        <a:pt x="162" y="96"/>
                        <a:pt x="143" y="143"/>
                        <a:pt x="137" y="192"/>
                      </a:cubicBezTo>
                      <a:cubicBezTo>
                        <a:pt x="88" y="181"/>
                        <a:pt x="41" y="162"/>
                        <a:pt x="0" y="135"/>
                      </a:cubicBezTo>
                      <a:cubicBezTo>
                        <a:pt x="11" y="88"/>
                        <a:pt x="29" y="42"/>
                        <a:pt x="57" y="0"/>
                      </a:cubicBezTo>
                    </a:path>
                  </a:pathLst>
                </a:custGeom>
                <a:solidFill>
                  <a:srgbClr val="B7007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013"/>
                </a:p>
              </p:txBody>
            </p:sp>
            <p:sp>
              <p:nvSpPr>
                <p:cNvPr id="86" name="Freeform 217">
                  <a:extLst>
                    <a:ext uri="{FF2B5EF4-FFF2-40B4-BE49-F238E27FC236}">
                      <a16:creationId xmlns:a16="http://schemas.microsoft.com/office/drawing/2014/main" id="{02BB9F96-8093-11E3-B0C1-679792D76C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8" y="1166"/>
                  <a:ext cx="43" cy="43"/>
                </a:xfrm>
                <a:custGeom>
                  <a:avLst/>
                  <a:gdLst>
                    <a:gd name="T0" fmla="*/ 57 w 196"/>
                    <a:gd name="T1" fmla="*/ 0 h 193"/>
                    <a:gd name="T2" fmla="*/ 195 w 196"/>
                    <a:gd name="T3" fmla="*/ 56 h 193"/>
                    <a:gd name="T4" fmla="*/ 137 w 196"/>
                    <a:gd name="T5" fmla="*/ 192 h 193"/>
                    <a:gd name="T6" fmla="*/ 0 w 196"/>
                    <a:gd name="T7" fmla="*/ 135 h 193"/>
                    <a:gd name="T8" fmla="*/ 57 w 196"/>
                    <a:gd name="T9" fmla="*/ 0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6" h="193">
                      <a:moveTo>
                        <a:pt x="57" y="0"/>
                      </a:moveTo>
                      <a:cubicBezTo>
                        <a:pt x="95" y="31"/>
                        <a:pt x="143" y="51"/>
                        <a:pt x="195" y="56"/>
                      </a:cubicBezTo>
                      <a:cubicBezTo>
                        <a:pt x="162" y="96"/>
                        <a:pt x="143" y="143"/>
                        <a:pt x="137" y="192"/>
                      </a:cubicBezTo>
                      <a:cubicBezTo>
                        <a:pt x="88" y="181"/>
                        <a:pt x="41" y="162"/>
                        <a:pt x="0" y="135"/>
                      </a:cubicBezTo>
                      <a:cubicBezTo>
                        <a:pt x="11" y="88"/>
                        <a:pt x="29" y="42"/>
                        <a:pt x="57" y="0"/>
                      </a:cubicBezTo>
                    </a:path>
                  </a:pathLst>
                </a:custGeom>
                <a:solidFill>
                  <a:srgbClr val="B7007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013"/>
                </a:p>
              </p:txBody>
            </p:sp>
          </p:grpSp>
          <p:sp>
            <p:nvSpPr>
              <p:cNvPr id="67" name="Freeform 198">
                <a:extLst>
                  <a:ext uri="{FF2B5EF4-FFF2-40B4-BE49-F238E27FC236}">
                    <a16:creationId xmlns:a16="http://schemas.microsoft.com/office/drawing/2014/main" id="{B28F6096-94B8-C1FE-C25D-2255345541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0901" y="2207514"/>
                <a:ext cx="981075" cy="622300"/>
              </a:xfrm>
              <a:custGeom>
                <a:avLst/>
                <a:gdLst>
                  <a:gd name="T0" fmla="*/ 1511 w 2729"/>
                  <a:gd name="T1" fmla="*/ 229 h 1734"/>
                  <a:gd name="T2" fmla="*/ 2059 w 2729"/>
                  <a:gd name="T3" fmla="*/ 0 h 1734"/>
                  <a:gd name="T4" fmla="*/ 2587 w 2729"/>
                  <a:gd name="T5" fmla="*/ 185 h 1734"/>
                  <a:gd name="T6" fmla="*/ 2640 w 2729"/>
                  <a:gd name="T7" fmla="*/ 527 h 1734"/>
                  <a:gd name="T8" fmla="*/ 2565 w 2729"/>
                  <a:gd name="T9" fmla="*/ 636 h 1734"/>
                  <a:gd name="T10" fmla="*/ 2728 w 2729"/>
                  <a:gd name="T11" fmla="*/ 1066 h 1734"/>
                  <a:gd name="T12" fmla="*/ 2728 w 2729"/>
                  <a:gd name="T13" fmla="*/ 1069 h 1734"/>
                  <a:gd name="T14" fmla="*/ 2022 w 2729"/>
                  <a:gd name="T15" fmla="*/ 1733 h 1734"/>
                  <a:gd name="T16" fmla="*/ 1500 w 2729"/>
                  <a:gd name="T17" fmla="*/ 1531 h 1734"/>
                  <a:gd name="T18" fmla="*/ 1495 w 2729"/>
                  <a:gd name="T19" fmla="*/ 1525 h 1734"/>
                  <a:gd name="T20" fmla="*/ 876 w 2729"/>
                  <a:gd name="T21" fmla="*/ 1733 h 1734"/>
                  <a:gd name="T22" fmla="*/ 247 w 2729"/>
                  <a:gd name="T23" fmla="*/ 1486 h 1734"/>
                  <a:gd name="T24" fmla="*/ 0 w 2729"/>
                  <a:gd name="T25" fmla="*/ 870 h 1734"/>
                  <a:gd name="T26" fmla="*/ 0 w 2729"/>
                  <a:gd name="T27" fmla="*/ 867 h 1734"/>
                  <a:gd name="T28" fmla="*/ 874 w 2729"/>
                  <a:gd name="T29" fmla="*/ 0 h 1734"/>
                  <a:gd name="T30" fmla="*/ 1504 w 2729"/>
                  <a:gd name="T31" fmla="*/ 223 h 1734"/>
                  <a:gd name="T32" fmla="*/ 1511 w 2729"/>
                  <a:gd name="T33" fmla="*/ 229 h 1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29" h="1734">
                    <a:moveTo>
                      <a:pt x="1511" y="229"/>
                    </a:moveTo>
                    <a:cubicBezTo>
                      <a:pt x="1644" y="82"/>
                      <a:pt x="1832" y="0"/>
                      <a:pt x="2059" y="0"/>
                    </a:cubicBezTo>
                    <a:cubicBezTo>
                      <a:pt x="2262" y="0"/>
                      <a:pt x="2425" y="57"/>
                      <a:pt x="2587" y="185"/>
                    </a:cubicBezTo>
                    <a:cubicBezTo>
                      <a:pt x="2692" y="268"/>
                      <a:pt x="2715" y="417"/>
                      <a:pt x="2640" y="527"/>
                    </a:cubicBezTo>
                    <a:lnTo>
                      <a:pt x="2565" y="636"/>
                    </a:lnTo>
                    <a:cubicBezTo>
                      <a:pt x="2668" y="746"/>
                      <a:pt x="2728" y="894"/>
                      <a:pt x="2728" y="1066"/>
                    </a:cubicBezTo>
                    <a:lnTo>
                      <a:pt x="2728" y="1069"/>
                    </a:lnTo>
                    <a:cubicBezTo>
                      <a:pt x="2728" y="1447"/>
                      <a:pt x="2424" y="1733"/>
                      <a:pt x="2022" y="1733"/>
                    </a:cubicBezTo>
                    <a:cubicBezTo>
                      <a:pt x="1806" y="1733"/>
                      <a:pt x="1636" y="1667"/>
                      <a:pt x="1500" y="1531"/>
                    </a:cubicBezTo>
                    <a:cubicBezTo>
                      <a:pt x="1498" y="1529"/>
                      <a:pt x="1496" y="1527"/>
                      <a:pt x="1495" y="1525"/>
                    </a:cubicBezTo>
                    <a:cubicBezTo>
                      <a:pt x="1314" y="1661"/>
                      <a:pt x="1101" y="1733"/>
                      <a:pt x="876" y="1733"/>
                    </a:cubicBezTo>
                    <a:cubicBezTo>
                      <a:pt x="631" y="1733"/>
                      <a:pt x="408" y="1645"/>
                      <a:pt x="247" y="1486"/>
                    </a:cubicBezTo>
                    <a:cubicBezTo>
                      <a:pt x="88" y="1327"/>
                      <a:pt x="0" y="1108"/>
                      <a:pt x="0" y="870"/>
                    </a:cubicBezTo>
                    <a:lnTo>
                      <a:pt x="0" y="867"/>
                    </a:lnTo>
                    <a:cubicBezTo>
                      <a:pt x="0" y="381"/>
                      <a:pt x="383" y="0"/>
                      <a:pt x="874" y="0"/>
                    </a:cubicBezTo>
                    <a:cubicBezTo>
                      <a:pt x="1128" y="0"/>
                      <a:pt x="1322" y="69"/>
                      <a:pt x="1504" y="223"/>
                    </a:cubicBezTo>
                    <a:cubicBezTo>
                      <a:pt x="1506" y="225"/>
                      <a:pt x="1508" y="227"/>
                      <a:pt x="1511" y="22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68" name="Freeform 199">
                <a:extLst>
                  <a:ext uri="{FF2B5EF4-FFF2-40B4-BE49-F238E27FC236}">
                    <a16:creationId xmlns:a16="http://schemas.microsoft.com/office/drawing/2014/main" id="{9CFB87B8-DB34-C579-2AFA-1DFEBC7ED0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2976" y="2298001"/>
                <a:ext cx="798513" cy="439738"/>
              </a:xfrm>
              <a:custGeom>
                <a:avLst/>
                <a:gdLst>
                  <a:gd name="T0" fmla="*/ 0 w 2222"/>
                  <a:gd name="T1" fmla="*/ 616 h 1226"/>
                  <a:gd name="T2" fmla="*/ 0 w 2222"/>
                  <a:gd name="T3" fmla="*/ 613 h 1226"/>
                  <a:gd name="T4" fmla="*/ 621 w 2222"/>
                  <a:gd name="T5" fmla="*/ 0 h 1226"/>
                  <a:gd name="T6" fmla="*/ 1087 w 2222"/>
                  <a:gd name="T7" fmla="*/ 163 h 1226"/>
                  <a:gd name="T8" fmla="*/ 922 w 2222"/>
                  <a:gd name="T9" fmla="*/ 361 h 1226"/>
                  <a:gd name="T10" fmla="*/ 613 w 2222"/>
                  <a:gd name="T11" fmla="*/ 240 h 1226"/>
                  <a:gd name="T12" fmla="*/ 272 w 2222"/>
                  <a:gd name="T13" fmla="*/ 610 h 1226"/>
                  <a:gd name="T14" fmla="*/ 272 w 2222"/>
                  <a:gd name="T15" fmla="*/ 613 h 1226"/>
                  <a:gd name="T16" fmla="*/ 631 w 2222"/>
                  <a:gd name="T17" fmla="*/ 988 h 1226"/>
                  <a:gd name="T18" fmla="*/ 877 w 2222"/>
                  <a:gd name="T19" fmla="*/ 917 h 1226"/>
                  <a:gd name="T20" fmla="*/ 877 w 2222"/>
                  <a:gd name="T21" fmla="*/ 747 h 1226"/>
                  <a:gd name="T22" fmla="*/ 614 w 2222"/>
                  <a:gd name="T23" fmla="*/ 747 h 1226"/>
                  <a:gd name="T24" fmla="*/ 614 w 2222"/>
                  <a:gd name="T25" fmla="*/ 523 h 1226"/>
                  <a:gd name="T26" fmla="*/ 1129 w 2222"/>
                  <a:gd name="T27" fmla="*/ 523 h 1226"/>
                  <a:gd name="T28" fmla="*/ 1129 w 2222"/>
                  <a:gd name="T29" fmla="*/ 1037 h 1226"/>
                  <a:gd name="T30" fmla="*/ 623 w 2222"/>
                  <a:gd name="T31" fmla="*/ 1225 h 1226"/>
                  <a:gd name="T32" fmla="*/ 0 w 2222"/>
                  <a:gd name="T33" fmla="*/ 616 h 1226"/>
                  <a:gd name="T34" fmla="*/ 1427 w 2222"/>
                  <a:gd name="T35" fmla="*/ 1098 h 1226"/>
                  <a:gd name="T36" fmla="*/ 1286 w 2222"/>
                  <a:gd name="T37" fmla="*/ 650 h 1226"/>
                  <a:gd name="T38" fmla="*/ 1286 w 2222"/>
                  <a:gd name="T39" fmla="*/ 647 h 1226"/>
                  <a:gd name="T40" fmla="*/ 1806 w 2222"/>
                  <a:gd name="T41" fmla="*/ 0 h 1226"/>
                  <a:gd name="T42" fmla="*/ 2177 w 2222"/>
                  <a:gd name="T43" fmla="*/ 130 h 1226"/>
                  <a:gd name="T44" fmla="*/ 2040 w 2222"/>
                  <a:gd name="T45" fmla="*/ 332 h 1226"/>
                  <a:gd name="T46" fmla="*/ 1798 w 2222"/>
                  <a:gd name="T47" fmla="*/ 237 h 1226"/>
                  <a:gd name="T48" fmla="*/ 1559 w 2222"/>
                  <a:gd name="T49" fmla="*/ 511 h 1226"/>
                  <a:gd name="T50" fmla="*/ 1804 w 2222"/>
                  <a:gd name="T51" fmla="*/ 435 h 1226"/>
                  <a:gd name="T52" fmla="*/ 2221 w 2222"/>
                  <a:gd name="T53" fmla="*/ 812 h 1226"/>
                  <a:gd name="T54" fmla="*/ 2221 w 2222"/>
                  <a:gd name="T55" fmla="*/ 815 h 1226"/>
                  <a:gd name="T56" fmla="*/ 1769 w 2222"/>
                  <a:gd name="T57" fmla="*/ 1225 h 1226"/>
                  <a:gd name="T58" fmla="*/ 1427 w 2222"/>
                  <a:gd name="T59" fmla="*/ 1098 h 1226"/>
                  <a:gd name="T60" fmla="*/ 1962 w 2222"/>
                  <a:gd name="T61" fmla="*/ 827 h 1226"/>
                  <a:gd name="T62" fmla="*/ 1962 w 2222"/>
                  <a:gd name="T63" fmla="*/ 823 h 1226"/>
                  <a:gd name="T64" fmla="*/ 1755 w 2222"/>
                  <a:gd name="T65" fmla="*/ 652 h 1226"/>
                  <a:gd name="T66" fmla="*/ 1552 w 2222"/>
                  <a:gd name="T67" fmla="*/ 822 h 1226"/>
                  <a:gd name="T68" fmla="*/ 1552 w 2222"/>
                  <a:gd name="T69" fmla="*/ 825 h 1226"/>
                  <a:gd name="T70" fmla="*/ 1759 w 2222"/>
                  <a:gd name="T71" fmla="*/ 1001 h 1226"/>
                  <a:gd name="T72" fmla="*/ 1962 w 2222"/>
                  <a:gd name="T73" fmla="*/ 827 h 1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22" h="1226">
                    <a:moveTo>
                      <a:pt x="0" y="616"/>
                    </a:moveTo>
                    <a:lnTo>
                      <a:pt x="0" y="613"/>
                    </a:lnTo>
                    <a:cubicBezTo>
                      <a:pt x="0" y="276"/>
                      <a:pt x="262" y="0"/>
                      <a:pt x="621" y="0"/>
                    </a:cubicBezTo>
                    <a:cubicBezTo>
                      <a:pt x="834" y="0"/>
                      <a:pt x="963" y="58"/>
                      <a:pt x="1087" y="163"/>
                    </a:cubicBezTo>
                    <a:lnTo>
                      <a:pt x="922" y="361"/>
                    </a:lnTo>
                    <a:cubicBezTo>
                      <a:pt x="831" y="284"/>
                      <a:pt x="750" y="240"/>
                      <a:pt x="613" y="240"/>
                    </a:cubicBezTo>
                    <a:cubicBezTo>
                      <a:pt x="423" y="240"/>
                      <a:pt x="272" y="408"/>
                      <a:pt x="272" y="610"/>
                    </a:cubicBezTo>
                    <a:lnTo>
                      <a:pt x="272" y="613"/>
                    </a:lnTo>
                    <a:cubicBezTo>
                      <a:pt x="272" y="829"/>
                      <a:pt x="421" y="988"/>
                      <a:pt x="631" y="988"/>
                    </a:cubicBezTo>
                    <a:cubicBezTo>
                      <a:pt x="726" y="988"/>
                      <a:pt x="811" y="964"/>
                      <a:pt x="877" y="917"/>
                    </a:cubicBezTo>
                    <a:lnTo>
                      <a:pt x="877" y="747"/>
                    </a:lnTo>
                    <a:lnTo>
                      <a:pt x="614" y="747"/>
                    </a:lnTo>
                    <a:lnTo>
                      <a:pt x="614" y="523"/>
                    </a:lnTo>
                    <a:lnTo>
                      <a:pt x="1129" y="523"/>
                    </a:lnTo>
                    <a:lnTo>
                      <a:pt x="1129" y="1037"/>
                    </a:lnTo>
                    <a:cubicBezTo>
                      <a:pt x="1007" y="1140"/>
                      <a:pt x="839" y="1225"/>
                      <a:pt x="623" y="1225"/>
                    </a:cubicBezTo>
                    <a:cubicBezTo>
                      <a:pt x="254" y="1225"/>
                      <a:pt x="0" y="966"/>
                      <a:pt x="0" y="616"/>
                    </a:cubicBezTo>
                    <a:close/>
                    <a:moveTo>
                      <a:pt x="1427" y="1098"/>
                    </a:moveTo>
                    <a:cubicBezTo>
                      <a:pt x="1341" y="1011"/>
                      <a:pt x="1286" y="884"/>
                      <a:pt x="1286" y="650"/>
                    </a:cubicBezTo>
                    <a:lnTo>
                      <a:pt x="1286" y="647"/>
                    </a:lnTo>
                    <a:cubicBezTo>
                      <a:pt x="1286" y="281"/>
                      <a:pt x="1452" y="0"/>
                      <a:pt x="1806" y="0"/>
                    </a:cubicBezTo>
                    <a:cubicBezTo>
                      <a:pt x="1967" y="0"/>
                      <a:pt x="2072" y="47"/>
                      <a:pt x="2177" y="130"/>
                    </a:cubicBezTo>
                    <a:lnTo>
                      <a:pt x="2040" y="332"/>
                    </a:lnTo>
                    <a:cubicBezTo>
                      <a:pt x="1962" y="273"/>
                      <a:pt x="1899" y="237"/>
                      <a:pt x="1798" y="237"/>
                    </a:cubicBezTo>
                    <a:cubicBezTo>
                      <a:pt x="1650" y="237"/>
                      <a:pt x="1576" y="356"/>
                      <a:pt x="1559" y="511"/>
                    </a:cubicBezTo>
                    <a:cubicBezTo>
                      <a:pt x="1618" y="472"/>
                      <a:pt x="1688" y="435"/>
                      <a:pt x="1804" y="435"/>
                    </a:cubicBezTo>
                    <a:cubicBezTo>
                      <a:pt x="2040" y="435"/>
                      <a:pt x="2221" y="565"/>
                      <a:pt x="2221" y="812"/>
                    </a:cubicBezTo>
                    <a:lnTo>
                      <a:pt x="2221" y="815"/>
                    </a:lnTo>
                    <a:cubicBezTo>
                      <a:pt x="2221" y="1057"/>
                      <a:pt x="2026" y="1225"/>
                      <a:pt x="1769" y="1225"/>
                    </a:cubicBezTo>
                    <a:cubicBezTo>
                      <a:pt x="1615" y="1225"/>
                      <a:pt x="1510" y="1181"/>
                      <a:pt x="1427" y="1098"/>
                    </a:cubicBezTo>
                    <a:close/>
                    <a:moveTo>
                      <a:pt x="1962" y="827"/>
                    </a:moveTo>
                    <a:lnTo>
                      <a:pt x="1962" y="823"/>
                    </a:lnTo>
                    <a:cubicBezTo>
                      <a:pt x="1962" y="725"/>
                      <a:pt x="1884" y="652"/>
                      <a:pt x="1755" y="652"/>
                    </a:cubicBezTo>
                    <a:cubicBezTo>
                      <a:pt x="1627" y="652"/>
                      <a:pt x="1552" y="723"/>
                      <a:pt x="1552" y="822"/>
                    </a:cubicBezTo>
                    <a:lnTo>
                      <a:pt x="1552" y="825"/>
                    </a:lnTo>
                    <a:cubicBezTo>
                      <a:pt x="1552" y="925"/>
                      <a:pt x="1630" y="1001"/>
                      <a:pt x="1759" y="1001"/>
                    </a:cubicBezTo>
                    <a:cubicBezTo>
                      <a:pt x="1887" y="1001"/>
                      <a:pt x="1962" y="928"/>
                      <a:pt x="1962" y="827"/>
                    </a:cubicBezTo>
                    <a:close/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13"/>
              </a:p>
            </p:txBody>
          </p:sp>
        </p:grp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399F04C-8EC0-2180-89EF-82D4466A17BA}"/>
              </a:ext>
            </a:extLst>
          </p:cNvPr>
          <p:cNvCxnSpPr>
            <a:cxnSpLocks/>
          </p:cNvCxnSpPr>
          <p:nvPr/>
        </p:nvCxnSpPr>
        <p:spPr>
          <a:xfrm>
            <a:off x="3345277" y="2103076"/>
            <a:ext cx="231361" cy="454387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8" name="Picture 127" descr="Graphical user interface&#10;&#10;Description automatically generated">
            <a:extLst>
              <a:ext uri="{FF2B5EF4-FFF2-40B4-BE49-F238E27FC236}">
                <a16:creationId xmlns:a16="http://schemas.microsoft.com/office/drawing/2014/main" id="{5EE52C41-43EC-370A-3AD6-E7083A85B3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685" y="2437560"/>
            <a:ext cx="779248" cy="225391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7E3EF1D-E19D-9847-35B5-A623DA0F76C4}"/>
              </a:ext>
            </a:extLst>
          </p:cNvPr>
          <p:cNvCxnSpPr>
            <a:cxnSpLocks/>
          </p:cNvCxnSpPr>
          <p:nvPr/>
        </p:nvCxnSpPr>
        <p:spPr>
          <a:xfrm>
            <a:off x="4261356" y="2644761"/>
            <a:ext cx="1080450" cy="1112708"/>
          </a:xfrm>
          <a:prstGeom prst="line">
            <a:avLst/>
          </a:prstGeom>
          <a:ln w="31750">
            <a:solidFill>
              <a:schemeClr val="accent2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5730217-6A64-2539-2019-D81B32A409F3}"/>
              </a:ext>
            </a:extLst>
          </p:cNvPr>
          <p:cNvSpPr txBox="1"/>
          <p:nvPr/>
        </p:nvSpPr>
        <p:spPr>
          <a:xfrm>
            <a:off x="3418602" y="2818149"/>
            <a:ext cx="1172667" cy="415498"/>
          </a:xfrm>
          <a:prstGeom prst="rect">
            <a:avLst/>
          </a:prstGeom>
          <a:noFill/>
        </p:spPr>
        <p:txBody>
          <a:bodyPr wrap="square" lIns="68580" tIns="68580" rIns="68580" bIns="68580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b="1"/>
              <a:t>L2-ASE </a:t>
            </a:r>
          </a:p>
          <a:p>
            <a:pPr algn="ctr"/>
            <a:r>
              <a:rPr lang="en-US" sz="900" b="1"/>
              <a:t>MPLS</a:t>
            </a:r>
            <a:endParaRPr lang="en-US" sz="1050" b="1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43BDD60-886B-7C66-C9E0-B429A0D6ED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0943" y="2171275"/>
            <a:ext cx="874271" cy="294852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8465F85-BD52-A957-5A0A-CCE6AEB29408}"/>
              </a:ext>
            </a:extLst>
          </p:cNvPr>
          <p:cNvCxnSpPr>
            <a:cxnSpLocks/>
            <a:endCxn id="128" idx="1"/>
          </p:cNvCxnSpPr>
          <p:nvPr/>
        </p:nvCxnSpPr>
        <p:spPr>
          <a:xfrm>
            <a:off x="2116955" y="2381998"/>
            <a:ext cx="1391730" cy="1682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6B630C3-3FD6-4074-9241-DF3957CA8519}"/>
              </a:ext>
            </a:extLst>
          </p:cNvPr>
          <p:cNvCxnSpPr>
            <a:cxnSpLocks/>
          </p:cNvCxnSpPr>
          <p:nvPr/>
        </p:nvCxnSpPr>
        <p:spPr>
          <a:xfrm>
            <a:off x="2058535" y="2409256"/>
            <a:ext cx="2013338" cy="9122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5DBF260-A7AB-FBEB-3D0A-4A3D221488DC}"/>
              </a:ext>
            </a:extLst>
          </p:cNvPr>
          <p:cNvCxnSpPr>
            <a:cxnSpLocks/>
          </p:cNvCxnSpPr>
          <p:nvPr/>
        </p:nvCxnSpPr>
        <p:spPr>
          <a:xfrm>
            <a:off x="2021590" y="2396744"/>
            <a:ext cx="2736642" cy="14830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AE9D06E-B1E8-700C-867B-CB5F6B1F6EBE}"/>
              </a:ext>
            </a:extLst>
          </p:cNvPr>
          <p:cNvCxnSpPr>
            <a:cxnSpLocks/>
          </p:cNvCxnSpPr>
          <p:nvPr/>
        </p:nvCxnSpPr>
        <p:spPr>
          <a:xfrm flipV="1">
            <a:off x="7287394" y="4535014"/>
            <a:ext cx="321061" cy="4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1D4DE587-D827-B44D-2C38-2ABA4832E66F}"/>
              </a:ext>
            </a:extLst>
          </p:cNvPr>
          <p:cNvSpPr txBox="1"/>
          <p:nvPr/>
        </p:nvSpPr>
        <p:spPr>
          <a:xfrm>
            <a:off x="7684519" y="4429034"/>
            <a:ext cx="1299310" cy="33107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1000" dirty="0">
                <a:solidFill>
                  <a:schemeClr val="accent1"/>
                </a:solidFill>
              </a:rPr>
              <a:t>API, SNMP, Syslog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CFE9790-B54B-7AEA-FFE9-B14A44791298}"/>
              </a:ext>
            </a:extLst>
          </p:cNvPr>
          <p:cNvCxnSpPr>
            <a:cxnSpLocks/>
          </p:cNvCxnSpPr>
          <p:nvPr/>
        </p:nvCxnSpPr>
        <p:spPr>
          <a:xfrm flipH="1">
            <a:off x="3917970" y="3500740"/>
            <a:ext cx="306897" cy="745590"/>
          </a:xfrm>
          <a:prstGeom prst="line">
            <a:avLst/>
          </a:prstGeom>
          <a:ln w="22225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: Shape 42">
            <a:extLst>
              <a:ext uri="{FF2B5EF4-FFF2-40B4-BE49-F238E27FC236}">
                <a16:creationId xmlns:a16="http://schemas.microsoft.com/office/drawing/2014/main" id="{F1577CBD-2B14-E97C-DA78-5D1541C06276}"/>
              </a:ext>
            </a:extLst>
          </p:cNvPr>
          <p:cNvSpPr/>
          <p:nvPr/>
        </p:nvSpPr>
        <p:spPr>
          <a:xfrm>
            <a:off x="3785390" y="4210232"/>
            <a:ext cx="265160" cy="238644"/>
          </a:xfrm>
          <a:custGeom>
            <a:avLst/>
            <a:gdLst>
              <a:gd name="connsiteX0" fmla="*/ 190500 w 381000"/>
              <a:gd name="connsiteY0" fmla="*/ 76200 h 342900"/>
              <a:gd name="connsiteX1" fmla="*/ 190500 w 381000"/>
              <a:gd name="connsiteY1" fmla="*/ 0 h 342900"/>
              <a:gd name="connsiteX2" fmla="*/ 0 w 381000"/>
              <a:gd name="connsiteY2" fmla="*/ 0 h 342900"/>
              <a:gd name="connsiteX3" fmla="*/ 0 w 381000"/>
              <a:gd name="connsiteY3" fmla="*/ 342900 h 342900"/>
              <a:gd name="connsiteX4" fmla="*/ 381000 w 381000"/>
              <a:gd name="connsiteY4" fmla="*/ 342900 h 342900"/>
              <a:gd name="connsiteX5" fmla="*/ 381000 w 381000"/>
              <a:gd name="connsiteY5" fmla="*/ 76200 h 342900"/>
              <a:gd name="connsiteX6" fmla="*/ 190500 w 381000"/>
              <a:gd name="connsiteY6" fmla="*/ 76200 h 342900"/>
              <a:gd name="connsiteX7" fmla="*/ 76200 w 381000"/>
              <a:gd name="connsiteY7" fmla="*/ 304800 h 342900"/>
              <a:gd name="connsiteX8" fmla="*/ 38100 w 381000"/>
              <a:gd name="connsiteY8" fmla="*/ 304800 h 342900"/>
              <a:gd name="connsiteX9" fmla="*/ 38100 w 381000"/>
              <a:gd name="connsiteY9" fmla="*/ 266700 h 342900"/>
              <a:gd name="connsiteX10" fmla="*/ 76200 w 381000"/>
              <a:gd name="connsiteY10" fmla="*/ 266700 h 342900"/>
              <a:gd name="connsiteX11" fmla="*/ 76200 w 381000"/>
              <a:gd name="connsiteY11" fmla="*/ 304800 h 342900"/>
              <a:gd name="connsiteX12" fmla="*/ 76200 w 381000"/>
              <a:gd name="connsiteY12" fmla="*/ 228600 h 342900"/>
              <a:gd name="connsiteX13" fmla="*/ 38100 w 381000"/>
              <a:gd name="connsiteY13" fmla="*/ 228600 h 342900"/>
              <a:gd name="connsiteX14" fmla="*/ 38100 w 381000"/>
              <a:gd name="connsiteY14" fmla="*/ 190500 h 342900"/>
              <a:gd name="connsiteX15" fmla="*/ 76200 w 381000"/>
              <a:gd name="connsiteY15" fmla="*/ 190500 h 342900"/>
              <a:gd name="connsiteX16" fmla="*/ 76200 w 381000"/>
              <a:gd name="connsiteY16" fmla="*/ 228600 h 342900"/>
              <a:gd name="connsiteX17" fmla="*/ 76200 w 381000"/>
              <a:gd name="connsiteY17" fmla="*/ 152400 h 342900"/>
              <a:gd name="connsiteX18" fmla="*/ 38100 w 381000"/>
              <a:gd name="connsiteY18" fmla="*/ 152400 h 342900"/>
              <a:gd name="connsiteX19" fmla="*/ 38100 w 381000"/>
              <a:gd name="connsiteY19" fmla="*/ 114300 h 342900"/>
              <a:gd name="connsiteX20" fmla="*/ 76200 w 381000"/>
              <a:gd name="connsiteY20" fmla="*/ 114300 h 342900"/>
              <a:gd name="connsiteX21" fmla="*/ 76200 w 381000"/>
              <a:gd name="connsiteY21" fmla="*/ 152400 h 342900"/>
              <a:gd name="connsiteX22" fmla="*/ 76200 w 381000"/>
              <a:gd name="connsiteY22" fmla="*/ 76200 h 342900"/>
              <a:gd name="connsiteX23" fmla="*/ 38100 w 381000"/>
              <a:gd name="connsiteY23" fmla="*/ 76200 h 342900"/>
              <a:gd name="connsiteX24" fmla="*/ 38100 w 381000"/>
              <a:gd name="connsiteY24" fmla="*/ 38100 h 342900"/>
              <a:gd name="connsiteX25" fmla="*/ 76200 w 381000"/>
              <a:gd name="connsiteY25" fmla="*/ 38100 h 342900"/>
              <a:gd name="connsiteX26" fmla="*/ 76200 w 381000"/>
              <a:gd name="connsiteY26" fmla="*/ 76200 h 342900"/>
              <a:gd name="connsiteX27" fmla="*/ 152400 w 381000"/>
              <a:gd name="connsiteY27" fmla="*/ 304800 h 342900"/>
              <a:gd name="connsiteX28" fmla="*/ 114300 w 381000"/>
              <a:gd name="connsiteY28" fmla="*/ 304800 h 342900"/>
              <a:gd name="connsiteX29" fmla="*/ 114300 w 381000"/>
              <a:gd name="connsiteY29" fmla="*/ 266700 h 342900"/>
              <a:gd name="connsiteX30" fmla="*/ 152400 w 381000"/>
              <a:gd name="connsiteY30" fmla="*/ 266700 h 342900"/>
              <a:gd name="connsiteX31" fmla="*/ 152400 w 381000"/>
              <a:gd name="connsiteY31" fmla="*/ 304800 h 342900"/>
              <a:gd name="connsiteX32" fmla="*/ 152400 w 381000"/>
              <a:gd name="connsiteY32" fmla="*/ 228600 h 342900"/>
              <a:gd name="connsiteX33" fmla="*/ 114300 w 381000"/>
              <a:gd name="connsiteY33" fmla="*/ 228600 h 342900"/>
              <a:gd name="connsiteX34" fmla="*/ 114300 w 381000"/>
              <a:gd name="connsiteY34" fmla="*/ 190500 h 342900"/>
              <a:gd name="connsiteX35" fmla="*/ 152400 w 381000"/>
              <a:gd name="connsiteY35" fmla="*/ 190500 h 342900"/>
              <a:gd name="connsiteX36" fmla="*/ 152400 w 381000"/>
              <a:gd name="connsiteY36" fmla="*/ 228600 h 342900"/>
              <a:gd name="connsiteX37" fmla="*/ 152400 w 381000"/>
              <a:gd name="connsiteY37" fmla="*/ 152400 h 342900"/>
              <a:gd name="connsiteX38" fmla="*/ 114300 w 381000"/>
              <a:gd name="connsiteY38" fmla="*/ 152400 h 342900"/>
              <a:gd name="connsiteX39" fmla="*/ 114300 w 381000"/>
              <a:gd name="connsiteY39" fmla="*/ 114300 h 342900"/>
              <a:gd name="connsiteX40" fmla="*/ 152400 w 381000"/>
              <a:gd name="connsiteY40" fmla="*/ 114300 h 342900"/>
              <a:gd name="connsiteX41" fmla="*/ 152400 w 381000"/>
              <a:gd name="connsiteY41" fmla="*/ 152400 h 342900"/>
              <a:gd name="connsiteX42" fmla="*/ 152400 w 381000"/>
              <a:gd name="connsiteY42" fmla="*/ 76200 h 342900"/>
              <a:gd name="connsiteX43" fmla="*/ 114300 w 381000"/>
              <a:gd name="connsiteY43" fmla="*/ 76200 h 342900"/>
              <a:gd name="connsiteX44" fmla="*/ 114300 w 381000"/>
              <a:gd name="connsiteY44" fmla="*/ 38100 h 342900"/>
              <a:gd name="connsiteX45" fmla="*/ 152400 w 381000"/>
              <a:gd name="connsiteY45" fmla="*/ 38100 h 342900"/>
              <a:gd name="connsiteX46" fmla="*/ 152400 w 381000"/>
              <a:gd name="connsiteY46" fmla="*/ 76200 h 342900"/>
              <a:gd name="connsiteX47" fmla="*/ 342900 w 381000"/>
              <a:gd name="connsiteY47" fmla="*/ 304800 h 342900"/>
              <a:gd name="connsiteX48" fmla="*/ 190500 w 381000"/>
              <a:gd name="connsiteY48" fmla="*/ 304800 h 342900"/>
              <a:gd name="connsiteX49" fmla="*/ 190500 w 381000"/>
              <a:gd name="connsiteY49" fmla="*/ 266700 h 342900"/>
              <a:gd name="connsiteX50" fmla="*/ 228600 w 381000"/>
              <a:gd name="connsiteY50" fmla="*/ 266700 h 342900"/>
              <a:gd name="connsiteX51" fmla="*/ 228600 w 381000"/>
              <a:gd name="connsiteY51" fmla="*/ 228600 h 342900"/>
              <a:gd name="connsiteX52" fmla="*/ 190500 w 381000"/>
              <a:gd name="connsiteY52" fmla="*/ 228600 h 342900"/>
              <a:gd name="connsiteX53" fmla="*/ 190500 w 381000"/>
              <a:gd name="connsiteY53" fmla="*/ 190500 h 342900"/>
              <a:gd name="connsiteX54" fmla="*/ 228600 w 381000"/>
              <a:gd name="connsiteY54" fmla="*/ 190500 h 342900"/>
              <a:gd name="connsiteX55" fmla="*/ 228600 w 381000"/>
              <a:gd name="connsiteY55" fmla="*/ 152400 h 342900"/>
              <a:gd name="connsiteX56" fmla="*/ 190500 w 381000"/>
              <a:gd name="connsiteY56" fmla="*/ 152400 h 342900"/>
              <a:gd name="connsiteX57" fmla="*/ 190500 w 381000"/>
              <a:gd name="connsiteY57" fmla="*/ 114300 h 342900"/>
              <a:gd name="connsiteX58" fmla="*/ 342900 w 381000"/>
              <a:gd name="connsiteY58" fmla="*/ 114300 h 342900"/>
              <a:gd name="connsiteX59" fmla="*/ 342900 w 381000"/>
              <a:gd name="connsiteY59" fmla="*/ 304800 h 342900"/>
              <a:gd name="connsiteX60" fmla="*/ 304800 w 381000"/>
              <a:gd name="connsiteY60" fmla="*/ 152400 h 342900"/>
              <a:gd name="connsiteX61" fmla="*/ 266700 w 381000"/>
              <a:gd name="connsiteY61" fmla="*/ 152400 h 342900"/>
              <a:gd name="connsiteX62" fmla="*/ 266700 w 381000"/>
              <a:gd name="connsiteY62" fmla="*/ 190500 h 342900"/>
              <a:gd name="connsiteX63" fmla="*/ 304800 w 381000"/>
              <a:gd name="connsiteY63" fmla="*/ 190500 h 342900"/>
              <a:gd name="connsiteX64" fmla="*/ 304800 w 381000"/>
              <a:gd name="connsiteY64" fmla="*/ 152400 h 342900"/>
              <a:gd name="connsiteX65" fmla="*/ 304800 w 381000"/>
              <a:gd name="connsiteY65" fmla="*/ 228600 h 342900"/>
              <a:gd name="connsiteX66" fmla="*/ 266700 w 381000"/>
              <a:gd name="connsiteY66" fmla="*/ 228600 h 342900"/>
              <a:gd name="connsiteX67" fmla="*/ 266700 w 381000"/>
              <a:gd name="connsiteY67" fmla="*/ 266700 h 342900"/>
              <a:gd name="connsiteX68" fmla="*/ 304800 w 381000"/>
              <a:gd name="connsiteY68" fmla="*/ 266700 h 342900"/>
              <a:gd name="connsiteX69" fmla="*/ 304800 w 381000"/>
              <a:gd name="connsiteY69" fmla="*/ 22860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381000" h="342900">
                <a:moveTo>
                  <a:pt x="190500" y="76200"/>
                </a:moveTo>
                <a:lnTo>
                  <a:pt x="190500" y="0"/>
                </a:lnTo>
                <a:lnTo>
                  <a:pt x="0" y="0"/>
                </a:lnTo>
                <a:lnTo>
                  <a:pt x="0" y="342900"/>
                </a:lnTo>
                <a:lnTo>
                  <a:pt x="381000" y="342900"/>
                </a:lnTo>
                <a:lnTo>
                  <a:pt x="381000" y="76200"/>
                </a:lnTo>
                <a:lnTo>
                  <a:pt x="190500" y="76200"/>
                </a:lnTo>
                <a:close/>
                <a:moveTo>
                  <a:pt x="76200" y="304800"/>
                </a:moveTo>
                <a:lnTo>
                  <a:pt x="38100" y="304800"/>
                </a:lnTo>
                <a:lnTo>
                  <a:pt x="38100" y="266700"/>
                </a:lnTo>
                <a:lnTo>
                  <a:pt x="76200" y="266700"/>
                </a:lnTo>
                <a:lnTo>
                  <a:pt x="76200" y="304800"/>
                </a:lnTo>
                <a:close/>
                <a:moveTo>
                  <a:pt x="76200" y="228600"/>
                </a:moveTo>
                <a:lnTo>
                  <a:pt x="38100" y="228600"/>
                </a:lnTo>
                <a:lnTo>
                  <a:pt x="38100" y="190500"/>
                </a:lnTo>
                <a:lnTo>
                  <a:pt x="76200" y="190500"/>
                </a:lnTo>
                <a:lnTo>
                  <a:pt x="76200" y="228600"/>
                </a:lnTo>
                <a:close/>
                <a:moveTo>
                  <a:pt x="76200" y="152400"/>
                </a:moveTo>
                <a:lnTo>
                  <a:pt x="38100" y="152400"/>
                </a:lnTo>
                <a:lnTo>
                  <a:pt x="38100" y="114300"/>
                </a:lnTo>
                <a:lnTo>
                  <a:pt x="76200" y="114300"/>
                </a:lnTo>
                <a:lnTo>
                  <a:pt x="76200" y="152400"/>
                </a:lnTo>
                <a:close/>
                <a:moveTo>
                  <a:pt x="76200" y="76200"/>
                </a:moveTo>
                <a:lnTo>
                  <a:pt x="38100" y="76200"/>
                </a:lnTo>
                <a:lnTo>
                  <a:pt x="38100" y="38100"/>
                </a:lnTo>
                <a:lnTo>
                  <a:pt x="76200" y="38100"/>
                </a:lnTo>
                <a:lnTo>
                  <a:pt x="76200" y="76200"/>
                </a:lnTo>
                <a:close/>
                <a:moveTo>
                  <a:pt x="152400" y="304800"/>
                </a:moveTo>
                <a:lnTo>
                  <a:pt x="114300" y="304800"/>
                </a:lnTo>
                <a:lnTo>
                  <a:pt x="114300" y="266700"/>
                </a:lnTo>
                <a:lnTo>
                  <a:pt x="152400" y="266700"/>
                </a:lnTo>
                <a:lnTo>
                  <a:pt x="152400" y="304800"/>
                </a:lnTo>
                <a:close/>
                <a:moveTo>
                  <a:pt x="152400" y="228600"/>
                </a:moveTo>
                <a:lnTo>
                  <a:pt x="114300" y="228600"/>
                </a:lnTo>
                <a:lnTo>
                  <a:pt x="114300" y="190500"/>
                </a:lnTo>
                <a:lnTo>
                  <a:pt x="152400" y="190500"/>
                </a:lnTo>
                <a:lnTo>
                  <a:pt x="152400" y="228600"/>
                </a:lnTo>
                <a:close/>
                <a:moveTo>
                  <a:pt x="152400" y="152400"/>
                </a:moveTo>
                <a:lnTo>
                  <a:pt x="114300" y="152400"/>
                </a:lnTo>
                <a:lnTo>
                  <a:pt x="114300" y="114300"/>
                </a:lnTo>
                <a:lnTo>
                  <a:pt x="152400" y="114300"/>
                </a:lnTo>
                <a:lnTo>
                  <a:pt x="152400" y="152400"/>
                </a:lnTo>
                <a:close/>
                <a:moveTo>
                  <a:pt x="152400" y="76200"/>
                </a:moveTo>
                <a:lnTo>
                  <a:pt x="114300" y="76200"/>
                </a:lnTo>
                <a:lnTo>
                  <a:pt x="114300" y="38100"/>
                </a:lnTo>
                <a:lnTo>
                  <a:pt x="152400" y="38100"/>
                </a:lnTo>
                <a:lnTo>
                  <a:pt x="152400" y="76200"/>
                </a:lnTo>
                <a:close/>
                <a:moveTo>
                  <a:pt x="342900" y="304800"/>
                </a:moveTo>
                <a:lnTo>
                  <a:pt x="190500" y="304800"/>
                </a:lnTo>
                <a:lnTo>
                  <a:pt x="190500" y="266700"/>
                </a:lnTo>
                <a:lnTo>
                  <a:pt x="228600" y="266700"/>
                </a:lnTo>
                <a:lnTo>
                  <a:pt x="228600" y="228600"/>
                </a:lnTo>
                <a:lnTo>
                  <a:pt x="190500" y="228600"/>
                </a:lnTo>
                <a:lnTo>
                  <a:pt x="190500" y="190500"/>
                </a:lnTo>
                <a:lnTo>
                  <a:pt x="228600" y="190500"/>
                </a:lnTo>
                <a:lnTo>
                  <a:pt x="228600" y="152400"/>
                </a:lnTo>
                <a:lnTo>
                  <a:pt x="190500" y="152400"/>
                </a:lnTo>
                <a:lnTo>
                  <a:pt x="190500" y="114300"/>
                </a:lnTo>
                <a:lnTo>
                  <a:pt x="342900" y="114300"/>
                </a:lnTo>
                <a:lnTo>
                  <a:pt x="342900" y="304800"/>
                </a:lnTo>
                <a:close/>
                <a:moveTo>
                  <a:pt x="304800" y="152400"/>
                </a:moveTo>
                <a:lnTo>
                  <a:pt x="266700" y="152400"/>
                </a:lnTo>
                <a:lnTo>
                  <a:pt x="266700" y="190500"/>
                </a:lnTo>
                <a:lnTo>
                  <a:pt x="304800" y="190500"/>
                </a:lnTo>
                <a:lnTo>
                  <a:pt x="304800" y="152400"/>
                </a:lnTo>
                <a:close/>
                <a:moveTo>
                  <a:pt x="304800" y="228600"/>
                </a:moveTo>
                <a:lnTo>
                  <a:pt x="266700" y="228600"/>
                </a:lnTo>
                <a:lnTo>
                  <a:pt x="266700" y="266700"/>
                </a:lnTo>
                <a:lnTo>
                  <a:pt x="304800" y="266700"/>
                </a:lnTo>
                <a:lnTo>
                  <a:pt x="304800" y="228600"/>
                </a:lnTo>
                <a:close/>
              </a:path>
            </a:pathLst>
          </a:custGeom>
          <a:solidFill>
            <a:srgbClr val="4D4D4D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A3550A-8354-7A0E-6A43-66E1BD84ED39}"/>
              </a:ext>
            </a:extLst>
          </p:cNvPr>
          <p:cNvSpPr txBox="1"/>
          <p:nvPr/>
        </p:nvSpPr>
        <p:spPr>
          <a:xfrm>
            <a:off x="3164867" y="4387059"/>
            <a:ext cx="1471470" cy="338554"/>
          </a:xfrm>
          <a:prstGeom prst="rect">
            <a:avLst/>
          </a:prstGeom>
          <a:noFill/>
        </p:spPr>
        <p:txBody>
          <a:bodyPr wrap="square" lIns="91440" tIns="91440" rIns="91440" bIns="91440" rtlCol="0" anchor="ctr" anchorCtr="1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/>
            <a:r>
              <a:rPr lang="en-US" sz="1000">
                <a:solidFill>
                  <a:srgbClr val="E90575"/>
                </a:solidFill>
                <a:latin typeface="Arial"/>
              </a:rPr>
              <a:t>Ethernet and IP trunks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3E10AE0-97C9-B92A-F938-CC556D0D5A1E}"/>
              </a:ext>
            </a:extLst>
          </p:cNvPr>
          <p:cNvSpPr txBox="1"/>
          <p:nvPr/>
        </p:nvSpPr>
        <p:spPr>
          <a:xfrm>
            <a:off x="3651834" y="3675932"/>
            <a:ext cx="784213" cy="461665"/>
          </a:xfrm>
          <a:prstGeom prst="rect">
            <a:avLst/>
          </a:prstGeom>
          <a:noFill/>
        </p:spPr>
        <p:txBody>
          <a:bodyPr wrap="square" lIns="68580" tIns="68580" rIns="68580" bIns="68580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/>
              <a:t>L2 Access</a:t>
            </a:r>
          </a:p>
          <a:p>
            <a:pPr algn="ctr"/>
            <a:r>
              <a:rPr lang="en-US" sz="1050"/>
              <a:t>L3 Access</a:t>
            </a:r>
          </a:p>
        </p:txBody>
      </p:sp>
      <p:pic>
        <p:nvPicPr>
          <p:cNvPr id="28" name="Picture 27" descr="A close-up of a logo&#10;&#10;Description automatically generated">
            <a:extLst>
              <a:ext uri="{FF2B5EF4-FFF2-40B4-BE49-F238E27FC236}">
                <a16:creationId xmlns:a16="http://schemas.microsoft.com/office/drawing/2014/main" id="{8801C241-ABEC-98A9-4B90-6550A557EB7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104" y="3652886"/>
            <a:ext cx="754468" cy="14675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AE3FD06-162B-5977-8616-D1465542A2EC}"/>
              </a:ext>
            </a:extLst>
          </p:cNvPr>
          <p:cNvCxnSpPr>
            <a:cxnSpLocks/>
          </p:cNvCxnSpPr>
          <p:nvPr/>
        </p:nvCxnSpPr>
        <p:spPr>
          <a:xfrm flipH="1">
            <a:off x="4250724" y="2329341"/>
            <a:ext cx="292439" cy="152197"/>
          </a:xfrm>
          <a:prstGeom prst="line">
            <a:avLst/>
          </a:prstGeom>
          <a:ln w="31750">
            <a:solidFill>
              <a:schemeClr val="accent2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E08FEA7-1B84-1C83-601A-AD9CA888FB21}"/>
              </a:ext>
            </a:extLst>
          </p:cNvPr>
          <p:cNvCxnSpPr>
            <a:cxnSpLocks/>
          </p:cNvCxnSpPr>
          <p:nvPr/>
        </p:nvCxnSpPr>
        <p:spPr>
          <a:xfrm flipH="1">
            <a:off x="4813098" y="1942524"/>
            <a:ext cx="516837" cy="257773"/>
          </a:xfrm>
          <a:prstGeom prst="line">
            <a:avLst/>
          </a:prstGeom>
          <a:ln w="31750">
            <a:solidFill>
              <a:schemeClr val="accent2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Picture 88">
            <a:extLst>
              <a:ext uri="{FF2B5EF4-FFF2-40B4-BE49-F238E27FC236}">
                <a16:creationId xmlns:a16="http://schemas.microsoft.com/office/drawing/2014/main" id="{4E232604-C03A-C40B-FB88-6DD4922D6A5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87415" y="2135919"/>
            <a:ext cx="1242520" cy="26294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32C263D-1DAA-5F50-467A-E82165CC1AEF}"/>
              </a:ext>
            </a:extLst>
          </p:cNvPr>
          <p:cNvSpPr txBox="1"/>
          <p:nvPr/>
        </p:nvSpPr>
        <p:spPr>
          <a:xfrm>
            <a:off x="7741694" y="3524296"/>
            <a:ext cx="1041659" cy="181588"/>
          </a:xfrm>
          <a:prstGeom prst="rect">
            <a:avLst/>
          </a:prstGeom>
          <a:solidFill>
            <a:schemeClr val="bg1"/>
          </a:solidFill>
        </p:spPr>
        <p:txBody>
          <a:bodyPr wrap="square" lIns="13716" tIns="13716" rIns="13716" bIns="13716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accent2"/>
                </a:solidFill>
                <a:latin typeface="Arial"/>
              </a:rPr>
              <a:t>SIP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09AF3CF-2406-EB6C-5E06-F9CA06CA3503}"/>
              </a:ext>
            </a:extLst>
          </p:cNvPr>
          <p:cNvCxnSpPr>
            <a:cxnSpLocks/>
          </p:cNvCxnSpPr>
          <p:nvPr/>
        </p:nvCxnSpPr>
        <p:spPr>
          <a:xfrm flipV="1">
            <a:off x="7273640" y="3613446"/>
            <a:ext cx="342924" cy="8593"/>
          </a:xfrm>
          <a:prstGeom prst="line">
            <a:avLst/>
          </a:prstGeom>
          <a:ln w="31750">
            <a:solidFill>
              <a:schemeClr val="accent2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04DFB4A3-8C48-A95C-C663-584E5A8CBA5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98389" y="3936534"/>
            <a:ext cx="950397" cy="13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8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B842A51-B433-4E6E-87DB-79066C49A410}"/>
              </a:ext>
            </a:extLst>
          </p:cNvPr>
          <p:cNvSpPr/>
          <p:nvPr/>
        </p:nvSpPr>
        <p:spPr>
          <a:xfrm>
            <a:off x="0" y="782832"/>
            <a:ext cx="9144000" cy="132588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Ribbon SBC Portfolio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BAF5DCA-5F74-4E2B-9A4D-5DA692BF1535}"/>
              </a:ext>
            </a:extLst>
          </p:cNvPr>
          <p:cNvGrpSpPr/>
          <p:nvPr/>
        </p:nvGrpSpPr>
        <p:grpSpPr>
          <a:xfrm>
            <a:off x="1" y="905186"/>
            <a:ext cx="9164168" cy="1226279"/>
            <a:chOff x="0" y="790877"/>
            <a:chExt cx="9164168" cy="1226280"/>
          </a:xfrm>
        </p:grpSpPr>
        <p:sp>
          <p:nvSpPr>
            <p:cNvPr id="39" name="TextBox 38"/>
            <p:cNvSpPr txBox="1"/>
            <p:nvPr/>
          </p:nvSpPr>
          <p:spPr>
            <a:xfrm>
              <a:off x="0" y="1119898"/>
              <a:ext cx="1000986" cy="715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55">
                <a:defRPr/>
              </a:pPr>
              <a:r>
                <a:rPr lang="en-US" sz="1350">
                  <a:solidFill>
                    <a:srgbClr val="4A4A4A"/>
                  </a:solidFill>
                  <a:latin typeface="Arial"/>
                </a:rPr>
                <a:t>Service Provider Core </a:t>
              </a:r>
            </a:p>
          </p:txBody>
        </p:sp>
        <p:pic>
          <p:nvPicPr>
            <p:cNvPr id="69" name="SBC SWe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76037" y="790877"/>
              <a:ext cx="1236750" cy="338328"/>
            </a:xfrm>
            <a:prstGeom prst="rect">
              <a:avLst/>
            </a:prstGeom>
          </p:spPr>
        </p:pic>
        <p:pic>
          <p:nvPicPr>
            <p:cNvPr id="81" name="SBC 5400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63709" y="790877"/>
              <a:ext cx="1402371" cy="338328"/>
            </a:xfrm>
            <a:prstGeom prst="rect">
              <a:avLst/>
            </a:prstGeom>
          </p:spPr>
        </p:pic>
        <p:pic>
          <p:nvPicPr>
            <p:cNvPr id="82" name="SBC 7000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7671" y="790877"/>
              <a:ext cx="1405751" cy="338328"/>
            </a:xfrm>
            <a:prstGeom prst="rect">
              <a:avLst/>
            </a:prstGeom>
          </p:spPr>
        </p:pic>
        <p:sp>
          <p:nvSpPr>
            <p:cNvPr id="55" name="TextBox 54"/>
            <p:cNvSpPr txBox="1"/>
            <p:nvPr/>
          </p:nvSpPr>
          <p:spPr>
            <a:xfrm>
              <a:off x="2235676" y="1121368"/>
              <a:ext cx="1839318" cy="577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42" indent="-171442" defTabSz="914355">
                <a:buFont typeface="Wingdings" charset="2"/>
                <a:buChar char="ü"/>
                <a:defRPr/>
              </a:pPr>
              <a:r>
                <a:rPr lang="en-US" sz="1050">
                  <a:solidFill>
                    <a:srgbClr val="4A4A4A"/>
                  </a:solidFill>
                  <a:latin typeface="Arial"/>
                </a:rPr>
                <a:t>75,000 Sessions</a:t>
              </a:r>
            </a:p>
            <a:p>
              <a:pPr marL="171442" indent="-171442" defTabSz="914355">
                <a:buFont typeface="Wingdings" charset="2"/>
                <a:buChar char="ü"/>
                <a:defRPr/>
              </a:pPr>
              <a:r>
                <a:rPr lang="en-US" sz="1050">
                  <a:solidFill>
                    <a:srgbClr val="4A4A4A"/>
                  </a:solidFill>
                  <a:latin typeface="Arial"/>
                </a:rPr>
                <a:t>SIP (up to 10 GB)</a:t>
              </a:r>
            </a:p>
            <a:p>
              <a:pPr marL="171442" indent="-171442" defTabSz="914355">
                <a:buFont typeface="Wingdings" charset="2"/>
                <a:buChar char="ü"/>
                <a:defRPr/>
              </a:pPr>
              <a:r>
                <a:rPr lang="en-US" sz="1050">
                  <a:solidFill>
                    <a:srgbClr val="4A4A4A"/>
                  </a:solidFill>
                  <a:latin typeface="Arial"/>
                </a:rPr>
                <a:t>High </a:t>
              </a:r>
              <a:r>
                <a:rPr lang="en-US" sz="1000">
                  <a:solidFill>
                    <a:srgbClr val="4A4A4A"/>
                  </a:solidFill>
                  <a:latin typeface="Arial"/>
                </a:rPr>
                <a:t>Availability</a:t>
              </a:r>
              <a:endParaRPr lang="en-US" sz="1050">
                <a:solidFill>
                  <a:srgbClr val="4A4A4A"/>
                </a:solidFill>
                <a:latin typeface="Arial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877218" y="1114052"/>
              <a:ext cx="1839318" cy="577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42" indent="-171442" defTabSz="914355">
                <a:buFont typeface="Wingdings" charset="2"/>
                <a:buChar char="ü"/>
                <a:defRPr/>
              </a:pPr>
              <a:r>
                <a:rPr lang="en-US" sz="1050">
                  <a:solidFill>
                    <a:srgbClr val="4A4A4A"/>
                  </a:solidFill>
                  <a:latin typeface="Arial"/>
                </a:rPr>
                <a:t>150,000 Sessions</a:t>
              </a:r>
            </a:p>
            <a:p>
              <a:pPr marL="171442" indent="-171442" defTabSz="914355">
                <a:buFont typeface="Wingdings" charset="2"/>
                <a:buChar char="ü"/>
                <a:defRPr/>
              </a:pPr>
              <a:r>
                <a:rPr lang="en-US" sz="1050">
                  <a:solidFill>
                    <a:srgbClr val="4A4A4A"/>
                  </a:solidFill>
                  <a:latin typeface="Arial"/>
                </a:rPr>
                <a:t>SIP (10 GB)</a:t>
              </a:r>
            </a:p>
            <a:p>
              <a:pPr marL="171442" indent="-171442" defTabSz="914355">
                <a:buFont typeface="Wingdings" charset="2"/>
                <a:buChar char="ü"/>
                <a:defRPr/>
              </a:pPr>
              <a:r>
                <a:rPr lang="en-US" sz="1050">
                  <a:solidFill>
                    <a:srgbClr val="4A4A4A"/>
                  </a:solidFill>
                  <a:latin typeface="Arial"/>
                </a:rPr>
                <a:t>High Availability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554093" y="1116910"/>
              <a:ext cx="1610075" cy="900247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pPr marL="171442" indent="-171442" defTabSz="914355">
                <a:buFont typeface="Wingdings" charset="2"/>
                <a:buChar char="ü"/>
                <a:defRPr/>
              </a:pPr>
              <a:r>
                <a:rPr lang="en-US" sz="1050">
                  <a:solidFill>
                    <a:srgbClr val="4A4A4A"/>
                  </a:solidFill>
                  <a:latin typeface="Arial"/>
                </a:rPr>
                <a:t>“Unlimited” Sessions</a:t>
              </a:r>
            </a:p>
            <a:p>
              <a:pPr marL="171442" indent="-171442" defTabSz="914355">
                <a:buFont typeface="Wingdings" charset="2"/>
                <a:buChar char="ü"/>
                <a:defRPr/>
              </a:pPr>
              <a:r>
                <a:rPr lang="en-US" sz="1050">
                  <a:solidFill>
                    <a:srgbClr val="4A4A4A"/>
                  </a:solidFill>
                  <a:latin typeface="Arial"/>
                </a:rPr>
                <a:t>Virtual &amp; Cloud</a:t>
              </a:r>
            </a:p>
            <a:p>
              <a:pPr marL="171442" indent="-171442" defTabSz="914355">
                <a:buFont typeface="Wingdings" charset="2"/>
                <a:buChar char="ü"/>
                <a:defRPr/>
              </a:pPr>
              <a:r>
                <a:rPr lang="en-US" sz="1050">
                  <a:solidFill>
                    <a:srgbClr val="4A4A4A"/>
                  </a:solidFill>
                  <a:latin typeface="Arial"/>
                </a:rPr>
                <a:t>Azure, AWS &amp; Google</a:t>
              </a:r>
            </a:p>
            <a:p>
              <a:pPr marL="171442" indent="-171442" defTabSz="914355">
                <a:buFont typeface="Wingdings" charset="2"/>
                <a:buChar char="ü"/>
                <a:defRPr/>
              </a:pPr>
              <a:r>
                <a:rPr lang="en-US" sz="1050">
                  <a:solidFill>
                    <a:srgbClr val="4A4A4A"/>
                  </a:solidFill>
                  <a:latin typeface="Arial"/>
                </a:rPr>
                <a:t>GPU, CPU &amp; DSP Transcode</a:t>
              </a:r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542F757D-E780-4DA0-8929-B8E12035B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4072" y="1196143"/>
              <a:ext cx="1076738" cy="380604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277E9002-5471-415C-9165-1B6573933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06526" y="1102450"/>
              <a:ext cx="1045751" cy="717329"/>
            </a:xfrm>
            <a:prstGeom prst="rect">
              <a:avLst/>
            </a:prstGeom>
          </p:spPr>
        </p:pic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589513C9-54A2-490F-804A-9D561C7F0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43024" y="1181099"/>
              <a:ext cx="696411" cy="467005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68113E3-D9B3-932B-1905-F740A0053D09}"/>
              </a:ext>
            </a:extLst>
          </p:cNvPr>
          <p:cNvGrpSpPr/>
          <p:nvPr/>
        </p:nvGrpSpPr>
        <p:grpSpPr>
          <a:xfrm>
            <a:off x="3572972" y="154901"/>
            <a:ext cx="5475426" cy="434340"/>
            <a:chOff x="3572972" y="154901"/>
            <a:chExt cx="5475426" cy="434340"/>
          </a:xfrm>
        </p:grpSpPr>
        <p:pic>
          <p:nvPicPr>
            <p:cNvPr id="14" name="Picture 13" descr="A picture containing object, clock, drawing&#10;&#10;Description automatically generated">
              <a:extLst>
                <a:ext uri="{FF2B5EF4-FFF2-40B4-BE49-F238E27FC236}">
                  <a16:creationId xmlns:a16="http://schemas.microsoft.com/office/drawing/2014/main" id="{0ED3C418-CE86-6358-08B5-FAB0F4F0F5D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72972" y="154901"/>
              <a:ext cx="467032" cy="43434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80EA01B-B7A9-9DA7-3D9D-6D7953B6836D}"/>
                </a:ext>
              </a:extLst>
            </p:cNvPr>
            <p:cNvSpPr txBox="1"/>
            <p:nvPr/>
          </p:nvSpPr>
          <p:spPr>
            <a:xfrm>
              <a:off x="4030171" y="218183"/>
              <a:ext cx="11304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55"/>
              <a:r>
                <a:rPr lang="en-US" sz="700">
                  <a:solidFill>
                    <a:srgbClr val="4A4A4A"/>
                  </a:solidFill>
                  <a:latin typeface="Arial"/>
                </a:rPr>
                <a:t>Microsoft Certified for Direct Routing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1257CCA-15DE-62AE-962A-C4B723E125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73563" y="170141"/>
              <a:ext cx="403860" cy="40386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5A9D443-E01A-CCDC-43D3-294F5B7C9372}"/>
                </a:ext>
              </a:extLst>
            </p:cNvPr>
            <p:cNvSpPr txBox="1"/>
            <p:nvPr/>
          </p:nvSpPr>
          <p:spPr>
            <a:xfrm>
              <a:off x="5300264" y="218183"/>
              <a:ext cx="9246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55"/>
              <a:r>
                <a:rPr lang="en-US" sz="700">
                  <a:solidFill>
                    <a:srgbClr val="4A4A4A"/>
                  </a:solidFill>
                  <a:latin typeface="Arial"/>
                </a:rPr>
                <a:t>Zoom Certified for BYOC</a:t>
              </a:r>
            </a:p>
          </p:txBody>
        </p:sp>
        <p:pic>
          <p:nvPicPr>
            <p:cNvPr id="19" name="Picture 18" descr="A picture containing screenshot, graphics, graphic design, font&#10;&#10;Description automatically generated">
              <a:extLst>
                <a:ext uri="{FF2B5EF4-FFF2-40B4-BE49-F238E27FC236}">
                  <a16:creationId xmlns:a16="http://schemas.microsoft.com/office/drawing/2014/main" id="{0AA9FE8B-1BA6-47A9-0B81-60AB44A036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96675" y="177619"/>
              <a:ext cx="513507" cy="385612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5E8B736-721B-E963-043B-6F77D0775FF8}"/>
                </a:ext>
              </a:extLst>
            </p:cNvPr>
            <p:cNvSpPr txBox="1"/>
            <p:nvPr/>
          </p:nvSpPr>
          <p:spPr>
            <a:xfrm>
              <a:off x="6686792" y="218183"/>
              <a:ext cx="9246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55"/>
              <a:r>
                <a:rPr lang="en-US" sz="700">
                  <a:solidFill>
                    <a:srgbClr val="4A4A4A"/>
                  </a:solidFill>
                  <a:latin typeface="Arial"/>
                </a:rPr>
                <a:t>Webex Local Gateway Certified</a:t>
              </a:r>
            </a:p>
          </p:txBody>
        </p:sp>
        <p:pic>
          <p:nvPicPr>
            <p:cNvPr id="21" name="Picture 20" descr="A picture containing font, graphics, logo, symbol&#10;&#10;Description automatically generated">
              <a:extLst>
                <a:ext uri="{FF2B5EF4-FFF2-40B4-BE49-F238E27FC236}">
                  <a16:creationId xmlns:a16="http://schemas.microsoft.com/office/drawing/2014/main" id="{A28702EA-6AE6-E809-0BE7-A2ED217A8C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50841" y="218183"/>
              <a:ext cx="600757" cy="307777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AEE1FE5-D11A-5B21-C971-424FF4A05E11}"/>
                </a:ext>
              </a:extLst>
            </p:cNvPr>
            <p:cNvSpPr txBox="1"/>
            <p:nvPr/>
          </p:nvSpPr>
          <p:spPr>
            <a:xfrm>
              <a:off x="8123728" y="218183"/>
              <a:ext cx="9246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55"/>
              <a:r>
                <a:rPr lang="en-US" sz="700">
                  <a:solidFill>
                    <a:srgbClr val="4A4A4A"/>
                  </a:solidFill>
                  <a:latin typeface="Arial"/>
                </a:rPr>
                <a:t>Google SIP Link Certified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5184D7A-6836-AE73-7EFC-26381152BCC5}"/>
              </a:ext>
            </a:extLst>
          </p:cNvPr>
          <p:cNvGrpSpPr/>
          <p:nvPr/>
        </p:nvGrpSpPr>
        <p:grpSpPr>
          <a:xfrm>
            <a:off x="0" y="2112486"/>
            <a:ext cx="9144000" cy="1325880"/>
            <a:chOff x="0" y="2112486"/>
            <a:chExt cx="9144000" cy="1325880"/>
          </a:xfrm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44FEA066-B8D4-464C-B546-F9E4B4AD8C40}"/>
                </a:ext>
              </a:extLst>
            </p:cNvPr>
            <p:cNvSpPr/>
            <p:nvPr/>
          </p:nvSpPr>
          <p:spPr>
            <a:xfrm>
              <a:off x="0" y="2112486"/>
              <a:ext cx="9144000" cy="1325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59" name="SBC 2000">
              <a:extLst>
                <a:ext uri="{FF2B5EF4-FFF2-40B4-BE49-F238E27FC236}">
                  <a16:creationId xmlns:a16="http://schemas.microsoft.com/office/drawing/2014/main" id="{C4FD59ED-2FF2-4375-AF4C-6C9F7DF17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2182" y="2392392"/>
              <a:ext cx="1410829" cy="338328"/>
            </a:xfrm>
            <a:prstGeom prst="rect">
              <a:avLst/>
            </a:prstGeom>
          </p:spPr>
        </p:pic>
        <p:pic>
          <p:nvPicPr>
            <p:cNvPr id="65" name="SBC 1000">
              <a:extLst>
                <a:ext uri="{FF2B5EF4-FFF2-40B4-BE49-F238E27FC236}">
                  <a16:creationId xmlns:a16="http://schemas.microsoft.com/office/drawing/2014/main" id="{164063E1-D3CA-4145-8771-C495A98BB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35035" y="2117332"/>
              <a:ext cx="1408176" cy="348128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9B4E01BE-6816-4735-9808-3ADBC58CD8A2}"/>
                </a:ext>
              </a:extLst>
            </p:cNvPr>
            <p:cNvSpPr txBox="1"/>
            <p:nvPr/>
          </p:nvSpPr>
          <p:spPr>
            <a:xfrm>
              <a:off x="2235676" y="2673187"/>
              <a:ext cx="1839318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42" indent="-171442" defTabSz="914355">
                <a:buFont typeface="Wingdings" charset="2"/>
                <a:buChar char="ü"/>
                <a:defRPr/>
              </a:pPr>
              <a:r>
                <a:rPr lang="en-US" sz="1050">
                  <a:solidFill>
                    <a:srgbClr val="4A4A4A"/>
                  </a:solidFill>
                  <a:latin typeface="Arial"/>
                </a:rPr>
                <a:t>192 or 600 Sessions</a:t>
              </a:r>
            </a:p>
            <a:p>
              <a:pPr marL="171442" indent="-171442" defTabSz="914355">
                <a:buFont typeface="Wingdings" charset="2"/>
                <a:buChar char="ü"/>
                <a:defRPr/>
              </a:pPr>
              <a:r>
                <a:rPr lang="en-US" sz="1050">
                  <a:solidFill>
                    <a:srgbClr val="4A4A4A"/>
                  </a:solidFill>
                  <a:latin typeface="Arial"/>
                </a:rPr>
                <a:t>Teams SBA option</a:t>
              </a:r>
            </a:p>
            <a:p>
              <a:pPr marL="171442" indent="-171442" defTabSz="914355">
                <a:buFont typeface="Wingdings" charset="2"/>
                <a:buChar char="ü"/>
                <a:defRPr/>
              </a:pPr>
              <a:r>
                <a:rPr lang="en-US" sz="1050">
                  <a:solidFill>
                    <a:srgbClr val="4A4A4A"/>
                  </a:solidFill>
                  <a:latin typeface="Arial"/>
                </a:rPr>
                <a:t>FXO/FXS options</a:t>
              </a:r>
            </a:p>
          </p:txBody>
        </p: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FECCA0FB-7CB4-4EF6-8325-10FD58C76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1602" y="2835057"/>
              <a:ext cx="1103905" cy="306463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2951C5D2-A6D8-4CC9-9D34-E3A7BCFFD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9709" y="2655778"/>
              <a:ext cx="1093947" cy="275942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3143156-8FA7-D537-EBE6-54222A71D0C1}"/>
                </a:ext>
              </a:extLst>
            </p:cNvPr>
            <p:cNvGrpSpPr/>
            <p:nvPr/>
          </p:nvGrpSpPr>
          <p:grpSpPr>
            <a:xfrm>
              <a:off x="6862878" y="2241115"/>
              <a:ext cx="2230107" cy="1130534"/>
              <a:chOff x="4256843" y="2241115"/>
              <a:chExt cx="2230107" cy="1130534"/>
            </a:xfrm>
          </p:grpSpPr>
          <p:pic>
            <p:nvPicPr>
              <p:cNvPr id="64" name="SBC SWe Lite"/>
              <p:cNvPicPr>
                <a:picLocks noChangeAspect="1"/>
              </p:cNvPicPr>
              <p:nvPr/>
            </p:nvPicPr>
            <p:blipFill>
              <a:blip r:embed="rId1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605754" y="2241115"/>
                <a:ext cx="1846118" cy="283230"/>
              </a:xfrm>
              <a:prstGeom prst="rect">
                <a:avLst/>
              </a:prstGeom>
            </p:spPr>
          </p:pic>
          <p:sp>
            <p:nvSpPr>
              <p:cNvPr id="58" name="TextBox 57"/>
              <p:cNvSpPr txBox="1"/>
              <p:nvPr/>
            </p:nvSpPr>
            <p:spPr>
              <a:xfrm>
                <a:off x="4930663" y="2471403"/>
                <a:ext cx="1556287" cy="900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42" indent="-171442" defTabSz="914355">
                  <a:buFont typeface="Wingdings" charset="2"/>
                  <a:buChar char="ü"/>
                  <a:defRPr/>
                </a:pPr>
                <a:r>
                  <a:rPr lang="en-US" sz="1050">
                    <a:solidFill>
                      <a:srgbClr val="4A4A4A"/>
                    </a:solidFill>
                    <a:latin typeface="Arial"/>
                  </a:rPr>
                  <a:t>1,000 Sessions</a:t>
                </a:r>
              </a:p>
              <a:p>
                <a:pPr marL="171442" indent="-171442" defTabSz="914355">
                  <a:buFont typeface="Wingdings" charset="2"/>
                  <a:buChar char="ü"/>
                  <a:defRPr/>
                </a:pPr>
                <a:r>
                  <a:rPr lang="en-US" sz="1050">
                    <a:solidFill>
                      <a:srgbClr val="4A4A4A"/>
                    </a:solidFill>
                    <a:latin typeface="Arial"/>
                  </a:rPr>
                  <a:t>Virtual &amp; Cloud</a:t>
                </a:r>
              </a:p>
              <a:p>
                <a:pPr marL="171442" indent="-171442" defTabSz="914355">
                  <a:buFont typeface="Wingdings" charset="2"/>
                  <a:buChar char="ü"/>
                  <a:defRPr/>
                </a:pPr>
                <a:r>
                  <a:rPr lang="en-US" sz="1050">
                    <a:solidFill>
                      <a:srgbClr val="4A4A4A"/>
                    </a:solidFill>
                    <a:latin typeface="Arial"/>
                  </a:rPr>
                  <a:t>CPU Transcode</a:t>
                </a:r>
              </a:p>
              <a:p>
                <a:pPr marL="171442" indent="-171442" defTabSz="914355">
                  <a:buFont typeface="Wingdings" charset="2"/>
                  <a:buChar char="ü"/>
                  <a:defRPr/>
                </a:pPr>
                <a:r>
                  <a:rPr lang="en-US" sz="1050">
                    <a:solidFill>
                      <a:srgbClr val="4A4A4A"/>
                    </a:solidFill>
                    <a:latin typeface="Arial"/>
                  </a:rPr>
                  <a:t>Teams SBA option</a:t>
                </a:r>
              </a:p>
              <a:p>
                <a:pPr marL="171442" indent="-171442" defTabSz="914355">
                  <a:buFont typeface="Wingdings" charset="2"/>
                  <a:buChar char="ü"/>
                  <a:defRPr/>
                </a:pPr>
                <a:r>
                  <a:rPr lang="en-US" sz="1050">
                    <a:solidFill>
                      <a:srgbClr val="4A4A4A"/>
                    </a:solidFill>
                    <a:latin typeface="Arial"/>
                  </a:rPr>
                  <a:t>Azure &amp; AWS</a:t>
                </a:r>
              </a:p>
            </p:txBody>
          </p:sp>
          <p:pic>
            <p:nvPicPr>
              <p:cNvPr id="109" name="Picture 108">
                <a:extLst>
                  <a:ext uri="{FF2B5EF4-FFF2-40B4-BE49-F238E27FC236}">
                    <a16:creationId xmlns:a16="http://schemas.microsoft.com/office/drawing/2014/main" id="{B73C835B-B5D4-45D1-9654-97FDE1A931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256843" y="2652974"/>
                <a:ext cx="696411" cy="467005"/>
              </a:xfrm>
              <a:prstGeom prst="rect">
                <a:avLst/>
              </a:prstGeom>
            </p:spPr>
          </p:pic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9E0AC08-A889-4552-84D4-A4015D6D2CAF}"/>
                </a:ext>
              </a:extLst>
            </p:cNvPr>
            <p:cNvSpPr txBox="1"/>
            <p:nvPr/>
          </p:nvSpPr>
          <p:spPr>
            <a:xfrm>
              <a:off x="4924150" y="2605378"/>
              <a:ext cx="1711144" cy="73866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170815" indent="-170815" defTabSz="914355">
                <a:buFont typeface="Wingdings" charset="2"/>
                <a:buChar char="ü"/>
                <a:defRPr/>
              </a:pPr>
              <a:r>
                <a:rPr lang="en-US" sz="1050" dirty="0">
                  <a:solidFill>
                    <a:srgbClr val="4A4A4A"/>
                  </a:solidFill>
                  <a:latin typeface="Arial"/>
                </a:rPr>
                <a:t>960 Sessions</a:t>
              </a:r>
              <a:endParaRPr lang="en-US" dirty="0"/>
            </a:p>
            <a:p>
              <a:pPr marL="170815" indent="-170815" defTabSz="914355">
                <a:buFont typeface="Wingdings" charset="2"/>
                <a:buChar char="ü"/>
                <a:defRPr/>
              </a:pPr>
              <a:r>
                <a:rPr lang="en-US" sz="1050" dirty="0">
                  <a:solidFill>
                    <a:srgbClr val="4A4A4A"/>
                  </a:solidFill>
                  <a:latin typeface="Arial"/>
                </a:rPr>
                <a:t>CPU Transcode</a:t>
              </a:r>
              <a:endParaRPr lang="en-US" sz="1050" dirty="0">
                <a:solidFill>
                  <a:srgbClr val="4A4A4A"/>
                </a:solidFill>
                <a:latin typeface="Arial"/>
                <a:cs typeface="Arial"/>
              </a:endParaRPr>
            </a:p>
            <a:p>
              <a:pPr marL="170815" indent="-170815" defTabSz="914355">
                <a:buFont typeface="Wingdings" charset="2"/>
                <a:buChar char="ü"/>
                <a:defRPr/>
              </a:pPr>
              <a:r>
                <a:rPr lang="en-US" sz="1050" dirty="0">
                  <a:solidFill>
                    <a:srgbClr val="4A4A4A"/>
                  </a:solidFill>
                  <a:latin typeface="Arial"/>
                </a:rPr>
                <a:t>FXO/FXS options</a:t>
              </a:r>
              <a:endParaRPr lang="en-US" sz="1050" dirty="0">
                <a:solidFill>
                  <a:srgbClr val="4A4A4A"/>
                </a:solidFill>
                <a:latin typeface="Arial"/>
                <a:cs typeface="Arial"/>
              </a:endParaRPr>
            </a:p>
            <a:p>
              <a:pPr marL="170815" indent="-170815" defTabSz="914355">
                <a:buFont typeface="Wingdings" charset="2"/>
                <a:buChar char="ü"/>
                <a:defRPr/>
              </a:pPr>
              <a:r>
                <a:rPr lang="en-US" sz="1050" dirty="0">
                  <a:solidFill>
                    <a:srgbClr val="4A4A4A"/>
                  </a:solidFill>
                  <a:latin typeface="Arial"/>
                </a:rPr>
                <a:t>10 Gbps edge routing</a:t>
              </a:r>
              <a:endParaRPr lang="en-US" sz="1050" dirty="0">
                <a:solidFill>
                  <a:srgbClr val="4A4A4A"/>
                </a:solidFill>
                <a:latin typeface="Arial"/>
                <a:cs typeface="Arial"/>
              </a:endParaRPr>
            </a:p>
          </p:txBody>
        </p:sp>
        <p:pic>
          <p:nvPicPr>
            <p:cNvPr id="3" name="Picture 2" descr="Back side of a device&#10;&#10;Description automatically generated">
              <a:extLst>
                <a:ext uri="{FF2B5EF4-FFF2-40B4-BE49-F238E27FC236}">
                  <a16:creationId xmlns:a16="http://schemas.microsoft.com/office/drawing/2014/main" id="{73910E85-66EF-2583-7900-3988B6A0C3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screen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9980" b="89980" l="4945" r="95799">
                          <a14:foregroundMark x1="5473" y1="45455" x2="5233" y2="67677"/>
                          <a14:foregroundMark x1="5233" y1="67677" x2="9626" y2="73818"/>
                          <a14:foregroundMark x1="9626" y1="73818" x2="9842" y2="46949"/>
                          <a14:foregroundMark x1="9842" y1="46949" x2="15338" y2="43030"/>
                          <a14:foregroundMark x1="15338" y1="43030" x2="15891" y2="42909"/>
                          <a14:foregroundMark x1="5185" y1="46586" x2="5401" y2="55758"/>
                          <a14:foregroundMark x1="6169" y1="61859" x2="6841" y2="70990"/>
                          <a14:foregroundMark x1="4945" y1="75434" x2="4945" y2="75434"/>
                          <a14:foregroundMark x1="87110" y1="43677" x2="91983" y2="48525"/>
                          <a14:foregroundMark x1="91983" y1="48525" x2="93303" y2="73899"/>
                          <a14:foregroundMark x1="87566" y1="66788" x2="93447" y2="67192"/>
                          <a14:foregroundMark x1="93447" y1="67192" x2="95127" y2="58303"/>
                          <a14:foregroundMark x1="95487" y1="74788" x2="95583" y2="58141"/>
                          <a14:foregroundMark x1="93087" y1="43919" x2="93087" y2="43919"/>
                          <a14:foregroundMark x1="94599" y1="43919" x2="94599" y2="43919"/>
                          <a14:foregroundMark x1="93759" y1="43919" x2="93759" y2="43919"/>
                          <a14:foregroundMark x1="94143" y1="43919" x2="94143" y2="43919"/>
                          <a14:foregroundMark x1="95343" y1="44323" x2="95343" y2="44323"/>
                          <a14:foregroundMark x1="95799" y1="44323" x2="95799" y2="443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3824" t="38396" r="2765" b="23535"/>
            <a:stretch/>
          </p:blipFill>
          <p:spPr>
            <a:xfrm>
              <a:off x="3789366" y="2751528"/>
              <a:ext cx="1084486" cy="262606"/>
            </a:xfrm>
            <a:prstGeom prst="rect">
              <a:avLst/>
            </a:prstGeom>
          </p:spPr>
        </p:pic>
        <p:pic>
          <p:nvPicPr>
            <p:cNvPr id="26" name="Picture 25" descr="A white and grey logo&#10;&#10;Description automatically generated">
              <a:extLst>
                <a:ext uri="{FF2B5EF4-FFF2-40B4-BE49-F238E27FC236}">
                  <a16:creationId xmlns:a16="http://schemas.microsoft.com/office/drawing/2014/main" id="{6FBC4558-314E-5B2C-4598-D9F592FD4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22076" y="2131283"/>
              <a:ext cx="1379501" cy="283231"/>
            </a:xfrm>
            <a:prstGeom prst="rect">
              <a:avLst/>
            </a:prstGeom>
          </p:spPr>
        </p:pic>
        <p:pic>
          <p:nvPicPr>
            <p:cNvPr id="28" name="Picture 27" descr="A white and grey logo&#10;&#10;Description automatically generated">
              <a:extLst>
                <a:ext uri="{FF2B5EF4-FFF2-40B4-BE49-F238E27FC236}">
                  <a16:creationId xmlns:a16="http://schemas.microsoft.com/office/drawing/2014/main" id="{638BA720-A148-9C2C-6785-D6B259CEC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22076" y="2394836"/>
              <a:ext cx="1426151" cy="283231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4DF4BA1-A319-370D-F7DE-9EE946340147}"/>
              </a:ext>
            </a:extLst>
          </p:cNvPr>
          <p:cNvGrpSpPr/>
          <p:nvPr/>
        </p:nvGrpSpPr>
        <p:grpSpPr>
          <a:xfrm>
            <a:off x="-15710" y="3442997"/>
            <a:ext cx="9159710" cy="1325880"/>
            <a:chOff x="-15710" y="3442997"/>
            <a:chExt cx="9159710" cy="1325880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9BFF556F-A54F-4EA9-B84C-1A5ECE5FD204}"/>
                </a:ext>
              </a:extLst>
            </p:cNvPr>
            <p:cNvSpPr/>
            <p:nvPr/>
          </p:nvSpPr>
          <p:spPr>
            <a:xfrm>
              <a:off x="0" y="3442997"/>
              <a:ext cx="9144000" cy="1325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-15710" y="3799104"/>
              <a:ext cx="1071301" cy="715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55">
                <a:defRPr/>
              </a:pPr>
              <a:r>
                <a:rPr lang="en-US" sz="1350">
                  <a:solidFill>
                    <a:srgbClr val="4A4A4A"/>
                  </a:solidFill>
                  <a:latin typeface="Arial"/>
                </a:rPr>
                <a:t>Service Provider</a:t>
              </a:r>
            </a:p>
            <a:p>
              <a:pPr algn="ctr" defTabSz="914355">
                <a:defRPr/>
              </a:pPr>
              <a:r>
                <a:rPr lang="en-US" sz="1350">
                  <a:solidFill>
                    <a:srgbClr val="4A4A4A"/>
                  </a:solidFill>
                  <a:latin typeface="Arial"/>
                </a:rPr>
                <a:t>Edge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364384" y="3680904"/>
              <a:ext cx="1802486" cy="7848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914355">
                <a:defRPr/>
              </a:pPr>
              <a:endParaRPr lang="en-US" sz="1200">
                <a:solidFill>
                  <a:srgbClr val="4A4A4A"/>
                </a:solidFill>
                <a:latin typeface="Arial"/>
              </a:endParaRPr>
            </a:p>
            <a:p>
              <a:pPr algn="ctr" defTabSz="914355">
                <a:defRPr/>
              </a:pPr>
              <a:endParaRPr lang="en-US" sz="1200">
                <a:solidFill>
                  <a:srgbClr val="4A4A4A"/>
                </a:solidFill>
                <a:latin typeface="Arial"/>
              </a:endParaRPr>
            </a:p>
            <a:p>
              <a:pPr algn="ctr" defTabSz="914355">
                <a:defRPr/>
              </a:pPr>
              <a:endParaRPr lang="en-US" sz="1200">
                <a:solidFill>
                  <a:srgbClr val="4A4A4A"/>
                </a:solidFill>
                <a:latin typeface="Arial"/>
              </a:endParaRPr>
            </a:p>
            <a:p>
              <a:pPr algn="ctr" defTabSz="914355">
                <a:defRPr/>
              </a:pPr>
              <a:r>
                <a:rPr lang="en-US" sz="900">
                  <a:solidFill>
                    <a:srgbClr val="4A4A4A"/>
                  </a:solidFill>
                  <a:latin typeface="Arial"/>
                </a:rPr>
                <a:t> 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12D96DB1-752D-4A71-9A3A-E2B54B2C9CFF}"/>
                </a:ext>
              </a:extLst>
            </p:cNvPr>
            <p:cNvSpPr txBox="1"/>
            <p:nvPr/>
          </p:nvSpPr>
          <p:spPr>
            <a:xfrm>
              <a:off x="4965805" y="3917930"/>
              <a:ext cx="1641930" cy="784830"/>
            </a:xfrm>
            <a:prstGeom prst="rect">
              <a:avLst/>
            </a:prstGeom>
            <a:noFill/>
          </p:spPr>
          <p:txBody>
            <a:bodyPr wrap="square" rIns="0" bIns="9144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171438" indent="-171438" defTabSz="914378">
                <a:buFont typeface="Wingdings" charset="2"/>
                <a:buChar char="ü"/>
                <a:defRPr/>
              </a:pPr>
              <a:r>
                <a:rPr lang="en-US" sz="1050">
                  <a:solidFill>
                    <a:srgbClr val="4A4A4A"/>
                  </a:solidFill>
                </a:rPr>
                <a:t>300 Sessions</a:t>
              </a:r>
            </a:p>
            <a:p>
              <a:pPr marL="171442" indent="-171442" defTabSz="914355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charset="2"/>
                <a:buChar char="ü"/>
                <a:defRPr/>
              </a:pPr>
              <a:r>
                <a:rPr lang="en-US" sz="1050">
                  <a:solidFill>
                    <a:srgbClr val="4A4A4A"/>
                  </a:solidFill>
                  <a:latin typeface="Arial"/>
                </a:rPr>
                <a:t>FXO/FXS options</a:t>
              </a:r>
            </a:p>
            <a:p>
              <a:pPr marL="171438" indent="-171438" defTabSz="914378">
                <a:buFont typeface="Wingdings" charset="2"/>
                <a:buChar char="ü"/>
                <a:defRPr/>
              </a:pPr>
              <a:r>
                <a:rPr lang="en-US" sz="1050">
                  <a:solidFill>
                    <a:srgbClr val="4A4A4A"/>
                  </a:solidFill>
                </a:rPr>
                <a:t>PoE options</a:t>
              </a:r>
            </a:p>
            <a:p>
              <a:pPr marL="171438" indent="-171438" defTabSz="914378">
                <a:buFont typeface="Wingdings" charset="2"/>
                <a:buChar char="ü"/>
                <a:defRPr/>
              </a:pPr>
              <a:r>
                <a:rPr lang="en-US" sz="1050">
                  <a:solidFill>
                    <a:srgbClr val="4A4A4A"/>
                  </a:solidFill>
                </a:rPr>
                <a:t>Zero Touch Provision</a:t>
              </a:r>
              <a:endParaRPr lang="en-US" sz="900">
                <a:solidFill>
                  <a:srgbClr val="4A4A4A"/>
                </a:solidFill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85C6B0E6-4393-4F58-925A-FB5D884DE9EA}"/>
                </a:ext>
              </a:extLst>
            </p:cNvPr>
            <p:cNvSpPr txBox="1"/>
            <p:nvPr/>
          </p:nvSpPr>
          <p:spPr>
            <a:xfrm>
              <a:off x="7450592" y="3923882"/>
              <a:ext cx="1633585" cy="738664"/>
            </a:xfrm>
            <a:prstGeom prst="rect">
              <a:avLst/>
            </a:prstGeom>
            <a:noFill/>
          </p:spPr>
          <p:txBody>
            <a:bodyPr wrap="square" r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171438" indent="-171438" defTabSz="914378">
                <a:buFont typeface="Wingdings" charset="2"/>
                <a:buChar char="ü"/>
                <a:defRPr/>
              </a:pPr>
              <a:r>
                <a:rPr lang="en-US" sz="1050">
                  <a:solidFill>
                    <a:srgbClr val="4A4A4A"/>
                  </a:solidFill>
                </a:rPr>
                <a:t>500 Sessions</a:t>
              </a:r>
            </a:p>
            <a:p>
              <a:pPr marL="171442" indent="-171442" defTabSz="914355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charset="2"/>
                <a:buChar char="ü"/>
                <a:defRPr/>
              </a:pPr>
              <a:r>
                <a:rPr lang="en-US" sz="1050">
                  <a:solidFill>
                    <a:srgbClr val="4A4A4A"/>
                  </a:solidFill>
                  <a:latin typeface="Arial"/>
                </a:rPr>
                <a:t>FXO/FXS options</a:t>
              </a:r>
            </a:p>
            <a:p>
              <a:pPr marL="171438" indent="-171438" defTabSz="914378">
                <a:buFont typeface="Wingdings" charset="2"/>
                <a:buChar char="ü"/>
                <a:defRPr/>
              </a:pPr>
              <a:r>
                <a:rPr lang="en-US" sz="1050">
                  <a:solidFill>
                    <a:srgbClr val="4A4A4A"/>
                  </a:solidFill>
                </a:rPr>
                <a:t>LTE 4G Option</a:t>
              </a:r>
            </a:p>
            <a:p>
              <a:pPr marL="171438" indent="-171438" defTabSz="914378">
                <a:buFont typeface="Wingdings" charset="2"/>
                <a:buChar char="ü"/>
                <a:defRPr/>
              </a:pPr>
              <a:r>
                <a:rPr lang="en-US" sz="1050">
                  <a:solidFill>
                    <a:srgbClr val="4A4A4A"/>
                  </a:solidFill>
                </a:rPr>
                <a:t>Zero Touch Provision</a:t>
              </a:r>
            </a:p>
          </p:txBody>
        </p:sp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B0C8AE25-FF6C-49E4-8C13-1D71FC670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11789" y="3540477"/>
              <a:ext cx="1828800" cy="267235"/>
            </a:xfrm>
            <a:prstGeom prst="rect">
              <a:avLst/>
            </a:prstGeom>
          </p:spPr>
        </p:pic>
        <p:pic>
          <p:nvPicPr>
            <p:cNvPr id="10" name="Picture 9" descr="A picture containing text, electronics&#10;&#10;Description automatically generated">
              <a:extLst>
                <a:ext uri="{FF2B5EF4-FFF2-40B4-BE49-F238E27FC236}">
                  <a16:creationId xmlns:a16="http://schemas.microsoft.com/office/drawing/2014/main" id="{1153F135-17D0-43E6-8BCA-CBA30B658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30171" y="3867175"/>
              <a:ext cx="990804" cy="561680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5999B4C6-1090-4C5B-800C-C9737F8ED2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5678" b="3387"/>
            <a:stretch/>
          </p:blipFill>
          <p:spPr>
            <a:xfrm>
              <a:off x="4622076" y="3543863"/>
              <a:ext cx="1828800" cy="260462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65859E9-8682-5219-3930-619007596B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screen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5556" b="92271" l="2008" r="96750">
                          <a14:foregroundMark x1="7744" y1="18841" x2="88815" y2="33575"/>
                          <a14:foregroundMark x1="88815" y1="33575" x2="91205" y2="71256"/>
                          <a14:foregroundMark x1="91205" y1="71256" x2="18260" y2="85507"/>
                          <a14:foregroundMark x1="18260" y1="85507" x2="6883" y2="60145"/>
                          <a14:foregroundMark x1="6883" y1="60145" x2="8987" y2="19082"/>
                          <a14:foregroundMark x1="8987" y1="19082" x2="77247" y2="10145"/>
                          <a14:foregroundMark x1="77247" y1="10145" x2="90153" y2="14976"/>
                          <a14:foregroundMark x1="90153" y1="14976" x2="89388" y2="51208"/>
                          <a14:foregroundMark x1="89388" y1="51208" x2="59082" y2="43478"/>
                          <a14:foregroundMark x1="59082" y1="43478" x2="66252" y2="5797"/>
                          <a14:foregroundMark x1="66252" y1="5797" x2="45602" y2="49275"/>
                          <a14:foregroundMark x1="45602" y1="49275" x2="26195" y2="46860"/>
                          <a14:foregroundMark x1="26195" y1="46860" x2="39866" y2="36232"/>
                          <a14:foregroundMark x1="39866" y1="36232" x2="29063" y2="47826"/>
                          <a14:foregroundMark x1="29063" y1="47826" x2="47228" y2="69082"/>
                          <a14:foregroundMark x1="47228" y1="69082" x2="72275" y2="66184"/>
                          <a14:foregroundMark x1="72275" y1="66184" x2="60516" y2="42029"/>
                          <a14:foregroundMark x1="60516" y1="42029" x2="17782" y2="41787"/>
                          <a14:foregroundMark x1="17782" y1="41787" x2="14723" y2="51208"/>
                          <a14:foregroundMark x1="92256" y1="16425" x2="96750" y2="81643"/>
                          <a14:foregroundMark x1="5927" y1="15217" x2="6405" y2="84783"/>
                          <a14:foregroundMark x1="6405" y1="84783" x2="38815" y2="92029"/>
                          <a14:foregroundMark x1="38815" y1="92029" x2="73136" y2="91063"/>
                          <a14:foregroundMark x1="73136" y1="91063" x2="84799" y2="91063"/>
                          <a14:foregroundMark x1="84799" y1="91063" x2="95220" y2="89614"/>
                          <a14:foregroundMark x1="72562" y1="82850" x2="89293" y2="81401"/>
                          <a14:foregroundMark x1="4493" y1="41546" x2="4015" y2="64493"/>
                          <a14:foregroundMark x1="4207" y1="88406" x2="18356" y2="87923"/>
                          <a14:foregroundMark x1="18356" y1="87923" x2="24761" y2="89614"/>
                          <a14:foregroundMark x1="9751" y1="92271" x2="9751" y2="92271"/>
                          <a14:foregroundMark x1="2008" y1="64493" x2="2008" y2="644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69789" y="3963025"/>
              <a:ext cx="990804" cy="392154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9FF16FB4-89F2-E20F-FBA5-E718FF5A02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screen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9984" b="89976" l="10000" r="91133">
                          <a14:foregroundMark x1="10085" y1="58650" x2="10085" y2="58650"/>
                          <a14:foregroundMark x1="10397" y1="71261" x2="10397" y2="71261"/>
                          <a14:foregroundMark x1="91133" y1="51496" x2="91133" y2="51496"/>
                          <a14:foregroundMark x1="90822" y1="74980" x2="90822" y2="749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5140" y="3828338"/>
              <a:ext cx="888855" cy="623443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67463BA-58AC-58A6-FD79-49FEC9667665}"/>
                </a:ext>
              </a:extLst>
            </p:cNvPr>
            <p:cNvSpPr txBox="1"/>
            <p:nvPr/>
          </p:nvSpPr>
          <p:spPr>
            <a:xfrm>
              <a:off x="2147436" y="3919052"/>
              <a:ext cx="1641930" cy="784830"/>
            </a:xfrm>
            <a:prstGeom prst="rect">
              <a:avLst/>
            </a:prstGeom>
            <a:noFill/>
          </p:spPr>
          <p:txBody>
            <a:bodyPr wrap="square" rIns="0" bIns="9144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171438" indent="-171438" defTabSz="914378">
                <a:buFont typeface="Wingdings" charset="2"/>
                <a:buChar char="ü"/>
                <a:defRPr/>
              </a:pPr>
              <a:r>
                <a:rPr lang="en-US" sz="1050">
                  <a:solidFill>
                    <a:srgbClr val="4A4A4A"/>
                  </a:solidFill>
                </a:rPr>
                <a:t>2 or 4 Port ATA</a:t>
              </a:r>
            </a:p>
            <a:p>
              <a:pPr marL="171438" indent="-171438" defTabSz="914378">
                <a:buFont typeface="Wingdings" charset="2"/>
                <a:buChar char="ü"/>
                <a:defRPr/>
              </a:pPr>
              <a:r>
                <a:rPr lang="en-US" sz="1050">
                  <a:solidFill>
                    <a:srgbClr val="4A4A4A"/>
                  </a:solidFill>
                  <a:latin typeface="Arial"/>
                </a:rPr>
                <a:t>Field upgradable</a:t>
              </a:r>
            </a:p>
            <a:p>
              <a:pPr marL="171438" indent="-171438" defTabSz="914378">
                <a:buFont typeface="Wingdings" charset="2"/>
                <a:buChar char="ü"/>
                <a:defRPr/>
              </a:pPr>
              <a:r>
                <a:rPr lang="en-US" sz="1050">
                  <a:solidFill>
                    <a:srgbClr val="4A4A4A"/>
                  </a:solidFill>
                  <a:latin typeface="Arial"/>
                </a:rPr>
                <a:t>Centrally managed</a:t>
              </a:r>
            </a:p>
            <a:p>
              <a:pPr marL="171438" indent="-171438" defTabSz="914378">
                <a:buFont typeface="Wingdings" charset="2"/>
                <a:buChar char="ü"/>
                <a:defRPr/>
              </a:pPr>
              <a:r>
                <a:rPr lang="en-US" sz="1050">
                  <a:solidFill>
                    <a:srgbClr val="4A4A4A"/>
                  </a:solidFill>
                </a:rPr>
                <a:t>Zero Touch Provision</a:t>
              </a:r>
              <a:endParaRPr lang="en-US" sz="900">
                <a:solidFill>
                  <a:srgbClr val="4A4A4A"/>
                </a:solidFill>
              </a:endParaRP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0D986B5-1319-3FEF-BC97-D4BBF23971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8097" y="3698875"/>
              <a:ext cx="1709843" cy="266249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FEEF5A5D-78F6-C5FA-AF53-949AB9939E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53590" y="3448635"/>
              <a:ext cx="1709843" cy="266249"/>
            </a:xfrm>
            <a:prstGeom prst="rect">
              <a:avLst/>
            </a:prstGeom>
          </p:spPr>
        </p:pic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83965406-FB89-4658-854F-3FDE591A7F0F}"/>
              </a:ext>
            </a:extLst>
          </p:cNvPr>
          <p:cNvSpPr txBox="1"/>
          <p:nvPr/>
        </p:nvSpPr>
        <p:spPr>
          <a:xfrm>
            <a:off x="0" y="2495489"/>
            <a:ext cx="104332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5">
              <a:defRPr/>
            </a:pPr>
            <a:r>
              <a:rPr lang="en-US" sz="1350">
                <a:solidFill>
                  <a:srgbClr val="4A4A4A"/>
                </a:solidFill>
                <a:latin typeface="Arial"/>
              </a:rPr>
              <a:t>Enterprise</a:t>
            </a:r>
          </a:p>
          <a:p>
            <a:pPr algn="ctr" defTabSz="914355">
              <a:defRPr/>
            </a:pPr>
            <a:r>
              <a:rPr lang="en-US" sz="1350">
                <a:solidFill>
                  <a:srgbClr val="4A4A4A"/>
                </a:solidFill>
                <a:latin typeface="Arial"/>
              </a:rPr>
              <a:t>Edge</a:t>
            </a:r>
          </a:p>
        </p:txBody>
      </p:sp>
    </p:spTree>
    <p:extLst>
      <p:ext uri="{BB962C8B-B14F-4D97-AF65-F5344CB8AC3E}">
        <p14:creationId xmlns:p14="http://schemas.microsoft.com/office/powerpoint/2010/main" val="392969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6D7E44-FB8E-83EF-4B9E-D3E1D89618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53110" y="333955"/>
            <a:ext cx="4837779" cy="1025717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42662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465481" y="825715"/>
            <a:ext cx="2560320" cy="3802803"/>
          </a:xfrm>
          <a:prstGeom prst="roundRect">
            <a:avLst>
              <a:gd name="adj" fmla="val 5320"/>
            </a:avLst>
          </a:prstGeom>
          <a:solidFill>
            <a:schemeClr val="bg1"/>
          </a:solidFill>
          <a:ln w="12700">
            <a:solidFill>
              <a:schemeClr val="accent6"/>
            </a:solidFill>
          </a:ln>
          <a:effectLst/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45720" numCol="1" spcCol="1270" anchor="t" anchorCtr="0">
            <a:noAutofit/>
          </a:bodyPr>
          <a:lstStyle/>
          <a:p>
            <a:pPr algn="ctr" defTabSz="914355">
              <a:spcBef>
                <a:spcPts val="450"/>
              </a:spcBef>
            </a:pPr>
            <a:r>
              <a:rPr lang="en-US" sz="1300" b="1">
                <a:solidFill>
                  <a:srgbClr val="4A4A4A"/>
                </a:solidFill>
                <a:latin typeface="Arial"/>
              </a:rPr>
              <a:t>Need More Bandwidth for Cloud-based Apps</a:t>
            </a:r>
          </a:p>
        </p:txBody>
      </p:sp>
      <p:sp>
        <p:nvSpPr>
          <p:cNvPr id="68612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Edge Challenges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291839" y="825715"/>
            <a:ext cx="2560320" cy="3802803"/>
          </a:xfrm>
          <a:prstGeom prst="roundRect">
            <a:avLst>
              <a:gd name="adj" fmla="val 4936"/>
            </a:avLst>
          </a:prstGeom>
          <a:solidFill>
            <a:schemeClr val="bg1"/>
          </a:solidFill>
          <a:ln w="12700">
            <a:solidFill>
              <a:schemeClr val="accent6">
                <a:lumMod val="75000"/>
              </a:schemeClr>
            </a:solidFill>
          </a:ln>
          <a:effectLst/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45720" numCol="1" spcCol="1270" anchor="t" anchorCtr="0">
            <a:noAutofit/>
          </a:bodyPr>
          <a:lstStyle/>
          <a:p>
            <a:pPr algn="ctr" defTabSz="914355">
              <a:spcBef>
                <a:spcPts val="450"/>
              </a:spcBef>
              <a:buClr>
                <a:srgbClr val="FFFFFF"/>
              </a:buClr>
            </a:pPr>
            <a:r>
              <a:rPr lang="en-US" sz="1300" b="1">
                <a:solidFill>
                  <a:srgbClr val="4A4A4A"/>
                </a:solidFill>
                <a:latin typeface="Arial"/>
              </a:rPr>
              <a:t>Need to Secure Communications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484420" y="2310155"/>
            <a:ext cx="2140526" cy="2143895"/>
          </a:xfrm>
          <a:prstGeom prst="roundRect">
            <a:avLst>
              <a:gd name="adj" fmla="val 9549"/>
            </a:avLst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0" rIns="91440" bIns="45720" numCol="1" spcCol="1270" anchor="ctr" anchorCtr="0">
            <a:noAutofit/>
          </a:bodyPr>
          <a:lstStyle/>
          <a:p>
            <a:pPr marL="128585" indent="-128585" defTabSz="914355">
              <a:spcBef>
                <a:spcPts val="1200"/>
              </a:spcBef>
              <a:spcAft>
                <a:spcPts val="1200"/>
              </a:spcAft>
              <a:buClr>
                <a:srgbClr val="4A4A4A"/>
              </a:buClr>
              <a:buFont typeface="Arial" panose="020B0604020202020204" pitchFamily="34" charset="0"/>
              <a:buChar char="•"/>
            </a:pPr>
            <a:r>
              <a:rPr lang="en-US" sz="1000" b="1">
                <a:solidFill>
                  <a:srgbClr val="4A4A4A"/>
                </a:solidFill>
                <a:latin typeface="Arial"/>
              </a:rPr>
              <a:t>Firewalls don’t protect voice well</a:t>
            </a:r>
          </a:p>
          <a:p>
            <a:pPr marL="128585" indent="-128585" defTabSz="914355">
              <a:spcBef>
                <a:spcPts val="1200"/>
              </a:spcBef>
              <a:spcAft>
                <a:spcPts val="1200"/>
              </a:spcAft>
              <a:buClr>
                <a:srgbClr val="4A4A4A"/>
              </a:buClr>
              <a:buFont typeface="Arial" panose="020B0604020202020204" pitchFamily="34" charset="0"/>
              <a:buChar char="•"/>
            </a:pPr>
            <a:r>
              <a:rPr lang="en-US" sz="1000" b="1">
                <a:solidFill>
                  <a:srgbClr val="4A4A4A"/>
                </a:solidFill>
                <a:latin typeface="Arial"/>
              </a:rPr>
              <a:t>DoS attacks are increasing </a:t>
            </a:r>
          </a:p>
          <a:p>
            <a:pPr marL="128585" indent="-128585" defTabSz="914355">
              <a:spcBef>
                <a:spcPts val="1200"/>
              </a:spcBef>
              <a:spcAft>
                <a:spcPts val="1200"/>
              </a:spcAft>
              <a:buClr>
                <a:srgbClr val="4A4A4A"/>
              </a:buClr>
              <a:buFont typeface="Arial" panose="020B0604020202020204" pitchFamily="34" charset="0"/>
              <a:buChar char="•"/>
            </a:pPr>
            <a:r>
              <a:rPr lang="en-US" sz="1000" b="1">
                <a:solidFill>
                  <a:srgbClr val="4A4A4A"/>
                </a:solidFill>
                <a:latin typeface="Arial"/>
              </a:rPr>
              <a:t>Threat vectors are growing</a:t>
            </a:r>
          </a:p>
        </p:txBody>
      </p:sp>
      <p:sp>
        <p:nvSpPr>
          <p:cNvPr id="24" name="Freeform 288"/>
          <p:cNvSpPr>
            <a:spLocks noChangeArrowheads="1"/>
          </p:cNvSpPr>
          <p:nvPr/>
        </p:nvSpPr>
        <p:spPr bwMode="auto">
          <a:xfrm>
            <a:off x="4455606" y="1699940"/>
            <a:ext cx="424997" cy="247915"/>
          </a:xfrm>
          <a:custGeom>
            <a:avLst/>
            <a:gdLst>
              <a:gd name="T0" fmla="*/ 374 w 1891"/>
              <a:gd name="T1" fmla="*/ 911 h 1109"/>
              <a:gd name="T2" fmla="*/ 260 w 1891"/>
              <a:gd name="T3" fmla="*/ 1108 h 1109"/>
              <a:gd name="T4" fmla="*/ 161 w 1891"/>
              <a:gd name="T5" fmla="*/ 892 h 1109"/>
              <a:gd name="T6" fmla="*/ 323 w 1891"/>
              <a:gd name="T7" fmla="*/ 862 h 1109"/>
              <a:gd name="T8" fmla="*/ 769 w 1891"/>
              <a:gd name="T9" fmla="*/ 664 h 1109"/>
              <a:gd name="T10" fmla="*/ 887 w 1891"/>
              <a:gd name="T11" fmla="*/ 780 h 1109"/>
              <a:gd name="T12" fmla="*/ 857 w 1891"/>
              <a:gd name="T13" fmla="*/ 400 h 1109"/>
              <a:gd name="T14" fmla="*/ 1801 w 1891"/>
              <a:gd name="T15" fmla="*/ 332 h 1109"/>
              <a:gd name="T16" fmla="*/ 1831 w 1891"/>
              <a:gd name="T17" fmla="*/ 712 h 1109"/>
              <a:gd name="T18" fmla="*/ 1003 w 1891"/>
              <a:gd name="T19" fmla="*/ 659 h 1109"/>
              <a:gd name="T20" fmla="*/ 1111 w 1891"/>
              <a:gd name="T21" fmla="*/ 708 h 1109"/>
              <a:gd name="T22" fmla="*/ 1231 w 1891"/>
              <a:gd name="T23" fmla="*/ 611 h 1109"/>
              <a:gd name="T24" fmla="*/ 1144 w 1891"/>
              <a:gd name="T25" fmla="*/ 521 h 1109"/>
              <a:gd name="T26" fmla="*/ 1089 w 1891"/>
              <a:gd name="T27" fmla="*/ 476 h 1109"/>
              <a:gd name="T28" fmla="*/ 1136 w 1891"/>
              <a:gd name="T29" fmla="*/ 444 h 1109"/>
              <a:gd name="T30" fmla="*/ 1192 w 1891"/>
              <a:gd name="T31" fmla="*/ 489 h 1109"/>
              <a:gd name="T32" fmla="*/ 1219 w 1891"/>
              <a:gd name="T33" fmla="*/ 419 h 1109"/>
              <a:gd name="T34" fmla="*/ 1056 w 1891"/>
              <a:gd name="T35" fmla="*/ 420 h 1109"/>
              <a:gd name="T36" fmla="*/ 1038 w 1891"/>
              <a:gd name="T37" fmla="*/ 522 h 1109"/>
              <a:gd name="T38" fmla="*/ 1115 w 1891"/>
              <a:gd name="T39" fmla="*/ 574 h 1109"/>
              <a:gd name="T40" fmla="*/ 1169 w 1891"/>
              <a:gd name="T41" fmla="*/ 619 h 1109"/>
              <a:gd name="T42" fmla="*/ 1111 w 1891"/>
              <a:gd name="T43" fmla="*/ 656 h 1109"/>
              <a:gd name="T44" fmla="*/ 1051 w 1891"/>
              <a:gd name="T45" fmla="*/ 602 h 1109"/>
              <a:gd name="T46" fmla="*/ 1003 w 1891"/>
              <a:gd name="T47" fmla="*/ 659 h 1109"/>
              <a:gd name="T48" fmla="*/ 1336 w 1891"/>
              <a:gd name="T49" fmla="*/ 400 h 1109"/>
              <a:gd name="T50" fmla="*/ 1335 w 1891"/>
              <a:gd name="T51" fmla="*/ 703 h 1109"/>
              <a:gd name="T52" fmla="*/ 1590 w 1891"/>
              <a:gd name="T53" fmla="*/ 400 h 1109"/>
              <a:gd name="T54" fmla="*/ 1403 w 1891"/>
              <a:gd name="T55" fmla="*/ 703 h 1109"/>
              <a:gd name="T56" fmla="*/ 1490 w 1891"/>
              <a:gd name="T57" fmla="*/ 587 h 1109"/>
              <a:gd name="T58" fmla="*/ 1584 w 1891"/>
              <a:gd name="T59" fmla="*/ 585 h 1109"/>
              <a:gd name="T60" fmla="*/ 1653 w 1891"/>
              <a:gd name="T61" fmla="*/ 555 h 1109"/>
              <a:gd name="T62" fmla="*/ 1683 w 1891"/>
              <a:gd name="T63" fmla="*/ 476 h 1109"/>
              <a:gd name="T64" fmla="*/ 1641 w 1891"/>
              <a:gd name="T65" fmla="*/ 408 h 1109"/>
              <a:gd name="T66" fmla="*/ 257 w 1891"/>
              <a:gd name="T67" fmla="*/ 584 h 1109"/>
              <a:gd name="T68" fmla="*/ 0 w 1891"/>
              <a:gd name="T69" fmla="*/ 549 h 1109"/>
              <a:gd name="T70" fmla="*/ 257 w 1891"/>
              <a:gd name="T71" fmla="*/ 514 h 1109"/>
              <a:gd name="T72" fmla="*/ 742 w 1891"/>
              <a:gd name="T73" fmla="*/ 584 h 1109"/>
              <a:gd name="T74" fmla="*/ 1520 w 1891"/>
              <a:gd name="T75" fmla="*/ 537 h 1109"/>
              <a:gd name="T76" fmla="*/ 1518 w 1891"/>
              <a:gd name="T77" fmla="*/ 450 h 1109"/>
              <a:gd name="T78" fmla="*/ 1602 w 1891"/>
              <a:gd name="T79" fmla="*/ 453 h 1109"/>
              <a:gd name="T80" fmla="*/ 1621 w 1891"/>
              <a:gd name="T81" fmla="*/ 481 h 1109"/>
              <a:gd name="T82" fmla="*/ 1585 w 1891"/>
              <a:gd name="T83" fmla="*/ 530 h 1109"/>
              <a:gd name="T84" fmla="*/ 767 w 1891"/>
              <a:gd name="T85" fmla="*/ 434 h 1109"/>
              <a:gd name="T86" fmla="*/ 326 w 1891"/>
              <a:gd name="T87" fmla="*/ 245 h 1109"/>
              <a:gd name="T88" fmla="*/ 163 w 1891"/>
              <a:gd name="T89" fmla="*/ 218 h 1109"/>
              <a:gd name="T90" fmla="*/ 260 w 1891"/>
              <a:gd name="T91" fmla="*/ 0 h 1109"/>
              <a:gd name="T92" fmla="*/ 375 w 1891"/>
              <a:gd name="T93" fmla="*/ 195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891" h="1109">
                <a:moveTo>
                  <a:pt x="769" y="664"/>
                </a:moveTo>
                <a:cubicBezTo>
                  <a:pt x="648" y="717"/>
                  <a:pt x="499" y="797"/>
                  <a:pt x="374" y="911"/>
                </a:cubicBezTo>
                <a:cubicBezTo>
                  <a:pt x="401" y="957"/>
                  <a:pt x="397" y="1018"/>
                  <a:pt x="360" y="1062"/>
                </a:cubicBezTo>
                <a:cubicBezTo>
                  <a:pt x="334" y="1092"/>
                  <a:pt x="297" y="1108"/>
                  <a:pt x="260" y="1108"/>
                </a:cubicBezTo>
                <a:cubicBezTo>
                  <a:pt x="230" y="1108"/>
                  <a:pt x="200" y="1097"/>
                  <a:pt x="176" y="1076"/>
                </a:cubicBezTo>
                <a:cubicBezTo>
                  <a:pt x="121" y="1029"/>
                  <a:pt x="114" y="947"/>
                  <a:pt x="161" y="892"/>
                </a:cubicBezTo>
                <a:cubicBezTo>
                  <a:pt x="187" y="861"/>
                  <a:pt x="224" y="846"/>
                  <a:pt x="261" y="846"/>
                </a:cubicBezTo>
                <a:cubicBezTo>
                  <a:pt x="282" y="846"/>
                  <a:pt x="304" y="851"/>
                  <a:pt x="323" y="862"/>
                </a:cubicBezTo>
                <a:cubicBezTo>
                  <a:pt x="413" y="780"/>
                  <a:pt x="513" y="715"/>
                  <a:pt x="607" y="664"/>
                </a:cubicBezTo>
                <a:lnTo>
                  <a:pt x="769" y="664"/>
                </a:lnTo>
                <a:close/>
                <a:moveTo>
                  <a:pt x="1750" y="780"/>
                </a:moveTo>
                <a:lnTo>
                  <a:pt x="887" y="780"/>
                </a:lnTo>
                <a:cubicBezTo>
                  <a:pt x="836" y="780"/>
                  <a:pt x="797" y="734"/>
                  <a:pt x="806" y="684"/>
                </a:cubicBezTo>
                <a:lnTo>
                  <a:pt x="857" y="400"/>
                </a:lnTo>
                <a:cubicBezTo>
                  <a:pt x="863" y="360"/>
                  <a:pt x="897" y="332"/>
                  <a:pt x="937" y="332"/>
                </a:cubicBezTo>
                <a:lnTo>
                  <a:pt x="1801" y="332"/>
                </a:lnTo>
                <a:cubicBezTo>
                  <a:pt x="1852" y="332"/>
                  <a:pt x="1890" y="378"/>
                  <a:pt x="1881" y="428"/>
                </a:cubicBezTo>
                <a:lnTo>
                  <a:pt x="1831" y="712"/>
                </a:lnTo>
                <a:cubicBezTo>
                  <a:pt x="1824" y="752"/>
                  <a:pt x="1790" y="780"/>
                  <a:pt x="1750" y="780"/>
                </a:cubicBezTo>
                <a:close/>
                <a:moveTo>
                  <a:pt x="1003" y="659"/>
                </a:moveTo>
                <a:cubicBezTo>
                  <a:pt x="1011" y="674"/>
                  <a:pt x="1024" y="686"/>
                  <a:pt x="1043" y="695"/>
                </a:cubicBezTo>
                <a:cubicBezTo>
                  <a:pt x="1062" y="704"/>
                  <a:pt x="1085" y="708"/>
                  <a:pt x="1111" y="708"/>
                </a:cubicBezTo>
                <a:cubicBezTo>
                  <a:pt x="1149" y="708"/>
                  <a:pt x="1178" y="699"/>
                  <a:pt x="1199" y="680"/>
                </a:cubicBezTo>
                <a:cubicBezTo>
                  <a:pt x="1221" y="661"/>
                  <a:pt x="1231" y="638"/>
                  <a:pt x="1231" y="611"/>
                </a:cubicBezTo>
                <a:cubicBezTo>
                  <a:pt x="1231" y="589"/>
                  <a:pt x="1224" y="572"/>
                  <a:pt x="1210" y="558"/>
                </a:cubicBezTo>
                <a:cubicBezTo>
                  <a:pt x="1200" y="548"/>
                  <a:pt x="1178" y="537"/>
                  <a:pt x="1144" y="521"/>
                </a:cubicBezTo>
                <a:cubicBezTo>
                  <a:pt x="1120" y="511"/>
                  <a:pt x="1106" y="503"/>
                  <a:pt x="1099" y="498"/>
                </a:cubicBezTo>
                <a:cubicBezTo>
                  <a:pt x="1092" y="492"/>
                  <a:pt x="1089" y="485"/>
                  <a:pt x="1089" y="476"/>
                </a:cubicBezTo>
                <a:cubicBezTo>
                  <a:pt x="1089" y="467"/>
                  <a:pt x="1092" y="459"/>
                  <a:pt x="1100" y="453"/>
                </a:cubicBezTo>
                <a:cubicBezTo>
                  <a:pt x="1107" y="447"/>
                  <a:pt x="1119" y="444"/>
                  <a:pt x="1136" y="444"/>
                </a:cubicBezTo>
                <a:cubicBezTo>
                  <a:pt x="1154" y="444"/>
                  <a:pt x="1167" y="448"/>
                  <a:pt x="1176" y="455"/>
                </a:cubicBezTo>
                <a:cubicBezTo>
                  <a:pt x="1185" y="463"/>
                  <a:pt x="1190" y="474"/>
                  <a:pt x="1192" y="489"/>
                </a:cubicBezTo>
                <a:lnTo>
                  <a:pt x="1251" y="486"/>
                </a:lnTo>
                <a:cubicBezTo>
                  <a:pt x="1249" y="458"/>
                  <a:pt x="1239" y="436"/>
                  <a:pt x="1219" y="419"/>
                </a:cubicBezTo>
                <a:cubicBezTo>
                  <a:pt x="1200" y="403"/>
                  <a:pt x="1172" y="395"/>
                  <a:pt x="1137" y="395"/>
                </a:cubicBezTo>
                <a:cubicBezTo>
                  <a:pt x="1102" y="395"/>
                  <a:pt x="1075" y="403"/>
                  <a:pt x="1056" y="420"/>
                </a:cubicBezTo>
                <a:cubicBezTo>
                  <a:pt x="1038" y="437"/>
                  <a:pt x="1029" y="458"/>
                  <a:pt x="1029" y="483"/>
                </a:cubicBezTo>
                <a:cubicBezTo>
                  <a:pt x="1029" y="498"/>
                  <a:pt x="1032" y="511"/>
                  <a:pt x="1038" y="522"/>
                </a:cubicBezTo>
                <a:cubicBezTo>
                  <a:pt x="1045" y="532"/>
                  <a:pt x="1053" y="541"/>
                  <a:pt x="1064" y="548"/>
                </a:cubicBezTo>
                <a:cubicBezTo>
                  <a:pt x="1075" y="555"/>
                  <a:pt x="1092" y="564"/>
                  <a:pt x="1115" y="574"/>
                </a:cubicBezTo>
                <a:cubicBezTo>
                  <a:pt x="1139" y="584"/>
                  <a:pt x="1153" y="592"/>
                  <a:pt x="1158" y="596"/>
                </a:cubicBezTo>
                <a:cubicBezTo>
                  <a:pt x="1166" y="602"/>
                  <a:pt x="1169" y="610"/>
                  <a:pt x="1169" y="619"/>
                </a:cubicBezTo>
                <a:cubicBezTo>
                  <a:pt x="1169" y="629"/>
                  <a:pt x="1165" y="638"/>
                  <a:pt x="1156" y="645"/>
                </a:cubicBezTo>
                <a:cubicBezTo>
                  <a:pt x="1147" y="652"/>
                  <a:pt x="1132" y="656"/>
                  <a:pt x="1111" y="656"/>
                </a:cubicBezTo>
                <a:cubicBezTo>
                  <a:pt x="1087" y="656"/>
                  <a:pt x="1070" y="651"/>
                  <a:pt x="1061" y="640"/>
                </a:cubicBezTo>
                <a:cubicBezTo>
                  <a:pt x="1056" y="633"/>
                  <a:pt x="1052" y="621"/>
                  <a:pt x="1051" y="602"/>
                </a:cubicBezTo>
                <a:lnTo>
                  <a:pt x="992" y="605"/>
                </a:lnTo>
                <a:cubicBezTo>
                  <a:pt x="992" y="625"/>
                  <a:pt x="995" y="643"/>
                  <a:pt x="1003" y="659"/>
                </a:cubicBezTo>
                <a:close/>
                <a:moveTo>
                  <a:pt x="1399" y="400"/>
                </a:moveTo>
                <a:lnTo>
                  <a:pt x="1336" y="400"/>
                </a:lnTo>
                <a:lnTo>
                  <a:pt x="1273" y="703"/>
                </a:lnTo>
                <a:lnTo>
                  <a:pt x="1335" y="703"/>
                </a:lnTo>
                <a:lnTo>
                  <a:pt x="1399" y="400"/>
                </a:lnTo>
                <a:close/>
                <a:moveTo>
                  <a:pt x="1590" y="400"/>
                </a:moveTo>
                <a:lnTo>
                  <a:pt x="1467" y="400"/>
                </a:lnTo>
                <a:lnTo>
                  <a:pt x="1403" y="703"/>
                </a:lnTo>
                <a:lnTo>
                  <a:pt x="1466" y="703"/>
                </a:lnTo>
                <a:lnTo>
                  <a:pt x="1490" y="587"/>
                </a:lnTo>
                <a:lnTo>
                  <a:pt x="1529" y="587"/>
                </a:lnTo>
                <a:cubicBezTo>
                  <a:pt x="1557" y="587"/>
                  <a:pt x="1575" y="586"/>
                  <a:pt x="1584" y="585"/>
                </a:cubicBezTo>
                <a:cubicBezTo>
                  <a:pt x="1601" y="583"/>
                  <a:pt x="1614" y="580"/>
                  <a:pt x="1625" y="575"/>
                </a:cubicBezTo>
                <a:cubicBezTo>
                  <a:pt x="1634" y="570"/>
                  <a:pt x="1644" y="564"/>
                  <a:pt x="1653" y="555"/>
                </a:cubicBezTo>
                <a:cubicBezTo>
                  <a:pt x="1661" y="547"/>
                  <a:pt x="1668" y="535"/>
                  <a:pt x="1674" y="521"/>
                </a:cubicBezTo>
                <a:cubicBezTo>
                  <a:pt x="1680" y="506"/>
                  <a:pt x="1683" y="491"/>
                  <a:pt x="1683" y="476"/>
                </a:cubicBezTo>
                <a:cubicBezTo>
                  <a:pt x="1683" y="460"/>
                  <a:pt x="1679" y="445"/>
                  <a:pt x="1672" y="433"/>
                </a:cubicBezTo>
                <a:cubicBezTo>
                  <a:pt x="1664" y="422"/>
                  <a:pt x="1654" y="413"/>
                  <a:pt x="1641" y="408"/>
                </a:cubicBezTo>
                <a:cubicBezTo>
                  <a:pt x="1629" y="403"/>
                  <a:pt x="1611" y="400"/>
                  <a:pt x="1590" y="400"/>
                </a:cubicBezTo>
                <a:close/>
                <a:moveTo>
                  <a:pt x="257" y="584"/>
                </a:moveTo>
                <a:cubicBezTo>
                  <a:pt x="242" y="639"/>
                  <a:pt x="191" y="680"/>
                  <a:pt x="131" y="680"/>
                </a:cubicBezTo>
                <a:cubicBezTo>
                  <a:pt x="59" y="680"/>
                  <a:pt x="0" y="621"/>
                  <a:pt x="0" y="549"/>
                </a:cubicBezTo>
                <a:cubicBezTo>
                  <a:pt x="0" y="477"/>
                  <a:pt x="59" y="418"/>
                  <a:pt x="131" y="418"/>
                </a:cubicBezTo>
                <a:cubicBezTo>
                  <a:pt x="191" y="418"/>
                  <a:pt x="242" y="459"/>
                  <a:pt x="257" y="514"/>
                </a:cubicBezTo>
                <a:lnTo>
                  <a:pt x="755" y="514"/>
                </a:lnTo>
                <a:lnTo>
                  <a:pt x="742" y="584"/>
                </a:lnTo>
                <a:lnTo>
                  <a:pt x="257" y="584"/>
                </a:lnTo>
                <a:close/>
                <a:moveTo>
                  <a:pt x="1520" y="537"/>
                </a:moveTo>
                <a:lnTo>
                  <a:pt x="1500" y="537"/>
                </a:lnTo>
                <a:lnTo>
                  <a:pt x="1518" y="450"/>
                </a:lnTo>
                <a:lnTo>
                  <a:pt x="1563" y="450"/>
                </a:lnTo>
                <a:cubicBezTo>
                  <a:pt x="1584" y="450"/>
                  <a:pt x="1596" y="451"/>
                  <a:pt x="1602" y="453"/>
                </a:cubicBezTo>
                <a:cubicBezTo>
                  <a:pt x="1608" y="455"/>
                  <a:pt x="1613" y="459"/>
                  <a:pt x="1616" y="463"/>
                </a:cubicBezTo>
                <a:cubicBezTo>
                  <a:pt x="1619" y="468"/>
                  <a:pt x="1621" y="474"/>
                  <a:pt x="1621" y="481"/>
                </a:cubicBezTo>
                <a:cubicBezTo>
                  <a:pt x="1621" y="492"/>
                  <a:pt x="1618" y="502"/>
                  <a:pt x="1611" y="511"/>
                </a:cubicBezTo>
                <a:cubicBezTo>
                  <a:pt x="1605" y="520"/>
                  <a:pt x="1596" y="526"/>
                  <a:pt x="1585" y="530"/>
                </a:cubicBezTo>
                <a:cubicBezTo>
                  <a:pt x="1574" y="534"/>
                  <a:pt x="1552" y="537"/>
                  <a:pt x="1520" y="537"/>
                </a:cubicBezTo>
                <a:close/>
                <a:moveTo>
                  <a:pt x="767" y="434"/>
                </a:moveTo>
                <a:lnTo>
                  <a:pt x="604" y="434"/>
                </a:lnTo>
                <a:cubicBezTo>
                  <a:pt x="512" y="385"/>
                  <a:pt x="414" y="322"/>
                  <a:pt x="326" y="245"/>
                </a:cubicBezTo>
                <a:cubicBezTo>
                  <a:pt x="305" y="256"/>
                  <a:pt x="283" y="262"/>
                  <a:pt x="261" y="262"/>
                </a:cubicBezTo>
                <a:cubicBezTo>
                  <a:pt x="224" y="262"/>
                  <a:pt x="188" y="247"/>
                  <a:pt x="163" y="218"/>
                </a:cubicBezTo>
                <a:cubicBezTo>
                  <a:pt x="115" y="164"/>
                  <a:pt x="120" y="81"/>
                  <a:pt x="174" y="33"/>
                </a:cubicBezTo>
                <a:cubicBezTo>
                  <a:pt x="199" y="11"/>
                  <a:pt x="230" y="0"/>
                  <a:pt x="260" y="0"/>
                </a:cubicBezTo>
                <a:cubicBezTo>
                  <a:pt x="297" y="0"/>
                  <a:pt x="333" y="15"/>
                  <a:pt x="358" y="44"/>
                </a:cubicBezTo>
                <a:cubicBezTo>
                  <a:pt x="396" y="87"/>
                  <a:pt x="401" y="148"/>
                  <a:pt x="375" y="195"/>
                </a:cubicBezTo>
                <a:cubicBezTo>
                  <a:pt x="500" y="304"/>
                  <a:pt x="647" y="382"/>
                  <a:pt x="767" y="434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55"/>
            <a:endParaRPr lang="en-US" sz="2400">
              <a:solidFill>
                <a:srgbClr val="4A4A4A"/>
              </a:solidFill>
              <a:latin typeface="Arial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6126480" y="825713"/>
            <a:ext cx="2560320" cy="3802803"/>
          </a:xfrm>
          <a:prstGeom prst="roundRect">
            <a:avLst>
              <a:gd name="adj" fmla="val 4936"/>
            </a:avLst>
          </a:prstGeom>
          <a:solidFill>
            <a:schemeClr val="bg1"/>
          </a:solidFill>
          <a:ln w="12700">
            <a:solidFill>
              <a:schemeClr val="accent6"/>
            </a:solidFill>
          </a:ln>
          <a:effectLst/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45720" numCol="1" spcCol="1270" anchor="t" anchorCtr="0">
            <a:noAutofit/>
          </a:bodyPr>
          <a:lstStyle/>
          <a:p>
            <a:pPr algn="ctr" defTabSz="914355">
              <a:spcBef>
                <a:spcPts val="450"/>
              </a:spcBef>
            </a:pPr>
            <a:r>
              <a:rPr lang="en-US" sz="1300" b="1">
                <a:solidFill>
                  <a:srgbClr val="4A4A4A"/>
                </a:solidFill>
                <a:latin typeface="Arial"/>
              </a:rPr>
              <a:t>Need to Integrate Legacy Assets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6331529" y="2310155"/>
            <a:ext cx="2147686" cy="2143895"/>
          </a:xfrm>
          <a:prstGeom prst="roundRect">
            <a:avLst>
              <a:gd name="adj" fmla="val 9549"/>
            </a:avLst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0" rIns="91440" bIns="45720" numCol="1" spcCol="1270" anchor="ctr" anchorCtr="0">
            <a:noAutofit/>
          </a:bodyPr>
          <a:lstStyle/>
          <a:p>
            <a:pPr marL="128585" indent="-128585" defTabSz="914355">
              <a:spcBef>
                <a:spcPts val="1200"/>
              </a:spcBef>
              <a:spcAft>
                <a:spcPts val="1200"/>
              </a:spcAft>
              <a:buClr>
                <a:srgbClr val="4A4A4A"/>
              </a:buClr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rgbClr val="4A4A4A"/>
                </a:solidFill>
                <a:latin typeface="Arial"/>
              </a:rPr>
              <a:t>Business processes still tied to analog phones, etc.</a:t>
            </a:r>
          </a:p>
          <a:p>
            <a:pPr marL="128585" indent="-128585" defTabSz="914355">
              <a:spcBef>
                <a:spcPts val="1200"/>
              </a:spcBef>
              <a:spcAft>
                <a:spcPts val="1200"/>
              </a:spcAft>
              <a:buClr>
                <a:srgbClr val="4A4A4A"/>
              </a:buClr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rgbClr val="4A4A4A"/>
                </a:solidFill>
                <a:latin typeface="Arial"/>
              </a:rPr>
              <a:t>May need to keep legacy PBX or contact center running</a:t>
            </a:r>
          </a:p>
          <a:p>
            <a:pPr marL="128585" indent="-128585" defTabSz="914355">
              <a:spcBef>
                <a:spcPts val="1200"/>
              </a:spcBef>
              <a:spcAft>
                <a:spcPts val="1200"/>
              </a:spcAft>
              <a:buClr>
                <a:srgbClr val="4A4A4A"/>
              </a:buClr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rgbClr val="4A4A4A"/>
                </a:solidFill>
                <a:latin typeface="Arial"/>
              </a:rPr>
              <a:t>Globally, not all countries/ sites support SIP trunks</a:t>
            </a:r>
          </a:p>
        </p:txBody>
      </p:sp>
      <p:pic>
        <p:nvPicPr>
          <p:cNvPr id="3" name="Graphic 2" descr="Cloud outline">
            <a:extLst>
              <a:ext uri="{FF2B5EF4-FFF2-40B4-BE49-F238E27FC236}">
                <a16:creationId xmlns:a16="http://schemas.microsoft.com/office/drawing/2014/main" id="{5639AC61-F361-442E-AE99-1F6571E89B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94636" y="1279527"/>
            <a:ext cx="965515" cy="965515"/>
          </a:xfrm>
          <a:prstGeom prst="rect">
            <a:avLst/>
          </a:prstGeom>
        </p:spPr>
      </p:pic>
      <p:pic>
        <p:nvPicPr>
          <p:cNvPr id="14" name="Graphic 13" descr="Gauge with solid fill">
            <a:extLst>
              <a:ext uri="{FF2B5EF4-FFF2-40B4-BE49-F238E27FC236}">
                <a16:creationId xmlns:a16="http://schemas.microsoft.com/office/drawing/2014/main" id="{E5746FFE-BDD8-5CBA-5EA1-C04489EB77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55263" y="1279526"/>
            <a:ext cx="947610" cy="947610"/>
          </a:xfrm>
          <a:prstGeom prst="rect">
            <a:avLst/>
          </a:prstGeom>
        </p:spPr>
      </p:pic>
      <p:pic>
        <p:nvPicPr>
          <p:cNvPr id="25" name="Graphic 24" descr="Lock outline">
            <a:extLst>
              <a:ext uri="{FF2B5EF4-FFF2-40B4-BE49-F238E27FC236}">
                <a16:creationId xmlns:a16="http://schemas.microsoft.com/office/drawing/2014/main" id="{8397538C-FE26-5E36-961D-55706ED864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87134" y="1566089"/>
            <a:ext cx="440031" cy="440031"/>
          </a:xfrm>
          <a:prstGeom prst="rect">
            <a:avLst/>
          </a:prstGeom>
        </p:spPr>
      </p:pic>
      <p:pic>
        <p:nvPicPr>
          <p:cNvPr id="33" name="Picture 32" descr="A grey telephone with white border&#10;&#10;Description automatically generated">
            <a:extLst>
              <a:ext uri="{FF2B5EF4-FFF2-40B4-BE49-F238E27FC236}">
                <a16:creationId xmlns:a16="http://schemas.microsoft.com/office/drawing/2014/main" id="{CF68E7DF-E6D2-E809-99CC-B48D3C370F2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074" y="1521434"/>
            <a:ext cx="587732" cy="49493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5BAB9E6-EED6-D74E-4FDA-C33F6462DA8C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17704" y="1511980"/>
            <a:ext cx="519176" cy="519176"/>
          </a:xfrm>
          <a:prstGeom prst="rect">
            <a:avLst/>
          </a:prstGeom>
        </p:spPr>
      </p:pic>
      <p:sp>
        <p:nvSpPr>
          <p:cNvPr id="31" name="Rounded Rectangle 30"/>
          <p:cNvSpPr/>
          <p:nvPr/>
        </p:nvSpPr>
        <p:spPr>
          <a:xfrm>
            <a:off x="673068" y="2310155"/>
            <a:ext cx="2168957" cy="2143893"/>
          </a:xfrm>
          <a:prstGeom prst="roundRect">
            <a:avLst>
              <a:gd name="adj" fmla="val 9549"/>
            </a:avLst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0" rIns="91440" bIns="45720" numCol="1" spcCol="1270" anchor="ctr" anchorCtr="0">
            <a:noAutofit/>
          </a:bodyPr>
          <a:lstStyle/>
          <a:p>
            <a:pPr marL="128585" indent="-128585" defTabSz="914355">
              <a:spcBef>
                <a:spcPts val="1200"/>
              </a:spcBef>
              <a:spcAft>
                <a:spcPts val="1200"/>
              </a:spcAft>
              <a:buClr>
                <a:srgbClr val="4A4A4A"/>
              </a:buClr>
              <a:buFont typeface="Arial" panose="020B0604020202020204" pitchFamily="34" charset="0"/>
              <a:buChar char="•"/>
            </a:pPr>
            <a:r>
              <a:rPr lang="en-US" sz="1000" b="1">
                <a:solidFill>
                  <a:srgbClr val="4A4A4A"/>
                </a:solidFill>
                <a:latin typeface="Arial"/>
              </a:rPr>
              <a:t>Cloud-based business apps require more bandwidth</a:t>
            </a:r>
          </a:p>
          <a:p>
            <a:pPr marL="128585" indent="-128585" defTabSz="914355">
              <a:spcBef>
                <a:spcPts val="1200"/>
              </a:spcBef>
              <a:spcAft>
                <a:spcPts val="1200"/>
              </a:spcAft>
              <a:buClr>
                <a:srgbClr val="4A4A4A"/>
              </a:buClr>
              <a:buFont typeface="Arial" panose="020B0604020202020204" pitchFamily="34" charset="0"/>
              <a:buChar char="•"/>
            </a:pPr>
            <a:r>
              <a:rPr lang="en-US" sz="1000" b="1">
                <a:solidFill>
                  <a:srgbClr val="4A4A4A"/>
                </a:solidFill>
                <a:latin typeface="Arial"/>
              </a:rPr>
              <a:t>Storage is also in the cloud</a:t>
            </a:r>
          </a:p>
          <a:p>
            <a:pPr marL="128585" indent="-128585" defTabSz="914355">
              <a:spcBef>
                <a:spcPts val="1200"/>
              </a:spcBef>
              <a:spcAft>
                <a:spcPts val="1200"/>
              </a:spcAft>
              <a:buClr>
                <a:srgbClr val="4A4A4A"/>
              </a:buClr>
              <a:buFont typeface="Arial" panose="020B0604020202020204" pitchFamily="34" charset="0"/>
              <a:buChar char="•"/>
            </a:pPr>
            <a:r>
              <a:rPr lang="en-US" sz="1000" b="1">
                <a:solidFill>
                  <a:srgbClr val="4A4A4A"/>
                </a:solidFill>
                <a:latin typeface="Arial"/>
              </a:rPr>
              <a:t>Employee productivity is tied to speed of access</a:t>
            </a:r>
          </a:p>
        </p:txBody>
      </p:sp>
    </p:spTree>
    <p:extLst>
      <p:ext uri="{BB962C8B-B14F-4D97-AF65-F5344CB8AC3E}">
        <p14:creationId xmlns:p14="http://schemas.microsoft.com/office/powerpoint/2010/main" val="165066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09EC7-6DBE-B3DB-B7D9-121ECC266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Modern Edge Platform</a:t>
            </a:r>
          </a:p>
        </p:txBody>
      </p:sp>
      <p:sp>
        <p:nvSpPr>
          <p:cNvPr id="4" name="Rounded Rectangle 27">
            <a:extLst>
              <a:ext uri="{FF2B5EF4-FFF2-40B4-BE49-F238E27FC236}">
                <a16:creationId xmlns:a16="http://schemas.microsoft.com/office/drawing/2014/main" id="{223AFAFA-86EC-3DAF-783E-6C8138FAE6CD}"/>
              </a:ext>
            </a:extLst>
          </p:cNvPr>
          <p:cNvSpPr/>
          <p:nvPr/>
        </p:nvSpPr>
        <p:spPr>
          <a:xfrm>
            <a:off x="3382630" y="1077257"/>
            <a:ext cx="5062443" cy="3126019"/>
          </a:xfrm>
          <a:prstGeom prst="roundRect">
            <a:avLst>
              <a:gd name="adj" fmla="val 7618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171450" indent="-171450" defTabSz="685800">
              <a:spcBef>
                <a:spcPts val="4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>
                <a:cs typeface="Arial" panose="020B0604020202020204" pitchFamily="34" charset="0"/>
              </a:rPr>
              <a:t>Single integrated, one-box solution   </a:t>
            </a:r>
          </a:p>
          <a:p>
            <a:pPr defTabSz="685800">
              <a:spcBef>
                <a:spcPts val="400"/>
              </a:spcBef>
              <a:spcAft>
                <a:spcPts val="600"/>
              </a:spcAft>
              <a:buClr>
                <a:schemeClr val="tx1"/>
              </a:buClr>
            </a:pPr>
            <a:endParaRPr lang="en-US">
              <a:cs typeface="Arial" panose="020B0604020202020204" pitchFamily="34" charset="0"/>
            </a:endParaRPr>
          </a:p>
          <a:p>
            <a:pPr marL="171450" indent="-171450" defTabSz="685800">
              <a:spcBef>
                <a:spcPts val="4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>
                <a:cs typeface="Arial" panose="020B0604020202020204" pitchFamily="34" charset="0"/>
              </a:rPr>
              <a:t>UC and Contact Center certified and ready  </a:t>
            </a:r>
          </a:p>
          <a:p>
            <a:pPr defTabSz="685800">
              <a:spcBef>
                <a:spcPts val="400"/>
              </a:spcBef>
              <a:spcAft>
                <a:spcPts val="600"/>
              </a:spcAft>
              <a:buClr>
                <a:schemeClr val="tx1"/>
              </a:buClr>
            </a:pPr>
            <a:endParaRPr lang="en-US">
              <a:cs typeface="Arial" panose="020B0604020202020204" pitchFamily="34" charset="0"/>
            </a:endParaRPr>
          </a:p>
          <a:p>
            <a:pPr marL="171450" indent="-171450" defTabSz="685800">
              <a:spcBef>
                <a:spcPts val="4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kern="100"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r>
              <a:rPr lang="en-US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implifies operations, streamlines training, and enhances efficiency in network edge implementations </a:t>
            </a:r>
            <a:r>
              <a:rPr lang="en-US">
                <a:cs typeface="Arial" panose="020B0604020202020204" pitchFamily="34" charset="0"/>
              </a:rPr>
              <a:t> </a:t>
            </a:r>
          </a:p>
          <a:p>
            <a:pPr marL="171450" indent="-171450" defTabSz="685800">
              <a:spcBef>
                <a:spcPts val="4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kern="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1450" indent="-171450" defTabSz="685800">
              <a:spcBef>
                <a:spcPts val="4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Addresses growing demand for bandwidth (10G support), secure connectivity in UC and cloud-based architectures and legacy architecture migration</a:t>
            </a:r>
            <a:endParaRPr lang="en-US">
              <a:cs typeface="Arial" panose="020B0604020202020204" pitchFamily="34" charset="0"/>
            </a:endParaRPr>
          </a:p>
          <a:p>
            <a:pPr marL="173037" lvl="1" defTabSz="685800">
              <a:buClr>
                <a:schemeClr val="tx1"/>
              </a:buClr>
            </a:pPr>
            <a:r>
              <a:rPr lang="en-US" sz="1100">
                <a:cs typeface="Arial" panose="020B0604020202020204" pitchFamily="34" charset="0"/>
              </a:rPr>
              <a:t>	</a:t>
            </a:r>
            <a:endParaRPr lang="en-GB" sz="1100" b="1"/>
          </a:p>
          <a:p>
            <a:pPr marL="339725" lvl="1" indent="-166688" defTabSz="6858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100">
              <a:cs typeface="Arial" panose="020B0604020202020204" pitchFamily="34" charset="0"/>
            </a:endParaRPr>
          </a:p>
          <a:p>
            <a:pPr defTabSz="685800">
              <a:buClr>
                <a:schemeClr val="tx1"/>
              </a:buClr>
            </a:pPr>
            <a:endParaRPr lang="en-US" sz="1100"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EC41AA-3A0B-1AAF-68E8-03F32BCA5C05}"/>
              </a:ext>
            </a:extLst>
          </p:cNvPr>
          <p:cNvSpPr txBox="1"/>
          <p:nvPr/>
        </p:nvSpPr>
        <p:spPr>
          <a:xfrm>
            <a:off x="550770" y="4363547"/>
            <a:ext cx="7920286" cy="37457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/>
              <a:t>                     -  Designed for </a:t>
            </a:r>
            <a:r>
              <a:rPr lang="en-US" sz="1600" b="1">
                <a:solidFill>
                  <a:schemeClr val="accent4"/>
                </a:solidFill>
              </a:rPr>
              <a:t>Cloud First </a:t>
            </a:r>
            <a:r>
              <a:rPr lang="en-US" sz="1600" b="1"/>
              <a:t>Organizations</a:t>
            </a: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C1CF0C1-0A2D-518C-03D1-FAB0BBC149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289" y="4397195"/>
            <a:ext cx="1770422" cy="344361"/>
          </a:xfrm>
          <a:prstGeom prst="rect">
            <a:avLst/>
          </a:prstGeom>
        </p:spPr>
      </p:pic>
      <p:grpSp>
        <p:nvGrpSpPr>
          <p:cNvPr id="1708" name="Group 1707">
            <a:extLst>
              <a:ext uri="{FF2B5EF4-FFF2-40B4-BE49-F238E27FC236}">
                <a16:creationId xmlns:a16="http://schemas.microsoft.com/office/drawing/2014/main" id="{FBA39C68-9249-95B1-A7BD-DF79F951B697}"/>
              </a:ext>
            </a:extLst>
          </p:cNvPr>
          <p:cNvGrpSpPr/>
          <p:nvPr/>
        </p:nvGrpSpPr>
        <p:grpSpPr>
          <a:xfrm>
            <a:off x="457200" y="1321542"/>
            <a:ext cx="2537545" cy="2598271"/>
            <a:chOff x="3523589" y="669137"/>
            <a:chExt cx="5311817" cy="5438935"/>
          </a:xfrm>
        </p:grpSpPr>
        <p:sp>
          <p:nvSpPr>
            <p:cNvPr id="1709" name="Shape">
              <a:extLst>
                <a:ext uri="{FF2B5EF4-FFF2-40B4-BE49-F238E27FC236}">
                  <a16:creationId xmlns:a16="http://schemas.microsoft.com/office/drawing/2014/main" id="{B237F6EA-127C-66FD-3BAA-4562E4B69426}"/>
                </a:ext>
              </a:extLst>
            </p:cNvPr>
            <p:cNvSpPr/>
            <p:nvPr/>
          </p:nvSpPr>
          <p:spPr>
            <a:xfrm>
              <a:off x="3523589" y="1963137"/>
              <a:ext cx="3547126" cy="4144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6" h="20991" extrusionOk="0">
                  <a:moveTo>
                    <a:pt x="20133" y="3428"/>
                  </a:moveTo>
                  <a:cubicBezTo>
                    <a:pt x="17251" y="547"/>
                    <a:pt x="12865" y="-560"/>
                    <a:pt x="8841" y="267"/>
                  </a:cubicBezTo>
                  <a:cubicBezTo>
                    <a:pt x="7190" y="607"/>
                    <a:pt x="5602" y="1271"/>
                    <a:pt x="4203" y="2271"/>
                  </a:cubicBezTo>
                  <a:cubicBezTo>
                    <a:pt x="-216" y="5433"/>
                    <a:pt x="-1234" y="10871"/>
                    <a:pt x="1549" y="15046"/>
                  </a:cubicBezTo>
                  <a:cubicBezTo>
                    <a:pt x="1879" y="15493"/>
                    <a:pt x="2241" y="15929"/>
                    <a:pt x="2637" y="16351"/>
                  </a:cubicBezTo>
                  <a:cubicBezTo>
                    <a:pt x="3033" y="16772"/>
                    <a:pt x="3451" y="17167"/>
                    <a:pt x="3888" y="17537"/>
                  </a:cubicBezTo>
                  <a:cubicBezTo>
                    <a:pt x="5871" y="19215"/>
                    <a:pt x="8255" y="20369"/>
                    <a:pt x="10790" y="20976"/>
                  </a:cubicBezTo>
                  <a:cubicBezTo>
                    <a:pt x="11058" y="21040"/>
                    <a:pt x="11334" y="20898"/>
                    <a:pt x="11399" y="20662"/>
                  </a:cubicBezTo>
                  <a:lnTo>
                    <a:pt x="11572" y="20040"/>
                  </a:lnTo>
                  <a:lnTo>
                    <a:pt x="12396" y="17068"/>
                  </a:lnTo>
                  <a:cubicBezTo>
                    <a:pt x="8183" y="14338"/>
                    <a:pt x="6535" y="9340"/>
                    <a:pt x="8746" y="4976"/>
                  </a:cubicBezTo>
                  <a:cubicBezTo>
                    <a:pt x="7946" y="6555"/>
                    <a:pt x="7993" y="8272"/>
                    <a:pt x="8711" y="9744"/>
                  </a:cubicBezTo>
                  <a:cubicBezTo>
                    <a:pt x="7611" y="7400"/>
                    <a:pt x="8312" y="4602"/>
                    <a:pt x="10617" y="2897"/>
                  </a:cubicBezTo>
                  <a:cubicBezTo>
                    <a:pt x="13550" y="729"/>
                    <a:pt x="17938" y="1084"/>
                    <a:pt x="20366" y="3667"/>
                  </a:cubicBezTo>
                  <a:cubicBezTo>
                    <a:pt x="20289" y="3586"/>
                    <a:pt x="20212" y="3506"/>
                    <a:pt x="20133" y="3428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1400"/>
            </a:p>
          </p:txBody>
        </p:sp>
        <p:sp>
          <p:nvSpPr>
            <p:cNvPr id="1710" name="Shape">
              <a:extLst>
                <a:ext uri="{FF2B5EF4-FFF2-40B4-BE49-F238E27FC236}">
                  <a16:creationId xmlns:a16="http://schemas.microsoft.com/office/drawing/2014/main" id="{0B6589ED-DB28-A2D9-ABED-62EAF492BC26}"/>
                </a:ext>
              </a:extLst>
            </p:cNvPr>
            <p:cNvSpPr/>
            <p:nvPr/>
          </p:nvSpPr>
          <p:spPr>
            <a:xfrm>
              <a:off x="4855816" y="2796600"/>
              <a:ext cx="3979590" cy="2916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2" h="19974" extrusionOk="0">
                  <a:moveTo>
                    <a:pt x="20074" y="466"/>
                  </a:moveTo>
                  <a:cubicBezTo>
                    <a:pt x="20026" y="145"/>
                    <a:pt x="19790" y="-60"/>
                    <a:pt x="19554" y="16"/>
                  </a:cubicBezTo>
                  <a:lnTo>
                    <a:pt x="18931" y="213"/>
                  </a:lnTo>
                  <a:lnTo>
                    <a:pt x="16230" y="1071"/>
                  </a:lnTo>
                  <a:cubicBezTo>
                    <a:pt x="15433" y="7479"/>
                    <a:pt x="11313" y="12361"/>
                    <a:pt x="6349" y="12361"/>
                  </a:cubicBezTo>
                  <a:cubicBezTo>
                    <a:pt x="9690" y="12361"/>
                    <a:pt x="12392" y="8661"/>
                    <a:pt x="12337" y="4126"/>
                  </a:cubicBezTo>
                  <a:cubicBezTo>
                    <a:pt x="12330" y="3519"/>
                    <a:pt x="12271" y="2928"/>
                    <a:pt x="12169" y="2360"/>
                  </a:cubicBezTo>
                  <a:lnTo>
                    <a:pt x="12166" y="2362"/>
                  </a:lnTo>
                  <a:cubicBezTo>
                    <a:pt x="12471" y="4117"/>
                    <a:pt x="12349" y="6025"/>
                    <a:pt x="11711" y="7786"/>
                  </a:cubicBezTo>
                  <a:cubicBezTo>
                    <a:pt x="10321" y="11622"/>
                    <a:pt x="6915" y="13339"/>
                    <a:pt x="4006" y="11677"/>
                  </a:cubicBezTo>
                  <a:cubicBezTo>
                    <a:pt x="2513" y="10823"/>
                    <a:pt x="1414" y="9251"/>
                    <a:pt x="827" y="7389"/>
                  </a:cubicBezTo>
                  <a:cubicBezTo>
                    <a:pt x="200" y="5398"/>
                    <a:pt x="160" y="3075"/>
                    <a:pt x="858" y="940"/>
                  </a:cubicBezTo>
                  <a:cubicBezTo>
                    <a:pt x="-1071" y="6842"/>
                    <a:pt x="366" y="13604"/>
                    <a:pt x="4042" y="17295"/>
                  </a:cubicBezTo>
                  <a:cubicBezTo>
                    <a:pt x="4630" y="17885"/>
                    <a:pt x="5275" y="18398"/>
                    <a:pt x="5972" y="18815"/>
                  </a:cubicBezTo>
                  <a:cubicBezTo>
                    <a:pt x="10532" y="21540"/>
                    <a:pt x="15787" y="19296"/>
                    <a:pt x="18419" y="13818"/>
                  </a:cubicBezTo>
                  <a:cubicBezTo>
                    <a:pt x="18687" y="13197"/>
                    <a:pt x="18934" y="12550"/>
                    <a:pt x="19154" y="11876"/>
                  </a:cubicBezTo>
                  <a:cubicBezTo>
                    <a:pt x="19374" y="11203"/>
                    <a:pt x="19562" y="10520"/>
                    <a:pt x="19720" y="9833"/>
                  </a:cubicBezTo>
                  <a:cubicBezTo>
                    <a:pt x="20437" y="6719"/>
                    <a:pt x="20529" y="3505"/>
                    <a:pt x="20074" y="466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1400"/>
            </a:p>
          </p:txBody>
        </p:sp>
        <p:sp>
          <p:nvSpPr>
            <p:cNvPr id="1711" name="Shape">
              <a:extLst>
                <a:ext uri="{FF2B5EF4-FFF2-40B4-BE49-F238E27FC236}">
                  <a16:creationId xmlns:a16="http://schemas.microsoft.com/office/drawing/2014/main" id="{54C8E5C9-7F70-DF92-2CC3-DD6880685BAD}"/>
                </a:ext>
              </a:extLst>
            </p:cNvPr>
            <p:cNvSpPr/>
            <p:nvPr/>
          </p:nvSpPr>
          <p:spPr>
            <a:xfrm>
              <a:off x="4458991" y="669137"/>
              <a:ext cx="3611612" cy="395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600" extrusionOk="0">
                  <a:moveTo>
                    <a:pt x="11630" y="100"/>
                  </a:moveTo>
                  <a:cubicBezTo>
                    <a:pt x="11008" y="35"/>
                    <a:pt x="10375" y="0"/>
                    <a:pt x="9734" y="0"/>
                  </a:cubicBezTo>
                  <a:cubicBezTo>
                    <a:pt x="9093" y="0"/>
                    <a:pt x="8461" y="35"/>
                    <a:pt x="7838" y="100"/>
                  </a:cubicBezTo>
                  <a:cubicBezTo>
                    <a:pt x="5020" y="396"/>
                    <a:pt x="2417" y="1343"/>
                    <a:pt x="214" y="2773"/>
                  </a:cubicBezTo>
                  <a:cubicBezTo>
                    <a:pt x="-19" y="2924"/>
                    <a:pt x="-70" y="3223"/>
                    <a:pt x="103" y="3432"/>
                  </a:cubicBezTo>
                  <a:lnTo>
                    <a:pt x="556" y="3984"/>
                  </a:lnTo>
                  <a:lnTo>
                    <a:pt x="3366" y="7397"/>
                  </a:lnTo>
                  <a:cubicBezTo>
                    <a:pt x="7499" y="6504"/>
                    <a:pt x="12004" y="7699"/>
                    <a:pt x="14964" y="10810"/>
                  </a:cubicBezTo>
                  <a:cubicBezTo>
                    <a:pt x="15738" y="11597"/>
                    <a:pt x="16304" y="12558"/>
                    <a:pt x="16584" y="13616"/>
                  </a:cubicBezTo>
                  <a:cubicBezTo>
                    <a:pt x="16704" y="14070"/>
                    <a:pt x="16774" y="14541"/>
                    <a:pt x="16783" y="15026"/>
                  </a:cubicBezTo>
                  <a:cubicBezTo>
                    <a:pt x="16847" y="18646"/>
                    <a:pt x="13666" y="21600"/>
                    <a:pt x="9734" y="21600"/>
                  </a:cubicBezTo>
                  <a:cubicBezTo>
                    <a:pt x="15577" y="21600"/>
                    <a:pt x="20428" y="17702"/>
                    <a:pt x="21365" y="12587"/>
                  </a:cubicBezTo>
                  <a:cubicBezTo>
                    <a:pt x="21473" y="12000"/>
                    <a:pt x="21530" y="11396"/>
                    <a:pt x="21530" y="10780"/>
                  </a:cubicBezTo>
                  <a:cubicBezTo>
                    <a:pt x="21530" y="5397"/>
                    <a:pt x="17243" y="932"/>
                    <a:pt x="11630" y="10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1400"/>
            </a:p>
          </p:txBody>
        </p:sp>
        <p:sp>
          <p:nvSpPr>
            <p:cNvPr id="1712" name="Circle">
              <a:extLst>
                <a:ext uri="{FF2B5EF4-FFF2-40B4-BE49-F238E27FC236}">
                  <a16:creationId xmlns:a16="http://schemas.microsoft.com/office/drawing/2014/main" id="{429D10EC-9420-28F4-7DDE-C769564ED08D}"/>
                </a:ext>
              </a:extLst>
            </p:cNvPr>
            <p:cNvSpPr/>
            <p:nvPr/>
          </p:nvSpPr>
          <p:spPr>
            <a:xfrm>
              <a:off x="4913383" y="2234359"/>
              <a:ext cx="2394518" cy="239050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28575" tIns="28575" rIns="28575" bIns="28575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r>
                <a:rPr lang="en-US" sz="1600" b="1">
                  <a:solidFill>
                    <a:schemeClr val="bg1"/>
                  </a:solidFill>
                </a:rPr>
                <a:t>Edge 8000</a:t>
              </a:r>
              <a:endParaRPr sz="1600" b="1">
                <a:solidFill>
                  <a:schemeClr val="bg1"/>
                </a:solidFill>
              </a:endParaRPr>
            </a:p>
          </p:txBody>
        </p:sp>
      </p:grpSp>
      <p:sp>
        <p:nvSpPr>
          <p:cNvPr id="1713" name="TextBox 1712">
            <a:extLst>
              <a:ext uri="{FF2B5EF4-FFF2-40B4-BE49-F238E27FC236}">
                <a16:creationId xmlns:a16="http://schemas.microsoft.com/office/drawing/2014/main" id="{AEC9AA07-68EB-3975-5140-7CD11444FD12}"/>
              </a:ext>
            </a:extLst>
          </p:cNvPr>
          <p:cNvSpPr txBox="1"/>
          <p:nvPr/>
        </p:nvSpPr>
        <p:spPr>
          <a:xfrm>
            <a:off x="1274820" y="1521775"/>
            <a:ext cx="947773" cy="35374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Router</a:t>
            </a:r>
          </a:p>
        </p:txBody>
      </p:sp>
      <p:sp>
        <p:nvSpPr>
          <p:cNvPr id="1715" name="TextBox 1714">
            <a:extLst>
              <a:ext uri="{FF2B5EF4-FFF2-40B4-BE49-F238E27FC236}">
                <a16:creationId xmlns:a16="http://schemas.microsoft.com/office/drawing/2014/main" id="{C5F08125-9BFA-657D-BB7E-BA69FB500646}"/>
              </a:ext>
            </a:extLst>
          </p:cNvPr>
          <p:cNvSpPr txBox="1"/>
          <p:nvPr/>
        </p:nvSpPr>
        <p:spPr>
          <a:xfrm>
            <a:off x="332610" y="2755437"/>
            <a:ext cx="947773" cy="35374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SBC</a:t>
            </a:r>
          </a:p>
        </p:txBody>
      </p:sp>
      <p:sp>
        <p:nvSpPr>
          <p:cNvPr id="1716" name="TextBox 1715">
            <a:extLst>
              <a:ext uri="{FF2B5EF4-FFF2-40B4-BE49-F238E27FC236}">
                <a16:creationId xmlns:a16="http://schemas.microsoft.com/office/drawing/2014/main" id="{0411E3EC-B526-27BA-A8D3-7A9A60F40F7C}"/>
              </a:ext>
            </a:extLst>
          </p:cNvPr>
          <p:cNvSpPr txBox="1"/>
          <p:nvPr/>
        </p:nvSpPr>
        <p:spPr>
          <a:xfrm>
            <a:off x="1659714" y="3261584"/>
            <a:ext cx="947773" cy="35374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Gateway</a:t>
            </a:r>
          </a:p>
        </p:txBody>
      </p:sp>
    </p:spTree>
    <p:extLst>
      <p:ext uri="{BB962C8B-B14F-4D97-AF65-F5344CB8AC3E}">
        <p14:creationId xmlns:p14="http://schemas.microsoft.com/office/powerpoint/2010/main" val="43260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A75FE-3494-7C12-A103-349400CDC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Edge 8000 Next Generation Edge</a:t>
            </a:r>
          </a:p>
        </p:txBody>
      </p:sp>
      <p:sp>
        <p:nvSpPr>
          <p:cNvPr id="4" name="object 42">
            <a:extLst>
              <a:ext uri="{FF2B5EF4-FFF2-40B4-BE49-F238E27FC236}">
                <a16:creationId xmlns:a16="http://schemas.microsoft.com/office/drawing/2014/main" id="{278F9BBA-F71D-CC11-5B48-BBEE15232FBE}"/>
              </a:ext>
            </a:extLst>
          </p:cNvPr>
          <p:cNvSpPr/>
          <p:nvPr/>
        </p:nvSpPr>
        <p:spPr>
          <a:xfrm>
            <a:off x="457200" y="3267800"/>
            <a:ext cx="1196340" cy="789305"/>
          </a:xfrm>
          <a:custGeom>
            <a:avLst/>
            <a:gdLst/>
            <a:ahLst/>
            <a:cxnLst/>
            <a:rect l="l" t="t" r="r" b="b"/>
            <a:pathLst>
              <a:path w="1196339" h="789304">
                <a:moveTo>
                  <a:pt x="486301" y="0"/>
                </a:moveTo>
                <a:lnTo>
                  <a:pt x="440307" y="4550"/>
                </a:lnTo>
                <a:lnTo>
                  <a:pt x="394831" y="16504"/>
                </a:lnTo>
                <a:lnTo>
                  <a:pt x="350699" y="36106"/>
                </a:lnTo>
                <a:lnTo>
                  <a:pt x="311948" y="61283"/>
                </a:lnTo>
                <a:lnTo>
                  <a:pt x="277960" y="91778"/>
                </a:lnTo>
                <a:lnTo>
                  <a:pt x="249203" y="126919"/>
                </a:lnTo>
                <a:lnTo>
                  <a:pt x="226144" y="166036"/>
                </a:lnTo>
                <a:lnTo>
                  <a:pt x="209253" y="208459"/>
                </a:lnTo>
                <a:lnTo>
                  <a:pt x="198998" y="253517"/>
                </a:lnTo>
                <a:lnTo>
                  <a:pt x="152918" y="270844"/>
                </a:lnTo>
                <a:lnTo>
                  <a:pt x="111829" y="295379"/>
                </a:lnTo>
                <a:lnTo>
                  <a:pt x="76265" y="326172"/>
                </a:lnTo>
                <a:lnTo>
                  <a:pt x="46765" y="362276"/>
                </a:lnTo>
                <a:lnTo>
                  <a:pt x="23862" y="402741"/>
                </a:lnTo>
                <a:lnTo>
                  <a:pt x="8095" y="446619"/>
                </a:lnTo>
                <a:lnTo>
                  <a:pt x="0" y="492960"/>
                </a:lnTo>
                <a:lnTo>
                  <a:pt x="112" y="540818"/>
                </a:lnTo>
                <a:lnTo>
                  <a:pt x="8968" y="589242"/>
                </a:lnTo>
                <a:lnTo>
                  <a:pt x="27390" y="637488"/>
                </a:lnTo>
                <a:lnTo>
                  <a:pt x="53912" y="680493"/>
                </a:lnTo>
                <a:lnTo>
                  <a:pt x="87494" y="717462"/>
                </a:lnTo>
                <a:lnTo>
                  <a:pt x="127095" y="747603"/>
                </a:lnTo>
                <a:lnTo>
                  <a:pt x="171676" y="770121"/>
                </a:lnTo>
                <a:lnTo>
                  <a:pt x="220196" y="784223"/>
                </a:lnTo>
                <a:lnTo>
                  <a:pt x="271616" y="789114"/>
                </a:lnTo>
                <a:lnTo>
                  <a:pt x="997447" y="789114"/>
                </a:lnTo>
                <a:lnTo>
                  <a:pt x="1048002" y="784976"/>
                </a:lnTo>
                <a:lnTo>
                  <a:pt x="1094102" y="768278"/>
                </a:lnTo>
                <a:lnTo>
                  <a:pt x="1133853" y="740727"/>
                </a:lnTo>
                <a:lnTo>
                  <a:pt x="1165362" y="704033"/>
                </a:lnTo>
                <a:lnTo>
                  <a:pt x="1186738" y="659903"/>
                </a:lnTo>
                <a:lnTo>
                  <a:pt x="1196088" y="610044"/>
                </a:lnTo>
                <a:lnTo>
                  <a:pt x="1191944" y="559489"/>
                </a:lnTo>
                <a:lnTo>
                  <a:pt x="1175242" y="513390"/>
                </a:lnTo>
                <a:lnTo>
                  <a:pt x="1147689" y="473640"/>
                </a:lnTo>
                <a:lnTo>
                  <a:pt x="1110994" y="442133"/>
                </a:lnTo>
                <a:lnTo>
                  <a:pt x="1066863" y="420760"/>
                </a:lnTo>
                <a:lnTo>
                  <a:pt x="1016484" y="411416"/>
                </a:lnTo>
                <a:lnTo>
                  <a:pt x="1027287" y="366153"/>
                </a:lnTo>
                <a:lnTo>
                  <a:pt x="1027541" y="321086"/>
                </a:lnTo>
                <a:lnTo>
                  <a:pt x="1017969" y="277765"/>
                </a:lnTo>
                <a:lnTo>
                  <a:pt x="999295" y="237743"/>
                </a:lnTo>
                <a:lnTo>
                  <a:pt x="972241" y="202571"/>
                </a:lnTo>
                <a:lnTo>
                  <a:pt x="937530" y="173801"/>
                </a:lnTo>
                <a:lnTo>
                  <a:pt x="895885" y="152984"/>
                </a:lnTo>
                <a:lnTo>
                  <a:pt x="824327" y="140859"/>
                </a:lnTo>
                <a:lnTo>
                  <a:pt x="788229" y="144608"/>
                </a:lnTo>
                <a:lnTo>
                  <a:pt x="753112" y="154889"/>
                </a:lnTo>
                <a:lnTo>
                  <a:pt x="726705" y="114467"/>
                </a:lnTo>
                <a:lnTo>
                  <a:pt x="695014" y="79735"/>
                </a:lnTo>
                <a:lnTo>
                  <a:pt x="658867" y="50938"/>
                </a:lnTo>
                <a:lnTo>
                  <a:pt x="619094" y="28322"/>
                </a:lnTo>
                <a:lnTo>
                  <a:pt x="576523" y="12130"/>
                </a:lnTo>
                <a:lnTo>
                  <a:pt x="531982" y="2608"/>
                </a:lnTo>
                <a:lnTo>
                  <a:pt x="486301" y="0"/>
                </a:lnTo>
                <a:close/>
              </a:path>
            </a:pathLst>
          </a:custGeom>
          <a:solidFill>
            <a:srgbClr val="E6E6E5"/>
          </a:solidFill>
        </p:spPr>
        <p:txBody>
          <a:bodyPr wrap="square" lIns="0" tIns="0" rIns="0" bIns="0" rtlCol="0"/>
          <a:lstStyle/>
          <a:p>
            <a:pPr algn="ctr"/>
            <a:endParaRPr sz="2400"/>
          </a:p>
        </p:txBody>
      </p:sp>
      <p:sp>
        <p:nvSpPr>
          <p:cNvPr id="5" name="object 43">
            <a:extLst>
              <a:ext uri="{FF2B5EF4-FFF2-40B4-BE49-F238E27FC236}">
                <a16:creationId xmlns:a16="http://schemas.microsoft.com/office/drawing/2014/main" id="{D090D073-E3EE-269B-54F4-1BB7B31AA6F1}"/>
              </a:ext>
            </a:extLst>
          </p:cNvPr>
          <p:cNvSpPr txBox="1"/>
          <p:nvPr/>
        </p:nvSpPr>
        <p:spPr>
          <a:xfrm>
            <a:off x="766446" y="3443376"/>
            <a:ext cx="577850" cy="52629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9049" marR="5080" indent="-6985" algn="ctr">
              <a:lnSpc>
                <a:spcPct val="103299"/>
              </a:lnSpc>
              <a:spcBef>
                <a:spcPts val="90"/>
              </a:spcBef>
            </a:pPr>
            <a:r>
              <a:rPr sz="1100" spc="-10">
                <a:solidFill>
                  <a:srgbClr val="4D4E4E"/>
                </a:solidFill>
                <a:latin typeface="Roboto"/>
                <a:cs typeface="Roboto"/>
              </a:rPr>
              <a:t>Telecom Service Provider</a:t>
            </a:r>
            <a:endParaRPr sz="1100">
              <a:latin typeface="Roboto"/>
              <a:cs typeface="Roboto"/>
            </a:endParaRPr>
          </a:p>
        </p:txBody>
      </p:sp>
      <p:sp>
        <p:nvSpPr>
          <p:cNvPr id="6" name="object 44">
            <a:extLst>
              <a:ext uri="{FF2B5EF4-FFF2-40B4-BE49-F238E27FC236}">
                <a16:creationId xmlns:a16="http://schemas.microsoft.com/office/drawing/2014/main" id="{06DB9B4D-2BEE-D321-CA08-942F8332CDE7}"/>
              </a:ext>
            </a:extLst>
          </p:cNvPr>
          <p:cNvSpPr txBox="1"/>
          <p:nvPr/>
        </p:nvSpPr>
        <p:spPr>
          <a:xfrm>
            <a:off x="4817427" y="2454397"/>
            <a:ext cx="534670" cy="33650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26033" algn="ctr">
              <a:lnSpc>
                <a:spcPct val="103299"/>
              </a:lnSpc>
              <a:spcBef>
                <a:spcPts val="90"/>
              </a:spcBef>
            </a:pPr>
            <a:r>
              <a:rPr lang="en-US" sz="1050" spc="-10">
                <a:solidFill>
                  <a:srgbClr val="4D4E4E"/>
                </a:solidFill>
                <a:latin typeface="Roboto"/>
                <a:cs typeface="Roboto"/>
              </a:rPr>
              <a:t>Analog Devices</a:t>
            </a:r>
            <a:endParaRPr lang="en-US" sz="1050">
              <a:latin typeface="Roboto"/>
              <a:cs typeface="Roboto"/>
            </a:endParaRPr>
          </a:p>
        </p:txBody>
      </p:sp>
      <p:sp>
        <p:nvSpPr>
          <p:cNvPr id="7" name="object 45">
            <a:extLst>
              <a:ext uri="{FF2B5EF4-FFF2-40B4-BE49-F238E27FC236}">
                <a16:creationId xmlns:a16="http://schemas.microsoft.com/office/drawing/2014/main" id="{103DC053-0DA0-DE04-608B-7B65B4C44AEE}"/>
              </a:ext>
            </a:extLst>
          </p:cNvPr>
          <p:cNvSpPr txBox="1"/>
          <p:nvPr/>
        </p:nvSpPr>
        <p:spPr>
          <a:xfrm>
            <a:off x="4741862" y="1460742"/>
            <a:ext cx="685800" cy="3404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4289" algn="ctr">
              <a:spcBef>
                <a:spcPts val="135"/>
              </a:spcBef>
            </a:pPr>
            <a:r>
              <a:rPr lang="en-US" sz="1050">
                <a:solidFill>
                  <a:srgbClr val="4D4E4E"/>
                </a:solidFill>
                <a:latin typeface="Roboto"/>
                <a:cs typeface="Roboto"/>
              </a:rPr>
              <a:t>IP-PBX</a:t>
            </a:r>
            <a:r>
              <a:rPr lang="en-US" sz="1050" spc="175">
                <a:solidFill>
                  <a:srgbClr val="4D4E4E"/>
                </a:solidFill>
                <a:latin typeface="Roboto"/>
                <a:cs typeface="Roboto"/>
              </a:rPr>
              <a:t> </a:t>
            </a:r>
            <a:r>
              <a:rPr lang="en-US" sz="1050" spc="-25">
                <a:solidFill>
                  <a:srgbClr val="4D4E4E"/>
                </a:solidFill>
                <a:latin typeface="Roboto"/>
                <a:cs typeface="Roboto"/>
              </a:rPr>
              <a:t>or</a:t>
            </a:r>
            <a:endParaRPr lang="en-US" sz="1050">
              <a:latin typeface="Roboto"/>
              <a:cs typeface="Roboto"/>
            </a:endParaRPr>
          </a:p>
          <a:p>
            <a:pPr marL="12700" algn="ctr">
              <a:spcBef>
                <a:spcPts val="45"/>
              </a:spcBef>
            </a:pPr>
            <a:r>
              <a:rPr lang="en-US" sz="1050">
                <a:solidFill>
                  <a:srgbClr val="4D4E4E"/>
                </a:solidFill>
                <a:latin typeface="Roboto"/>
                <a:cs typeface="Roboto"/>
              </a:rPr>
              <a:t>IP</a:t>
            </a:r>
            <a:r>
              <a:rPr lang="en-US" sz="1050" spc="55">
                <a:solidFill>
                  <a:srgbClr val="4D4E4E"/>
                </a:solidFill>
                <a:latin typeface="Roboto"/>
                <a:cs typeface="Roboto"/>
              </a:rPr>
              <a:t> </a:t>
            </a:r>
            <a:r>
              <a:rPr lang="en-US" sz="1050" spc="-10">
                <a:solidFill>
                  <a:srgbClr val="4D4E4E"/>
                </a:solidFill>
                <a:latin typeface="Roboto"/>
                <a:cs typeface="Roboto"/>
              </a:rPr>
              <a:t>Phones</a:t>
            </a:r>
            <a:endParaRPr lang="en-US" sz="1050">
              <a:latin typeface="Roboto"/>
              <a:cs typeface="Roboto"/>
            </a:endParaRPr>
          </a:p>
        </p:txBody>
      </p:sp>
      <p:sp>
        <p:nvSpPr>
          <p:cNvPr id="8" name="object 46">
            <a:extLst>
              <a:ext uri="{FF2B5EF4-FFF2-40B4-BE49-F238E27FC236}">
                <a16:creationId xmlns:a16="http://schemas.microsoft.com/office/drawing/2014/main" id="{64AF8072-3FE3-D397-FE10-38076BF93D35}"/>
              </a:ext>
            </a:extLst>
          </p:cNvPr>
          <p:cNvSpPr txBox="1"/>
          <p:nvPr/>
        </p:nvSpPr>
        <p:spPr>
          <a:xfrm>
            <a:off x="2849675" y="1887335"/>
            <a:ext cx="1029632" cy="26225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1600" b="1">
                <a:solidFill>
                  <a:srgbClr val="972375"/>
                </a:solidFill>
                <a:latin typeface="Roboto Black"/>
                <a:cs typeface="Roboto Black"/>
              </a:rPr>
              <a:t>Edge</a:t>
            </a:r>
            <a:r>
              <a:rPr sz="1600" b="1" spc="40">
                <a:solidFill>
                  <a:srgbClr val="972375"/>
                </a:solidFill>
                <a:latin typeface="Roboto Black"/>
                <a:cs typeface="Roboto Black"/>
              </a:rPr>
              <a:t> </a:t>
            </a:r>
            <a:r>
              <a:rPr sz="1600" b="1" spc="-20">
                <a:solidFill>
                  <a:srgbClr val="972375"/>
                </a:solidFill>
                <a:latin typeface="Roboto Black"/>
                <a:cs typeface="Roboto Black"/>
              </a:rPr>
              <a:t>8</a:t>
            </a:r>
            <a:r>
              <a:rPr lang="en-US" sz="1600" b="1" spc="-20">
                <a:solidFill>
                  <a:srgbClr val="972375"/>
                </a:solidFill>
                <a:latin typeface="Roboto Black"/>
                <a:cs typeface="Roboto Black"/>
              </a:rPr>
              <a:t>0</a:t>
            </a:r>
            <a:r>
              <a:rPr sz="1600" b="1" spc="-20">
                <a:solidFill>
                  <a:srgbClr val="972375"/>
                </a:solidFill>
                <a:latin typeface="Roboto Black"/>
                <a:cs typeface="Roboto Black"/>
              </a:rPr>
              <a:t>00</a:t>
            </a:r>
            <a:endParaRPr sz="1600">
              <a:latin typeface="Roboto Black"/>
              <a:cs typeface="Roboto Black"/>
            </a:endParaRPr>
          </a:p>
        </p:txBody>
      </p:sp>
      <p:sp>
        <p:nvSpPr>
          <p:cNvPr id="11" name="object 49">
            <a:extLst>
              <a:ext uri="{FF2B5EF4-FFF2-40B4-BE49-F238E27FC236}">
                <a16:creationId xmlns:a16="http://schemas.microsoft.com/office/drawing/2014/main" id="{56CDE5AD-BE3C-3B79-C164-256A306440F6}"/>
              </a:ext>
            </a:extLst>
          </p:cNvPr>
          <p:cNvSpPr/>
          <p:nvPr/>
        </p:nvSpPr>
        <p:spPr>
          <a:xfrm>
            <a:off x="471756" y="1152898"/>
            <a:ext cx="1196340" cy="789305"/>
          </a:xfrm>
          <a:custGeom>
            <a:avLst/>
            <a:gdLst/>
            <a:ahLst/>
            <a:cxnLst/>
            <a:rect l="l" t="t" r="r" b="b"/>
            <a:pathLst>
              <a:path w="1196339" h="789304">
                <a:moveTo>
                  <a:pt x="486301" y="0"/>
                </a:moveTo>
                <a:lnTo>
                  <a:pt x="440307" y="4550"/>
                </a:lnTo>
                <a:lnTo>
                  <a:pt x="394831" y="16504"/>
                </a:lnTo>
                <a:lnTo>
                  <a:pt x="350699" y="36106"/>
                </a:lnTo>
                <a:lnTo>
                  <a:pt x="311948" y="61283"/>
                </a:lnTo>
                <a:lnTo>
                  <a:pt x="277960" y="91778"/>
                </a:lnTo>
                <a:lnTo>
                  <a:pt x="249203" y="126919"/>
                </a:lnTo>
                <a:lnTo>
                  <a:pt x="226144" y="166036"/>
                </a:lnTo>
                <a:lnTo>
                  <a:pt x="209253" y="208459"/>
                </a:lnTo>
                <a:lnTo>
                  <a:pt x="198998" y="253517"/>
                </a:lnTo>
                <a:lnTo>
                  <a:pt x="152918" y="270844"/>
                </a:lnTo>
                <a:lnTo>
                  <a:pt x="111829" y="295379"/>
                </a:lnTo>
                <a:lnTo>
                  <a:pt x="76265" y="326172"/>
                </a:lnTo>
                <a:lnTo>
                  <a:pt x="46765" y="362276"/>
                </a:lnTo>
                <a:lnTo>
                  <a:pt x="23862" y="402741"/>
                </a:lnTo>
                <a:lnTo>
                  <a:pt x="8095" y="446619"/>
                </a:lnTo>
                <a:lnTo>
                  <a:pt x="0" y="492960"/>
                </a:lnTo>
                <a:lnTo>
                  <a:pt x="112" y="540818"/>
                </a:lnTo>
                <a:lnTo>
                  <a:pt x="8968" y="589242"/>
                </a:lnTo>
                <a:lnTo>
                  <a:pt x="27390" y="637488"/>
                </a:lnTo>
                <a:lnTo>
                  <a:pt x="53912" y="680493"/>
                </a:lnTo>
                <a:lnTo>
                  <a:pt x="87494" y="717462"/>
                </a:lnTo>
                <a:lnTo>
                  <a:pt x="127095" y="747603"/>
                </a:lnTo>
                <a:lnTo>
                  <a:pt x="171676" y="770121"/>
                </a:lnTo>
                <a:lnTo>
                  <a:pt x="220196" y="784223"/>
                </a:lnTo>
                <a:lnTo>
                  <a:pt x="271616" y="789114"/>
                </a:lnTo>
                <a:lnTo>
                  <a:pt x="997447" y="789114"/>
                </a:lnTo>
                <a:lnTo>
                  <a:pt x="1048002" y="784976"/>
                </a:lnTo>
                <a:lnTo>
                  <a:pt x="1094101" y="768278"/>
                </a:lnTo>
                <a:lnTo>
                  <a:pt x="1133851" y="740727"/>
                </a:lnTo>
                <a:lnTo>
                  <a:pt x="1165359" y="704033"/>
                </a:lnTo>
                <a:lnTo>
                  <a:pt x="1186731" y="659903"/>
                </a:lnTo>
                <a:lnTo>
                  <a:pt x="1196075" y="610044"/>
                </a:lnTo>
                <a:lnTo>
                  <a:pt x="1191937" y="559489"/>
                </a:lnTo>
                <a:lnTo>
                  <a:pt x="1175238" y="513390"/>
                </a:lnTo>
                <a:lnTo>
                  <a:pt x="1147688" y="473640"/>
                </a:lnTo>
                <a:lnTo>
                  <a:pt x="1110993" y="442133"/>
                </a:lnTo>
                <a:lnTo>
                  <a:pt x="1066863" y="420760"/>
                </a:lnTo>
                <a:lnTo>
                  <a:pt x="1016484" y="411416"/>
                </a:lnTo>
                <a:lnTo>
                  <a:pt x="1027287" y="366153"/>
                </a:lnTo>
                <a:lnTo>
                  <a:pt x="1027541" y="321086"/>
                </a:lnTo>
                <a:lnTo>
                  <a:pt x="1017969" y="277765"/>
                </a:lnTo>
                <a:lnTo>
                  <a:pt x="999295" y="237743"/>
                </a:lnTo>
                <a:lnTo>
                  <a:pt x="972241" y="202571"/>
                </a:lnTo>
                <a:lnTo>
                  <a:pt x="937530" y="173801"/>
                </a:lnTo>
                <a:lnTo>
                  <a:pt x="895885" y="152984"/>
                </a:lnTo>
                <a:lnTo>
                  <a:pt x="824327" y="140859"/>
                </a:lnTo>
                <a:lnTo>
                  <a:pt x="788229" y="144608"/>
                </a:lnTo>
                <a:lnTo>
                  <a:pt x="753112" y="154889"/>
                </a:lnTo>
                <a:lnTo>
                  <a:pt x="726705" y="114467"/>
                </a:lnTo>
                <a:lnTo>
                  <a:pt x="695014" y="79735"/>
                </a:lnTo>
                <a:lnTo>
                  <a:pt x="658867" y="50938"/>
                </a:lnTo>
                <a:lnTo>
                  <a:pt x="619094" y="28322"/>
                </a:lnTo>
                <a:lnTo>
                  <a:pt x="576523" y="12130"/>
                </a:lnTo>
                <a:lnTo>
                  <a:pt x="531982" y="2608"/>
                </a:lnTo>
                <a:lnTo>
                  <a:pt x="486301" y="0"/>
                </a:lnTo>
                <a:close/>
              </a:path>
            </a:pathLst>
          </a:custGeom>
          <a:solidFill>
            <a:srgbClr val="E6E6E5"/>
          </a:solidFill>
        </p:spPr>
        <p:txBody>
          <a:bodyPr wrap="square" lIns="0" tIns="0" rIns="0" bIns="0" rtlCol="0"/>
          <a:lstStyle/>
          <a:p>
            <a:pPr algn="ctr"/>
            <a:endParaRPr sz="2400"/>
          </a:p>
        </p:txBody>
      </p:sp>
      <p:pic>
        <p:nvPicPr>
          <p:cNvPr id="16" name="object 54">
            <a:extLst>
              <a:ext uri="{FF2B5EF4-FFF2-40B4-BE49-F238E27FC236}">
                <a16:creationId xmlns:a16="http://schemas.microsoft.com/office/drawing/2014/main" id="{AFE69051-5E03-8384-EC64-CC84FA51BF7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7062" y="2298582"/>
            <a:ext cx="2448979" cy="542988"/>
          </a:xfrm>
          <a:prstGeom prst="rect">
            <a:avLst/>
          </a:prstGeom>
        </p:spPr>
      </p:pic>
      <p:sp>
        <p:nvSpPr>
          <p:cNvPr id="18" name="object 56">
            <a:extLst>
              <a:ext uri="{FF2B5EF4-FFF2-40B4-BE49-F238E27FC236}">
                <a16:creationId xmlns:a16="http://schemas.microsoft.com/office/drawing/2014/main" id="{E3AC2178-AAE5-F642-8CC5-3A20AD05DDE5}"/>
              </a:ext>
            </a:extLst>
          </p:cNvPr>
          <p:cNvSpPr txBox="1"/>
          <p:nvPr/>
        </p:nvSpPr>
        <p:spPr>
          <a:xfrm>
            <a:off x="787670" y="1326177"/>
            <a:ext cx="564515" cy="52629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15875" algn="ctr">
              <a:lnSpc>
                <a:spcPct val="103299"/>
              </a:lnSpc>
              <a:spcBef>
                <a:spcPts val="90"/>
              </a:spcBef>
            </a:pPr>
            <a:r>
              <a:rPr sz="1100" spc="-10">
                <a:solidFill>
                  <a:srgbClr val="4D4E4E"/>
                </a:solidFill>
                <a:latin typeface="Roboto"/>
                <a:cs typeface="Roboto"/>
              </a:rPr>
              <a:t>Internet Service Provider</a:t>
            </a:r>
            <a:endParaRPr sz="1100">
              <a:latin typeface="Roboto"/>
              <a:cs typeface="Roboto"/>
            </a:endParaRPr>
          </a:p>
        </p:txBody>
      </p:sp>
      <p:sp>
        <p:nvSpPr>
          <p:cNvPr id="21" name="object 59">
            <a:extLst>
              <a:ext uri="{FF2B5EF4-FFF2-40B4-BE49-F238E27FC236}">
                <a16:creationId xmlns:a16="http://schemas.microsoft.com/office/drawing/2014/main" id="{42C65F16-0175-3D0C-53E4-B7828D16BF1E}"/>
              </a:ext>
            </a:extLst>
          </p:cNvPr>
          <p:cNvSpPr txBox="1"/>
          <p:nvPr/>
        </p:nvSpPr>
        <p:spPr>
          <a:xfrm>
            <a:off x="4683442" y="3365179"/>
            <a:ext cx="802640" cy="178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spcBef>
                <a:spcPts val="135"/>
              </a:spcBef>
            </a:pPr>
            <a:r>
              <a:rPr lang="en-US" sz="1050">
                <a:solidFill>
                  <a:srgbClr val="4D4E4E"/>
                </a:solidFill>
                <a:latin typeface="Roboto"/>
                <a:cs typeface="Roboto"/>
              </a:rPr>
              <a:t>Legacy</a:t>
            </a:r>
            <a:r>
              <a:rPr lang="en-US" sz="1050" spc="180">
                <a:solidFill>
                  <a:srgbClr val="4D4E4E"/>
                </a:solidFill>
                <a:latin typeface="Roboto"/>
                <a:cs typeface="Roboto"/>
              </a:rPr>
              <a:t> </a:t>
            </a:r>
            <a:r>
              <a:rPr lang="en-US" sz="1050" spc="-25">
                <a:solidFill>
                  <a:srgbClr val="4D4E4E"/>
                </a:solidFill>
                <a:latin typeface="Roboto"/>
                <a:cs typeface="Roboto"/>
              </a:rPr>
              <a:t>PBX</a:t>
            </a:r>
            <a:endParaRPr lang="en-US" sz="1050">
              <a:latin typeface="Roboto"/>
              <a:cs typeface="Roboto"/>
            </a:endParaRPr>
          </a:p>
        </p:txBody>
      </p:sp>
      <p:pic>
        <p:nvPicPr>
          <p:cNvPr id="22" name="object 60">
            <a:extLst>
              <a:ext uri="{FF2B5EF4-FFF2-40B4-BE49-F238E27FC236}">
                <a16:creationId xmlns:a16="http://schemas.microsoft.com/office/drawing/2014/main" id="{6E51C765-5DC2-0338-9BC9-606B37B49C54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54014" y="3056956"/>
            <a:ext cx="461496" cy="285323"/>
          </a:xfrm>
          <a:prstGeom prst="rect">
            <a:avLst/>
          </a:prstGeom>
        </p:spPr>
      </p:pic>
      <p:sp>
        <p:nvSpPr>
          <p:cNvPr id="51" name="object 72">
            <a:extLst>
              <a:ext uri="{FF2B5EF4-FFF2-40B4-BE49-F238E27FC236}">
                <a16:creationId xmlns:a16="http://schemas.microsoft.com/office/drawing/2014/main" id="{91A82A88-B4FC-7F88-209B-21395D6C2F85}"/>
              </a:ext>
            </a:extLst>
          </p:cNvPr>
          <p:cNvSpPr txBox="1"/>
          <p:nvPr/>
        </p:nvSpPr>
        <p:spPr>
          <a:xfrm>
            <a:off x="4610896" y="4304054"/>
            <a:ext cx="947732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1000" spc="-10">
                <a:solidFill>
                  <a:srgbClr val="4D4E4E"/>
                </a:solidFill>
                <a:latin typeface="Roboto"/>
                <a:cs typeface="Roboto"/>
              </a:rPr>
              <a:t>PC/ Laptops &amp; Smartphones</a:t>
            </a:r>
            <a:endParaRPr lang="en-US" sz="1000">
              <a:latin typeface="Roboto"/>
              <a:cs typeface="Roboto"/>
            </a:endParaRPr>
          </a:p>
        </p:txBody>
      </p:sp>
      <p:pic>
        <p:nvPicPr>
          <p:cNvPr id="3" name="object 60">
            <a:extLst>
              <a:ext uri="{FF2B5EF4-FFF2-40B4-BE49-F238E27FC236}">
                <a16:creationId xmlns:a16="http://schemas.microsoft.com/office/drawing/2014/main" id="{75F1F1FC-E7EA-6989-C48B-EA30C6FBA77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63585" y="1161555"/>
            <a:ext cx="442357" cy="261044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9DB24E1-85C1-F3D2-5C5D-EBBC0112B322}"/>
              </a:ext>
            </a:extLst>
          </p:cNvPr>
          <p:cNvCxnSpPr>
            <a:cxnSpLocks/>
          </p:cNvCxnSpPr>
          <p:nvPr/>
        </p:nvCxnSpPr>
        <p:spPr>
          <a:xfrm flipH="1" flipV="1">
            <a:off x="3656127" y="3003591"/>
            <a:ext cx="350964" cy="1491185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2560DFE-C3A6-D958-8D89-52C8353DBDBB}"/>
              </a:ext>
            </a:extLst>
          </p:cNvPr>
          <p:cNvCxnSpPr>
            <a:cxnSpLocks/>
          </p:cNvCxnSpPr>
          <p:nvPr/>
        </p:nvCxnSpPr>
        <p:spPr>
          <a:xfrm flipH="1">
            <a:off x="4388077" y="2624233"/>
            <a:ext cx="253497" cy="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A3F6362-F6DF-FD35-228D-3D97556B9855}"/>
              </a:ext>
            </a:extLst>
          </p:cNvPr>
          <p:cNvCxnSpPr>
            <a:cxnSpLocks/>
          </p:cNvCxnSpPr>
          <p:nvPr/>
        </p:nvCxnSpPr>
        <p:spPr>
          <a:xfrm flipH="1" flipV="1">
            <a:off x="3955774" y="2908183"/>
            <a:ext cx="139148" cy="555763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79A2949-C9CF-AF25-F344-B63E8503AB30}"/>
              </a:ext>
            </a:extLst>
          </p:cNvPr>
          <p:cNvCxnSpPr>
            <a:cxnSpLocks/>
          </p:cNvCxnSpPr>
          <p:nvPr/>
        </p:nvCxnSpPr>
        <p:spPr>
          <a:xfrm flipH="1">
            <a:off x="4088457" y="3468541"/>
            <a:ext cx="553116" cy="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9EB2CCC-FB18-6392-C2D8-A8ABB31A3C37}"/>
              </a:ext>
            </a:extLst>
          </p:cNvPr>
          <p:cNvCxnSpPr>
            <a:cxnSpLocks/>
          </p:cNvCxnSpPr>
          <p:nvPr/>
        </p:nvCxnSpPr>
        <p:spPr>
          <a:xfrm flipH="1">
            <a:off x="4011952" y="4495114"/>
            <a:ext cx="625979" cy="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7" name="Graphic 16" descr="Smart Phone with solid fill">
            <a:extLst>
              <a:ext uri="{FF2B5EF4-FFF2-40B4-BE49-F238E27FC236}">
                <a16:creationId xmlns:a16="http://schemas.microsoft.com/office/drawing/2014/main" id="{9CE13DAF-A577-85DD-BFB1-4804F7509A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34215" y="3944936"/>
            <a:ext cx="258726" cy="258726"/>
          </a:xfrm>
          <a:prstGeom prst="rect">
            <a:avLst/>
          </a:prstGeom>
        </p:spPr>
      </p:pic>
      <p:pic>
        <p:nvPicPr>
          <p:cNvPr id="20" name="Graphic 19" descr="Receiver with solid fill">
            <a:extLst>
              <a:ext uri="{FF2B5EF4-FFF2-40B4-BE49-F238E27FC236}">
                <a16:creationId xmlns:a16="http://schemas.microsoft.com/office/drawing/2014/main" id="{4D5EAED2-71A0-C76C-B6FB-E35B269774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08532" y="2129864"/>
            <a:ext cx="336513" cy="336513"/>
          </a:xfrm>
          <a:prstGeom prst="rect">
            <a:avLst/>
          </a:prstGeom>
        </p:spPr>
      </p:pic>
      <p:pic>
        <p:nvPicPr>
          <p:cNvPr id="24" name="Graphic 23" descr="Laptop with solid fill">
            <a:extLst>
              <a:ext uri="{FF2B5EF4-FFF2-40B4-BE49-F238E27FC236}">
                <a16:creationId xmlns:a16="http://schemas.microsoft.com/office/drawing/2014/main" id="{02FF0B03-ECE6-27E6-F001-648F29ED71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37266" y="3852787"/>
            <a:ext cx="457200" cy="45720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1CA2547-93AD-2B22-C0A0-E7FC5494D3FD}"/>
              </a:ext>
            </a:extLst>
          </p:cNvPr>
          <p:cNvCxnSpPr>
            <a:cxnSpLocks/>
          </p:cNvCxnSpPr>
          <p:nvPr/>
        </p:nvCxnSpPr>
        <p:spPr>
          <a:xfrm flipH="1">
            <a:off x="1694583" y="3905897"/>
            <a:ext cx="432391" cy="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889D8AA-628B-89B6-6032-5C88BC73D8B5}"/>
              </a:ext>
            </a:extLst>
          </p:cNvPr>
          <p:cNvCxnSpPr>
            <a:cxnSpLocks/>
          </p:cNvCxnSpPr>
          <p:nvPr/>
        </p:nvCxnSpPr>
        <p:spPr>
          <a:xfrm flipH="1">
            <a:off x="1680027" y="1783852"/>
            <a:ext cx="446947" cy="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0BA060D-02DC-745A-813D-210EE22B223C}"/>
              </a:ext>
            </a:extLst>
          </p:cNvPr>
          <p:cNvCxnSpPr>
            <a:cxnSpLocks/>
          </p:cNvCxnSpPr>
          <p:nvPr/>
        </p:nvCxnSpPr>
        <p:spPr>
          <a:xfrm flipH="1" flipV="1">
            <a:off x="2126973" y="1777443"/>
            <a:ext cx="495300" cy="416365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5FACE41-7203-6C59-E2A3-DA62F9185993}"/>
              </a:ext>
            </a:extLst>
          </p:cNvPr>
          <p:cNvCxnSpPr>
            <a:cxnSpLocks/>
          </p:cNvCxnSpPr>
          <p:nvPr/>
        </p:nvCxnSpPr>
        <p:spPr>
          <a:xfrm flipH="1">
            <a:off x="2126974" y="2918179"/>
            <a:ext cx="504731" cy="993378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57021F1-62ED-FC67-CD4E-D44D83DCF0FA}"/>
              </a:ext>
            </a:extLst>
          </p:cNvPr>
          <p:cNvCxnSpPr>
            <a:cxnSpLocks/>
          </p:cNvCxnSpPr>
          <p:nvPr/>
        </p:nvCxnSpPr>
        <p:spPr>
          <a:xfrm flipH="1">
            <a:off x="3955774" y="1655024"/>
            <a:ext cx="427383" cy="605459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FCF1940-F697-F300-7A1B-D36864BC1D1E}"/>
              </a:ext>
            </a:extLst>
          </p:cNvPr>
          <p:cNvCxnSpPr>
            <a:cxnSpLocks/>
          </p:cNvCxnSpPr>
          <p:nvPr/>
        </p:nvCxnSpPr>
        <p:spPr>
          <a:xfrm flipH="1">
            <a:off x="4379797" y="1652918"/>
            <a:ext cx="261776" cy="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2CED6F5-FF9E-C953-6033-A8E2CDB01E42}"/>
              </a:ext>
            </a:extLst>
          </p:cNvPr>
          <p:cNvSpPr/>
          <p:nvPr/>
        </p:nvSpPr>
        <p:spPr>
          <a:xfrm>
            <a:off x="5600497" y="2692488"/>
            <a:ext cx="3428981" cy="1802288"/>
          </a:xfrm>
          <a:prstGeom prst="roundRect">
            <a:avLst>
              <a:gd name="adj" fmla="val 8867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tx1"/>
                </a:solidFill>
              </a:rPr>
              <a:t>State of the art hardware platform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tx1"/>
                </a:solidFill>
              </a:rPr>
              <a:t>10Gbps Routing, SBC &amp; GW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tx1"/>
                </a:solidFill>
              </a:rPr>
              <a:t>960 sessions, 25 CPS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tx1"/>
                </a:solidFill>
              </a:rPr>
              <a:t>SIP HA Support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+mj-lt"/>
                <a:cs typeface="Arial" panose="020B0604020202020204" pitchFamily="34" charset="0"/>
              </a:rPr>
              <a:t>4 PRI and (</a:t>
            </a:r>
            <a:r>
              <a:rPr lang="en-GB" sz="1400" dirty="0">
                <a:latin typeface="+mj-lt"/>
              </a:rPr>
              <a:t>24FXS </a:t>
            </a:r>
            <a:r>
              <a:rPr lang="en-GB" sz="1400" i="1" dirty="0">
                <a:latin typeface="+mj-lt"/>
              </a:rPr>
              <a:t>or</a:t>
            </a:r>
            <a:r>
              <a:rPr lang="en-GB" sz="1400" dirty="0">
                <a:latin typeface="+mj-lt"/>
              </a:rPr>
              <a:t> 22FXS/2 FXO)</a:t>
            </a:r>
            <a:endParaRPr lang="en-GB" sz="14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tx1"/>
                </a:solidFill>
              </a:rPr>
              <a:t>Higher TDM/Analog Capacity (w/Edge 8500)</a:t>
            </a:r>
          </a:p>
        </p:txBody>
      </p:sp>
      <p:pic>
        <p:nvPicPr>
          <p:cNvPr id="32" name="object 15">
            <a:extLst>
              <a:ext uri="{FF2B5EF4-FFF2-40B4-BE49-F238E27FC236}">
                <a16:creationId xmlns:a16="http://schemas.microsoft.com/office/drawing/2014/main" id="{7F212EAD-0CBE-AE8E-F4DC-0F3786D233E5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22843" y="2018312"/>
            <a:ext cx="352151" cy="326204"/>
          </a:xfrm>
          <a:prstGeom prst="rect">
            <a:avLst/>
          </a:prstGeom>
        </p:spPr>
      </p:pic>
      <p:grpSp>
        <p:nvGrpSpPr>
          <p:cNvPr id="34" name="object 18">
            <a:extLst>
              <a:ext uri="{FF2B5EF4-FFF2-40B4-BE49-F238E27FC236}">
                <a16:creationId xmlns:a16="http://schemas.microsoft.com/office/drawing/2014/main" id="{9EC2BE10-D1BA-D115-D425-B5237904A3BF}"/>
              </a:ext>
            </a:extLst>
          </p:cNvPr>
          <p:cNvGrpSpPr/>
          <p:nvPr/>
        </p:nvGrpSpPr>
        <p:grpSpPr>
          <a:xfrm>
            <a:off x="1846849" y="1947977"/>
            <a:ext cx="280123" cy="311382"/>
            <a:chOff x="6361900" y="4570793"/>
            <a:chExt cx="523240" cy="523240"/>
          </a:xfrm>
        </p:grpSpPr>
        <p:pic>
          <p:nvPicPr>
            <p:cNvPr id="36" name="object 19">
              <a:extLst>
                <a:ext uri="{FF2B5EF4-FFF2-40B4-BE49-F238E27FC236}">
                  <a16:creationId xmlns:a16="http://schemas.microsoft.com/office/drawing/2014/main" id="{B9D9A497-F786-B880-A3AE-4EF1DB989CF7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41967" y="4911215"/>
              <a:ext cx="364930" cy="72868"/>
            </a:xfrm>
            <a:prstGeom prst="rect">
              <a:avLst/>
            </a:prstGeom>
          </p:spPr>
        </p:pic>
        <p:sp>
          <p:nvSpPr>
            <p:cNvPr id="39" name="object 20">
              <a:extLst>
                <a:ext uri="{FF2B5EF4-FFF2-40B4-BE49-F238E27FC236}">
                  <a16:creationId xmlns:a16="http://schemas.microsoft.com/office/drawing/2014/main" id="{5944734D-74B4-BC01-C8AE-37A30B211D64}"/>
                </a:ext>
              </a:extLst>
            </p:cNvPr>
            <p:cNvSpPr/>
            <p:nvPr/>
          </p:nvSpPr>
          <p:spPr>
            <a:xfrm>
              <a:off x="6361900" y="4570793"/>
              <a:ext cx="523240" cy="523240"/>
            </a:xfrm>
            <a:custGeom>
              <a:avLst/>
              <a:gdLst/>
              <a:ahLst/>
              <a:cxnLst/>
              <a:rect l="l" t="t" r="r" b="b"/>
              <a:pathLst>
                <a:path w="523240" h="523239">
                  <a:moveTo>
                    <a:pt x="523240" y="54267"/>
                  </a:moveTo>
                  <a:lnTo>
                    <a:pt x="518972" y="33159"/>
                  </a:lnTo>
                  <a:lnTo>
                    <a:pt x="509739" y="19494"/>
                  </a:lnTo>
                  <a:lnTo>
                    <a:pt x="509739" y="262229"/>
                  </a:lnTo>
                  <a:lnTo>
                    <a:pt x="509739" y="468388"/>
                  </a:lnTo>
                  <a:lnTo>
                    <a:pt x="506526" y="484238"/>
                  </a:lnTo>
                  <a:lnTo>
                    <a:pt x="497789" y="497205"/>
                  </a:lnTo>
                  <a:lnTo>
                    <a:pt x="484822" y="505942"/>
                  </a:lnTo>
                  <a:lnTo>
                    <a:pt x="468972" y="509155"/>
                  </a:lnTo>
                  <a:lnTo>
                    <a:pt x="54267" y="509155"/>
                  </a:lnTo>
                  <a:lnTo>
                    <a:pt x="38404" y="505942"/>
                  </a:lnTo>
                  <a:lnTo>
                    <a:pt x="25438" y="497205"/>
                  </a:lnTo>
                  <a:lnTo>
                    <a:pt x="16700" y="484238"/>
                  </a:lnTo>
                  <a:lnTo>
                    <a:pt x="13487" y="468388"/>
                  </a:lnTo>
                  <a:lnTo>
                    <a:pt x="13487" y="262229"/>
                  </a:lnTo>
                  <a:lnTo>
                    <a:pt x="509739" y="262229"/>
                  </a:lnTo>
                  <a:lnTo>
                    <a:pt x="509739" y="19494"/>
                  </a:lnTo>
                  <a:lnTo>
                    <a:pt x="507326" y="15913"/>
                  </a:lnTo>
                  <a:lnTo>
                    <a:pt x="503732" y="13487"/>
                  </a:lnTo>
                  <a:lnTo>
                    <a:pt x="490080" y="4267"/>
                  </a:lnTo>
                  <a:lnTo>
                    <a:pt x="468972" y="0"/>
                  </a:lnTo>
                  <a:lnTo>
                    <a:pt x="54267" y="0"/>
                  </a:lnTo>
                  <a:lnTo>
                    <a:pt x="33159" y="4267"/>
                  </a:lnTo>
                  <a:lnTo>
                    <a:pt x="15913" y="15913"/>
                  </a:lnTo>
                  <a:lnTo>
                    <a:pt x="4267" y="33159"/>
                  </a:lnTo>
                  <a:lnTo>
                    <a:pt x="0" y="54267"/>
                  </a:lnTo>
                  <a:lnTo>
                    <a:pt x="0" y="468388"/>
                  </a:lnTo>
                  <a:lnTo>
                    <a:pt x="4267" y="489483"/>
                  </a:lnTo>
                  <a:lnTo>
                    <a:pt x="15913" y="506742"/>
                  </a:lnTo>
                  <a:lnTo>
                    <a:pt x="33159" y="518388"/>
                  </a:lnTo>
                  <a:lnTo>
                    <a:pt x="54267" y="522655"/>
                  </a:lnTo>
                  <a:lnTo>
                    <a:pt x="468972" y="522655"/>
                  </a:lnTo>
                  <a:lnTo>
                    <a:pt x="490080" y="518388"/>
                  </a:lnTo>
                  <a:lnTo>
                    <a:pt x="503745" y="509155"/>
                  </a:lnTo>
                  <a:lnTo>
                    <a:pt x="507326" y="506742"/>
                  </a:lnTo>
                  <a:lnTo>
                    <a:pt x="518972" y="489483"/>
                  </a:lnTo>
                  <a:lnTo>
                    <a:pt x="523240" y="468388"/>
                  </a:lnTo>
                  <a:lnTo>
                    <a:pt x="523240" y="54267"/>
                  </a:lnTo>
                  <a:close/>
                </a:path>
              </a:pathLst>
            </a:custGeom>
            <a:solidFill>
              <a:srgbClr val="248AFF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1" name="object 21">
              <a:extLst>
                <a:ext uri="{FF2B5EF4-FFF2-40B4-BE49-F238E27FC236}">
                  <a16:creationId xmlns:a16="http://schemas.microsoft.com/office/drawing/2014/main" id="{92FDC743-6802-471C-6379-8807A21E5FE5}"/>
                </a:ext>
              </a:extLst>
            </p:cNvPr>
            <p:cNvSpPr/>
            <p:nvPr/>
          </p:nvSpPr>
          <p:spPr>
            <a:xfrm>
              <a:off x="6447886" y="4675913"/>
              <a:ext cx="357505" cy="80645"/>
            </a:xfrm>
            <a:custGeom>
              <a:avLst/>
              <a:gdLst/>
              <a:ahLst/>
              <a:cxnLst/>
              <a:rect l="l" t="t" r="r" b="b"/>
              <a:pathLst>
                <a:path w="357504" h="80645">
                  <a:moveTo>
                    <a:pt x="60185" y="0"/>
                  </a:moveTo>
                  <a:lnTo>
                    <a:pt x="0" y="0"/>
                  </a:lnTo>
                  <a:lnTo>
                    <a:pt x="508" y="10426"/>
                  </a:lnTo>
                  <a:lnTo>
                    <a:pt x="5638" y="15544"/>
                  </a:lnTo>
                  <a:lnTo>
                    <a:pt x="16052" y="16052"/>
                  </a:lnTo>
                  <a:lnTo>
                    <a:pt x="52158" y="16052"/>
                  </a:lnTo>
                  <a:lnTo>
                    <a:pt x="4013" y="64198"/>
                  </a:lnTo>
                  <a:lnTo>
                    <a:pt x="4216" y="68211"/>
                  </a:lnTo>
                  <a:lnTo>
                    <a:pt x="4432" y="74663"/>
                  </a:lnTo>
                  <a:lnTo>
                    <a:pt x="9613" y="79832"/>
                  </a:lnTo>
                  <a:lnTo>
                    <a:pt x="16052" y="80048"/>
                  </a:lnTo>
                  <a:lnTo>
                    <a:pt x="20066" y="80251"/>
                  </a:lnTo>
                  <a:lnTo>
                    <a:pt x="80251" y="80251"/>
                  </a:lnTo>
                  <a:lnTo>
                    <a:pt x="64198" y="64198"/>
                  </a:lnTo>
                  <a:lnTo>
                    <a:pt x="28092" y="64198"/>
                  </a:lnTo>
                  <a:lnTo>
                    <a:pt x="76238" y="16052"/>
                  </a:lnTo>
                  <a:lnTo>
                    <a:pt x="76034" y="12039"/>
                  </a:lnTo>
                  <a:lnTo>
                    <a:pt x="75882" y="5562"/>
                  </a:lnTo>
                  <a:lnTo>
                    <a:pt x="70662" y="355"/>
                  </a:lnTo>
                  <a:lnTo>
                    <a:pt x="64198" y="203"/>
                  </a:lnTo>
                  <a:lnTo>
                    <a:pt x="60185" y="0"/>
                  </a:lnTo>
                  <a:close/>
                </a:path>
                <a:path w="357504" h="80645">
                  <a:moveTo>
                    <a:pt x="248767" y="0"/>
                  </a:moveTo>
                  <a:lnTo>
                    <a:pt x="244754" y="0"/>
                  </a:lnTo>
                  <a:lnTo>
                    <a:pt x="244754" y="80251"/>
                  </a:lnTo>
                  <a:lnTo>
                    <a:pt x="248767" y="80048"/>
                  </a:lnTo>
                  <a:lnTo>
                    <a:pt x="255473" y="79603"/>
                  </a:lnTo>
                  <a:lnTo>
                    <a:pt x="260337" y="74866"/>
                  </a:lnTo>
                  <a:lnTo>
                    <a:pt x="260604" y="68211"/>
                  </a:lnTo>
                  <a:lnTo>
                    <a:pt x="260794" y="64198"/>
                  </a:lnTo>
                  <a:lnTo>
                    <a:pt x="260794" y="36118"/>
                  </a:lnTo>
                  <a:lnTo>
                    <a:pt x="261010" y="32105"/>
                  </a:lnTo>
                  <a:lnTo>
                    <a:pt x="261029" y="29286"/>
                  </a:lnTo>
                  <a:lnTo>
                    <a:pt x="278906" y="16206"/>
                  </a:lnTo>
                  <a:lnTo>
                    <a:pt x="326540" y="16206"/>
                  </a:lnTo>
                  <a:lnTo>
                    <a:pt x="327064" y="16172"/>
                  </a:lnTo>
                  <a:lnTo>
                    <a:pt x="352258" y="16172"/>
                  </a:lnTo>
                  <a:lnTo>
                    <a:pt x="348684" y="10871"/>
                  </a:lnTo>
                  <a:lnTo>
                    <a:pt x="300926" y="10871"/>
                  </a:lnTo>
                  <a:lnTo>
                    <a:pt x="294090" y="5499"/>
                  </a:lnTo>
                  <a:lnTo>
                    <a:pt x="258876" y="5499"/>
                  </a:lnTo>
                  <a:lnTo>
                    <a:pt x="255790" y="2006"/>
                  </a:lnTo>
                  <a:lnTo>
                    <a:pt x="248767" y="0"/>
                  </a:lnTo>
                  <a:close/>
                </a:path>
                <a:path w="357504" h="80645">
                  <a:moveTo>
                    <a:pt x="326540" y="16206"/>
                  </a:moveTo>
                  <a:lnTo>
                    <a:pt x="278906" y="16206"/>
                  </a:lnTo>
                  <a:lnTo>
                    <a:pt x="284937" y="18249"/>
                  </a:lnTo>
                  <a:lnTo>
                    <a:pt x="287362" y="19646"/>
                  </a:lnTo>
                  <a:lnTo>
                    <a:pt x="289369" y="21666"/>
                  </a:lnTo>
                  <a:lnTo>
                    <a:pt x="290766" y="24079"/>
                  </a:lnTo>
                  <a:lnTo>
                    <a:pt x="292036" y="26555"/>
                  </a:lnTo>
                  <a:lnTo>
                    <a:pt x="292719" y="29286"/>
                  </a:lnTo>
                  <a:lnTo>
                    <a:pt x="292735" y="32105"/>
                  </a:lnTo>
                  <a:lnTo>
                    <a:pt x="292938" y="36118"/>
                  </a:lnTo>
                  <a:lnTo>
                    <a:pt x="292938" y="64198"/>
                  </a:lnTo>
                  <a:lnTo>
                    <a:pt x="293141" y="68211"/>
                  </a:lnTo>
                  <a:lnTo>
                    <a:pt x="293408" y="74637"/>
                  </a:lnTo>
                  <a:lnTo>
                    <a:pt x="298526" y="79768"/>
                  </a:lnTo>
                  <a:lnTo>
                    <a:pt x="308952" y="80251"/>
                  </a:lnTo>
                  <a:lnTo>
                    <a:pt x="308952" y="36118"/>
                  </a:lnTo>
                  <a:lnTo>
                    <a:pt x="309156" y="32105"/>
                  </a:lnTo>
                  <a:lnTo>
                    <a:pt x="320929" y="16578"/>
                  </a:lnTo>
                  <a:lnTo>
                    <a:pt x="326540" y="16206"/>
                  </a:lnTo>
                  <a:close/>
                </a:path>
                <a:path w="357504" h="80645">
                  <a:moveTo>
                    <a:pt x="352258" y="16172"/>
                  </a:moveTo>
                  <a:lnTo>
                    <a:pt x="327064" y="16172"/>
                  </a:lnTo>
                  <a:lnTo>
                    <a:pt x="333139" y="18249"/>
                  </a:lnTo>
                  <a:lnTo>
                    <a:pt x="335533" y="19646"/>
                  </a:lnTo>
                  <a:lnTo>
                    <a:pt x="340880" y="32105"/>
                  </a:lnTo>
                  <a:lnTo>
                    <a:pt x="341083" y="36118"/>
                  </a:lnTo>
                  <a:lnTo>
                    <a:pt x="341083" y="64198"/>
                  </a:lnTo>
                  <a:lnTo>
                    <a:pt x="341274" y="68211"/>
                  </a:lnTo>
                  <a:lnTo>
                    <a:pt x="341503" y="74637"/>
                  </a:lnTo>
                  <a:lnTo>
                    <a:pt x="346659" y="79806"/>
                  </a:lnTo>
                  <a:lnTo>
                    <a:pt x="353085" y="80048"/>
                  </a:lnTo>
                  <a:lnTo>
                    <a:pt x="357098" y="80251"/>
                  </a:lnTo>
                  <a:lnTo>
                    <a:pt x="357098" y="32105"/>
                  </a:lnTo>
                  <a:lnTo>
                    <a:pt x="354575" y="19609"/>
                  </a:lnTo>
                  <a:lnTo>
                    <a:pt x="352258" y="16172"/>
                  </a:lnTo>
                  <a:close/>
                </a:path>
                <a:path w="357504" h="80645">
                  <a:moveTo>
                    <a:pt x="325005" y="0"/>
                  </a:moveTo>
                  <a:lnTo>
                    <a:pt x="318216" y="725"/>
                  </a:lnTo>
                  <a:lnTo>
                    <a:pt x="311799" y="2840"/>
                  </a:lnTo>
                  <a:lnTo>
                    <a:pt x="305965" y="6252"/>
                  </a:lnTo>
                  <a:lnTo>
                    <a:pt x="300926" y="10871"/>
                  </a:lnTo>
                  <a:lnTo>
                    <a:pt x="348684" y="10871"/>
                  </a:lnTo>
                  <a:lnTo>
                    <a:pt x="347695" y="9404"/>
                  </a:lnTo>
                  <a:lnTo>
                    <a:pt x="337494" y="2523"/>
                  </a:lnTo>
                  <a:lnTo>
                    <a:pt x="325005" y="0"/>
                  </a:lnTo>
                  <a:close/>
                </a:path>
                <a:path w="357504" h="80645">
                  <a:moveTo>
                    <a:pt x="280916" y="250"/>
                  </a:moveTo>
                  <a:lnTo>
                    <a:pt x="269588" y="819"/>
                  </a:lnTo>
                  <a:lnTo>
                    <a:pt x="258876" y="5499"/>
                  </a:lnTo>
                  <a:lnTo>
                    <a:pt x="294090" y="5499"/>
                  </a:lnTo>
                  <a:lnTo>
                    <a:pt x="291736" y="3648"/>
                  </a:lnTo>
                  <a:lnTo>
                    <a:pt x="280916" y="2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42" name="object 22">
              <a:extLst>
                <a:ext uri="{FF2B5EF4-FFF2-40B4-BE49-F238E27FC236}">
                  <a16:creationId xmlns:a16="http://schemas.microsoft.com/office/drawing/2014/main" id="{860C4E8A-95B8-9C1D-8DC1-C5C8886715CA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24106" y="4675916"/>
              <a:ext cx="164741" cy="80251"/>
            </a:xfrm>
            <a:prstGeom prst="rect">
              <a:avLst/>
            </a:prstGeom>
          </p:spPr>
        </p:pic>
      </p:grpSp>
      <p:pic>
        <p:nvPicPr>
          <p:cNvPr id="43" name="Picture 42" descr="Logo, company name&#10;&#10;Description automatically generated">
            <a:extLst>
              <a:ext uri="{FF2B5EF4-FFF2-40B4-BE49-F238E27FC236}">
                <a16:creationId xmlns:a16="http://schemas.microsoft.com/office/drawing/2014/main" id="{E48A0F45-58CE-9973-C48A-FAA959CB03D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860" y="1173651"/>
            <a:ext cx="469588" cy="352632"/>
          </a:xfrm>
          <a:prstGeom prst="rect">
            <a:avLst/>
          </a:prstGeom>
        </p:spPr>
      </p:pic>
      <p:pic>
        <p:nvPicPr>
          <p:cNvPr id="44" name="Picture 43" descr="Logo&#10;&#10;Description automatically generated with medium confidence">
            <a:extLst>
              <a:ext uri="{FF2B5EF4-FFF2-40B4-BE49-F238E27FC236}">
                <a16:creationId xmlns:a16="http://schemas.microsoft.com/office/drawing/2014/main" id="{85A4A720-40ED-C30B-E85C-270ADC5E20D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592" y="1349967"/>
            <a:ext cx="607799" cy="311385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F871FFB-C7C4-030D-C440-FA6FECC271F8}"/>
              </a:ext>
            </a:extLst>
          </p:cNvPr>
          <p:cNvSpPr/>
          <p:nvPr/>
        </p:nvSpPr>
        <p:spPr>
          <a:xfrm>
            <a:off x="5600497" y="819436"/>
            <a:ext cx="3428981" cy="1802288"/>
          </a:xfrm>
          <a:prstGeom prst="roundRect">
            <a:avLst>
              <a:gd name="adj" fmla="val 8867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latin typeface="+mj-lt"/>
                <a:cs typeface="Arial"/>
              </a:rPr>
              <a:t>Edge 8100: </a:t>
            </a:r>
            <a:r>
              <a:rPr lang="en-US" sz="1400" dirty="0">
                <a:latin typeface="+mj-lt"/>
                <a:cs typeface="Arial"/>
              </a:rPr>
              <a:t>SBC &amp; Routing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400" b="1" dirty="0">
              <a:latin typeface="+mj-lt"/>
              <a:cs typeface="Arial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latin typeface="+mj-lt"/>
                <a:cs typeface="Arial"/>
              </a:rPr>
              <a:t>Edge 8300: </a:t>
            </a:r>
            <a:r>
              <a:rPr lang="en-US" sz="1400" dirty="0">
                <a:latin typeface="+mj-lt"/>
                <a:cs typeface="Arial"/>
              </a:rPr>
              <a:t>SBC, Routing, &amp; Gateways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400" b="1" dirty="0">
              <a:latin typeface="+mj-lt"/>
              <a:cs typeface="Arial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latin typeface="+mj-lt"/>
                <a:cs typeface="Arial"/>
              </a:rPr>
              <a:t>Edge 8500: </a:t>
            </a:r>
            <a:r>
              <a:rPr lang="en-US" sz="1400" dirty="0">
                <a:latin typeface="+mj-lt"/>
                <a:cs typeface="Arial"/>
              </a:rPr>
              <a:t>SBC, Routing, &amp; Gateways (higher capacity) : Available Q1’2025</a:t>
            </a:r>
          </a:p>
        </p:txBody>
      </p:sp>
    </p:spTree>
    <p:extLst>
      <p:ext uri="{BB962C8B-B14F-4D97-AF65-F5344CB8AC3E}">
        <p14:creationId xmlns:p14="http://schemas.microsoft.com/office/powerpoint/2010/main" val="398568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892D06FD-48C6-3AC8-D5A6-DE1165A584DB}"/>
              </a:ext>
            </a:extLst>
          </p:cNvPr>
          <p:cNvSpPr/>
          <p:nvPr/>
        </p:nvSpPr>
        <p:spPr>
          <a:xfrm>
            <a:off x="4655828" y="853391"/>
            <a:ext cx="4301206" cy="3749040"/>
          </a:xfrm>
          <a:prstGeom prst="roundRect">
            <a:avLst>
              <a:gd name="adj" fmla="val 2455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3F92F9AC-0313-494E-BA7D-E427ADE08B5D}"/>
              </a:ext>
            </a:extLst>
          </p:cNvPr>
          <p:cNvSpPr/>
          <p:nvPr/>
        </p:nvSpPr>
        <p:spPr>
          <a:xfrm>
            <a:off x="182547" y="847453"/>
            <a:ext cx="4301206" cy="3749040"/>
          </a:xfrm>
          <a:prstGeom prst="roundRect">
            <a:avLst>
              <a:gd name="adj" fmla="val 3224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F6F861-49EF-59B2-FA43-CC5C05329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Edge 8000 Options  – Edge 8100 &amp; Edge 8300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BBF6CCC2-D1CE-2EE9-E717-721CC5BDE532}"/>
              </a:ext>
            </a:extLst>
          </p:cNvPr>
          <p:cNvGrpSpPr/>
          <p:nvPr/>
        </p:nvGrpSpPr>
        <p:grpSpPr>
          <a:xfrm>
            <a:off x="320375" y="1082832"/>
            <a:ext cx="4220490" cy="1300834"/>
            <a:chOff x="457200" y="1274089"/>
            <a:chExt cx="4220490" cy="1300834"/>
          </a:xfrm>
        </p:grpSpPr>
        <p:pic>
          <p:nvPicPr>
            <p:cNvPr id="34" name="object 10">
              <a:extLst>
                <a:ext uri="{FF2B5EF4-FFF2-40B4-BE49-F238E27FC236}">
                  <a16:creationId xmlns:a16="http://schemas.microsoft.com/office/drawing/2014/main" id="{C991E515-0C1C-221D-9611-170FAA05603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" y="1593223"/>
              <a:ext cx="3631214" cy="479598"/>
            </a:xfrm>
            <a:prstGeom prst="rect">
              <a:avLst/>
            </a:prstGeom>
          </p:spPr>
        </p:pic>
        <p:sp>
          <p:nvSpPr>
            <p:cNvPr id="35" name="object 11">
              <a:extLst>
                <a:ext uri="{FF2B5EF4-FFF2-40B4-BE49-F238E27FC236}">
                  <a16:creationId xmlns:a16="http://schemas.microsoft.com/office/drawing/2014/main" id="{594F36DA-182A-3A40-C3D3-BBE59C1CDDB4}"/>
                </a:ext>
              </a:extLst>
            </p:cNvPr>
            <p:cNvSpPr txBox="1"/>
            <p:nvPr/>
          </p:nvSpPr>
          <p:spPr>
            <a:xfrm>
              <a:off x="2075267" y="2161058"/>
              <a:ext cx="446430" cy="141064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24130" algn="ctr">
                <a:lnSpc>
                  <a:spcPct val="100000"/>
                </a:lnSpc>
                <a:spcBef>
                  <a:spcPts val="140"/>
                </a:spcBef>
              </a:pPr>
              <a:r>
                <a:rPr lang="en-US" sz="800" spc="-10">
                  <a:solidFill>
                    <a:srgbClr val="4D4E4E"/>
                  </a:solidFill>
                  <a:latin typeface="+mj-lt"/>
                  <a:cs typeface="Roboto"/>
                </a:rPr>
                <a:t>Config</a:t>
              </a:r>
              <a:endParaRPr sz="800">
                <a:latin typeface="+mj-lt"/>
                <a:cs typeface="Roboto"/>
              </a:endParaRPr>
            </a:p>
          </p:txBody>
        </p:sp>
        <p:sp>
          <p:nvSpPr>
            <p:cNvPr id="36" name="object 12">
              <a:extLst>
                <a:ext uri="{FF2B5EF4-FFF2-40B4-BE49-F238E27FC236}">
                  <a16:creationId xmlns:a16="http://schemas.microsoft.com/office/drawing/2014/main" id="{400E3CAD-BB14-D28D-8AFD-0B4F8A81FAEE}"/>
                </a:ext>
              </a:extLst>
            </p:cNvPr>
            <p:cNvSpPr txBox="1"/>
            <p:nvPr/>
          </p:nvSpPr>
          <p:spPr>
            <a:xfrm>
              <a:off x="2602402" y="2160789"/>
              <a:ext cx="446430" cy="141064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800">
                  <a:solidFill>
                    <a:srgbClr val="4D4E4E"/>
                  </a:solidFill>
                  <a:latin typeface="+mj-lt"/>
                  <a:cs typeface="Roboto"/>
                </a:rPr>
                <a:t>USB</a:t>
              </a:r>
              <a:r>
                <a:rPr sz="800" spc="145">
                  <a:solidFill>
                    <a:srgbClr val="4D4E4E"/>
                  </a:solidFill>
                  <a:latin typeface="+mj-lt"/>
                  <a:cs typeface="Roboto"/>
                </a:rPr>
                <a:t> </a:t>
              </a:r>
              <a:r>
                <a:rPr sz="800" spc="-25">
                  <a:solidFill>
                    <a:srgbClr val="4D4E4E"/>
                  </a:solidFill>
                  <a:latin typeface="+mj-lt"/>
                  <a:cs typeface="Roboto"/>
                </a:rPr>
                <a:t>3.0</a:t>
              </a:r>
              <a:endParaRPr sz="800">
                <a:latin typeface="+mj-lt"/>
                <a:cs typeface="Roboto"/>
              </a:endParaRPr>
            </a:p>
          </p:txBody>
        </p:sp>
        <p:sp>
          <p:nvSpPr>
            <p:cNvPr id="37" name="object 13">
              <a:extLst>
                <a:ext uri="{FF2B5EF4-FFF2-40B4-BE49-F238E27FC236}">
                  <a16:creationId xmlns:a16="http://schemas.microsoft.com/office/drawing/2014/main" id="{67F596FF-441C-5169-A242-6669B7B43CBB}"/>
                </a:ext>
              </a:extLst>
            </p:cNvPr>
            <p:cNvSpPr txBox="1"/>
            <p:nvPr/>
          </p:nvSpPr>
          <p:spPr>
            <a:xfrm>
              <a:off x="2770419" y="1327321"/>
              <a:ext cx="616756" cy="258982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 marR="5080" indent="1905">
                <a:lnSpc>
                  <a:spcPct val="103699"/>
                </a:lnSpc>
                <a:spcBef>
                  <a:spcPts val="90"/>
                </a:spcBef>
              </a:pPr>
              <a:r>
                <a:rPr sz="800" spc="-20">
                  <a:solidFill>
                    <a:srgbClr val="4D4E4E"/>
                  </a:solidFill>
                  <a:latin typeface="+mj-lt"/>
                  <a:cs typeface="Roboto"/>
                </a:rPr>
                <a:t>8x1G </a:t>
              </a:r>
              <a:r>
                <a:rPr lang="en-US" sz="800" spc="-20">
                  <a:solidFill>
                    <a:srgbClr val="4D4E4E"/>
                  </a:solidFill>
                  <a:latin typeface="+mj-lt"/>
                  <a:cs typeface="Roboto"/>
                </a:rPr>
                <a:t>Switch </a:t>
              </a:r>
              <a:r>
                <a:rPr sz="800" spc="-20">
                  <a:solidFill>
                    <a:srgbClr val="4D4E4E"/>
                  </a:solidFill>
                  <a:latin typeface="+mj-lt"/>
                  <a:cs typeface="Roboto"/>
                </a:rPr>
                <a:t>RJ45</a:t>
              </a:r>
              <a:endParaRPr sz="800">
                <a:latin typeface="+mj-lt"/>
                <a:cs typeface="Roboto"/>
              </a:endParaRPr>
            </a:p>
          </p:txBody>
        </p:sp>
        <p:sp>
          <p:nvSpPr>
            <p:cNvPr id="38" name="object 14">
              <a:extLst>
                <a:ext uri="{FF2B5EF4-FFF2-40B4-BE49-F238E27FC236}">
                  <a16:creationId xmlns:a16="http://schemas.microsoft.com/office/drawing/2014/main" id="{16B743A1-5701-EDF0-6B2F-4CFA24252DBD}"/>
                </a:ext>
              </a:extLst>
            </p:cNvPr>
            <p:cNvSpPr txBox="1"/>
            <p:nvPr/>
          </p:nvSpPr>
          <p:spPr>
            <a:xfrm>
              <a:off x="3379409" y="1274089"/>
              <a:ext cx="493447" cy="258982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44450" marR="5080" indent="-32384">
                <a:lnSpc>
                  <a:spcPct val="103699"/>
                </a:lnSpc>
                <a:spcBef>
                  <a:spcPts val="90"/>
                </a:spcBef>
              </a:pPr>
              <a:r>
                <a:rPr sz="800" spc="-10">
                  <a:solidFill>
                    <a:srgbClr val="4D4E4E"/>
                  </a:solidFill>
                  <a:latin typeface="+mj-lt"/>
                  <a:cs typeface="Roboto"/>
                </a:rPr>
                <a:t>2x10G </a:t>
              </a:r>
              <a:r>
                <a:rPr sz="800" spc="-20">
                  <a:solidFill>
                    <a:srgbClr val="4D4E4E"/>
                  </a:solidFill>
                  <a:latin typeface="+mj-lt"/>
                  <a:cs typeface="Roboto"/>
                </a:rPr>
                <a:t>S</a:t>
              </a:r>
              <a:r>
                <a:rPr lang="en-US" sz="800" spc="-20">
                  <a:solidFill>
                    <a:srgbClr val="4D4E4E"/>
                  </a:solidFill>
                  <a:latin typeface="+mj-lt"/>
                  <a:cs typeface="Roboto"/>
                </a:rPr>
                <a:t>FP</a:t>
              </a:r>
              <a:r>
                <a:rPr sz="800" spc="-20">
                  <a:solidFill>
                    <a:srgbClr val="4D4E4E"/>
                  </a:solidFill>
                  <a:latin typeface="+mj-lt"/>
                  <a:cs typeface="Roboto"/>
                </a:rPr>
                <a:t>+</a:t>
              </a:r>
              <a:endParaRPr sz="800">
                <a:latin typeface="+mj-lt"/>
                <a:cs typeface="Roboto"/>
              </a:endParaRPr>
            </a:p>
          </p:txBody>
        </p:sp>
        <p:sp>
          <p:nvSpPr>
            <p:cNvPr id="39" name="object 15">
              <a:extLst>
                <a:ext uri="{FF2B5EF4-FFF2-40B4-BE49-F238E27FC236}">
                  <a16:creationId xmlns:a16="http://schemas.microsoft.com/office/drawing/2014/main" id="{51D56B4A-78A5-D61C-CAC1-F365D48A52B6}"/>
                </a:ext>
              </a:extLst>
            </p:cNvPr>
            <p:cNvSpPr txBox="1"/>
            <p:nvPr/>
          </p:nvSpPr>
          <p:spPr>
            <a:xfrm>
              <a:off x="3769904" y="1314046"/>
              <a:ext cx="373351" cy="141064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800" spc="-10">
                  <a:solidFill>
                    <a:srgbClr val="4D4E4E"/>
                  </a:solidFill>
                  <a:latin typeface="+mj-lt"/>
                  <a:cs typeface="Roboto"/>
                </a:rPr>
                <a:t>Reset</a:t>
              </a:r>
              <a:endParaRPr sz="800">
                <a:latin typeface="+mj-lt"/>
                <a:cs typeface="Roboto"/>
              </a:endParaRPr>
            </a:p>
          </p:txBody>
        </p:sp>
        <p:sp>
          <p:nvSpPr>
            <p:cNvPr id="40" name="object 16">
              <a:extLst>
                <a:ext uri="{FF2B5EF4-FFF2-40B4-BE49-F238E27FC236}">
                  <a16:creationId xmlns:a16="http://schemas.microsoft.com/office/drawing/2014/main" id="{24AAE61A-A3DF-E43D-66A2-B71F02881003}"/>
                </a:ext>
              </a:extLst>
            </p:cNvPr>
            <p:cNvSpPr txBox="1"/>
            <p:nvPr/>
          </p:nvSpPr>
          <p:spPr>
            <a:xfrm>
              <a:off x="3492266" y="2171343"/>
              <a:ext cx="596148" cy="131962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07314" marR="5080" indent="-95250">
                <a:lnSpc>
                  <a:spcPct val="103699"/>
                </a:lnSpc>
                <a:spcBef>
                  <a:spcPts val="90"/>
                </a:spcBef>
                <a:tabLst>
                  <a:tab pos="850265" algn="l"/>
                  <a:tab pos="1026794" algn="l"/>
                </a:tabLst>
              </a:pPr>
              <a:r>
                <a:rPr sz="800">
                  <a:solidFill>
                    <a:srgbClr val="4D4E4E"/>
                  </a:solidFill>
                  <a:latin typeface="+mj-lt"/>
                  <a:cs typeface="Roboto"/>
                </a:rPr>
                <a:t>Consol</a:t>
              </a:r>
              <a:r>
                <a:rPr lang="en-US" sz="800">
                  <a:solidFill>
                    <a:srgbClr val="4D4E4E"/>
                  </a:solidFill>
                  <a:latin typeface="+mj-lt"/>
                  <a:cs typeface="Roboto"/>
                </a:rPr>
                <a:t>e 2x</a:t>
              </a:r>
              <a:endParaRPr sz="800">
                <a:latin typeface="+mj-lt"/>
                <a:cs typeface="Roboto"/>
              </a:endParaRPr>
            </a:p>
          </p:txBody>
        </p:sp>
        <p:grpSp>
          <p:nvGrpSpPr>
            <p:cNvPr id="41" name="object 17">
              <a:extLst>
                <a:ext uri="{FF2B5EF4-FFF2-40B4-BE49-F238E27FC236}">
                  <a16:creationId xmlns:a16="http://schemas.microsoft.com/office/drawing/2014/main" id="{140DE566-7755-11F2-A68F-EFA10F8625FC}"/>
                </a:ext>
              </a:extLst>
            </p:cNvPr>
            <p:cNvGrpSpPr/>
            <p:nvPr/>
          </p:nvGrpSpPr>
          <p:grpSpPr>
            <a:xfrm>
              <a:off x="2300146" y="1450385"/>
              <a:ext cx="1952616" cy="706900"/>
              <a:chOff x="3862979" y="1210950"/>
              <a:chExt cx="2881842" cy="1043305"/>
            </a:xfrm>
          </p:grpSpPr>
          <p:sp>
            <p:nvSpPr>
              <p:cNvPr id="42" name="object 18">
                <a:extLst>
                  <a:ext uri="{FF2B5EF4-FFF2-40B4-BE49-F238E27FC236}">
                    <a16:creationId xmlns:a16="http://schemas.microsoft.com/office/drawing/2014/main" id="{09269CE0-1070-6D1A-5254-5084361025E2}"/>
                  </a:ext>
                </a:extLst>
              </p:cNvPr>
              <p:cNvSpPr/>
              <p:nvPr/>
            </p:nvSpPr>
            <p:spPr>
              <a:xfrm>
                <a:off x="3862979" y="1988905"/>
                <a:ext cx="34607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346075" h="254000">
                    <a:moveTo>
                      <a:pt x="0" y="253555"/>
                    </a:moveTo>
                    <a:lnTo>
                      <a:pt x="0" y="0"/>
                    </a:lnTo>
                    <a:lnTo>
                      <a:pt x="345757" y="0"/>
                    </a:lnTo>
                  </a:path>
                </a:pathLst>
              </a:custGeom>
              <a:ln w="11531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800">
                  <a:latin typeface="+mj-lt"/>
                </a:endParaRPr>
              </a:p>
            </p:txBody>
          </p:sp>
          <p:sp>
            <p:nvSpPr>
              <p:cNvPr id="43" name="object 19">
                <a:extLst>
                  <a:ext uri="{FF2B5EF4-FFF2-40B4-BE49-F238E27FC236}">
                    <a16:creationId xmlns:a16="http://schemas.microsoft.com/office/drawing/2014/main" id="{FC01C799-D020-094A-F02B-B147E072E819}"/>
                  </a:ext>
                </a:extLst>
              </p:cNvPr>
              <p:cNvSpPr/>
              <p:nvPr/>
            </p:nvSpPr>
            <p:spPr>
              <a:xfrm>
                <a:off x="6421606" y="1942804"/>
                <a:ext cx="323215" cy="299720"/>
              </a:xfrm>
              <a:custGeom>
                <a:avLst/>
                <a:gdLst/>
                <a:ahLst/>
                <a:cxnLst/>
                <a:rect l="l" t="t" r="r" b="b"/>
                <a:pathLst>
                  <a:path w="323215" h="299719">
                    <a:moveTo>
                      <a:pt x="322707" y="299656"/>
                    </a:moveTo>
                    <a:lnTo>
                      <a:pt x="322707" y="0"/>
                    </a:lnTo>
                    <a:lnTo>
                      <a:pt x="0" y="0"/>
                    </a:lnTo>
                  </a:path>
                </a:pathLst>
              </a:custGeom>
              <a:ln w="11137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800">
                  <a:latin typeface="+mj-lt"/>
                </a:endParaRPr>
              </a:p>
            </p:txBody>
          </p:sp>
          <p:sp>
            <p:nvSpPr>
              <p:cNvPr id="44" name="object 20">
                <a:extLst>
                  <a:ext uri="{FF2B5EF4-FFF2-40B4-BE49-F238E27FC236}">
                    <a16:creationId xmlns:a16="http://schemas.microsoft.com/office/drawing/2014/main" id="{1BE857BA-DB75-5DE9-87C5-210C183C162C}"/>
                  </a:ext>
                </a:extLst>
              </p:cNvPr>
              <p:cNvSpPr/>
              <p:nvPr/>
            </p:nvSpPr>
            <p:spPr>
              <a:xfrm>
                <a:off x="4364335" y="1210950"/>
                <a:ext cx="1838325" cy="1043305"/>
              </a:xfrm>
              <a:custGeom>
                <a:avLst/>
                <a:gdLst/>
                <a:ahLst/>
                <a:cxnLst/>
                <a:rect l="l" t="t" r="r" b="b"/>
                <a:pathLst>
                  <a:path w="1838325" h="1043305">
                    <a:moveTo>
                      <a:pt x="1838286" y="737616"/>
                    </a:moveTo>
                    <a:lnTo>
                      <a:pt x="1838286" y="0"/>
                    </a:lnTo>
                  </a:path>
                  <a:path w="1838325" h="1043305">
                    <a:moveTo>
                      <a:pt x="0" y="1043038"/>
                    </a:moveTo>
                    <a:lnTo>
                      <a:pt x="0" y="875919"/>
                    </a:lnTo>
                  </a:path>
                </a:pathLst>
              </a:custGeom>
              <a:ln w="11531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800">
                  <a:latin typeface="+mj-lt"/>
                </a:endParaRPr>
              </a:p>
            </p:txBody>
          </p:sp>
          <p:pic>
            <p:nvPicPr>
              <p:cNvPr id="45" name="object 21">
                <a:extLst>
                  <a:ext uri="{FF2B5EF4-FFF2-40B4-BE49-F238E27FC236}">
                    <a16:creationId xmlns:a16="http://schemas.microsoft.com/office/drawing/2014/main" id="{3E5E43A8-C5F8-4BC1-5A6C-7EE3E1443ACB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847860" y="2086869"/>
                <a:ext cx="271564" cy="167119"/>
              </a:xfrm>
              <a:prstGeom prst="rect">
                <a:avLst/>
              </a:prstGeom>
            </p:spPr>
          </p:pic>
          <p:sp>
            <p:nvSpPr>
              <p:cNvPr id="46" name="object 22">
                <a:extLst>
                  <a:ext uri="{FF2B5EF4-FFF2-40B4-BE49-F238E27FC236}">
                    <a16:creationId xmlns:a16="http://schemas.microsoft.com/office/drawing/2014/main" id="{9FD1E157-3D15-FFCD-EF63-EB1C67D5902B}"/>
                  </a:ext>
                </a:extLst>
              </p:cNvPr>
              <p:cNvSpPr/>
              <p:nvPr/>
            </p:nvSpPr>
            <p:spPr>
              <a:xfrm>
                <a:off x="4479588" y="1360772"/>
                <a:ext cx="980440" cy="260985"/>
              </a:xfrm>
              <a:custGeom>
                <a:avLst/>
                <a:gdLst/>
                <a:ahLst/>
                <a:cxnLst/>
                <a:rect l="l" t="t" r="r" b="b"/>
                <a:pathLst>
                  <a:path w="980439" h="260984">
                    <a:moveTo>
                      <a:pt x="0" y="260883"/>
                    </a:moveTo>
                    <a:lnTo>
                      <a:pt x="0" y="247802"/>
                    </a:lnTo>
                    <a:lnTo>
                      <a:pt x="4980" y="223124"/>
                    </a:lnTo>
                    <a:lnTo>
                      <a:pt x="18562" y="202972"/>
                    </a:lnTo>
                    <a:lnTo>
                      <a:pt x="38710" y="189386"/>
                    </a:lnTo>
                    <a:lnTo>
                      <a:pt x="63385" y="184404"/>
                    </a:lnTo>
                    <a:lnTo>
                      <a:pt x="461009" y="184404"/>
                    </a:lnTo>
                    <a:lnTo>
                      <a:pt x="478955" y="180781"/>
                    </a:lnTo>
                    <a:lnTo>
                      <a:pt x="493609" y="170902"/>
                    </a:lnTo>
                    <a:lnTo>
                      <a:pt x="503488" y="156248"/>
                    </a:lnTo>
                    <a:lnTo>
                      <a:pt x="507110" y="138303"/>
                    </a:lnTo>
                    <a:lnTo>
                      <a:pt x="501345" y="138303"/>
                    </a:lnTo>
                  </a:path>
                  <a:path w="980439" h="260984">
                    <a:moveTo>
                      <a:pt x="980439" y="258533"/>
                    </a:moveTo>
                    <a:lnTo>
                      <a:pt x="961513" y="202730"/>
                    </a:lnTo>
                    <a:lnTo>
                      <a:pt x="916939" y="184404"/>
                    </a:lnTo>
                    <a:lnTo>
                      <a:pt x="553211" y="184404"/>
                    </a:lnTo>
                    <a:lnTo>
                      <a:pt x="535266" y="180781"/>
                    </a:lnTo>
                    <a:lnTo>
                      <a:pt x="520612" y="170902"/>
                    </a:lnTo>
                    <a:lnTo>
                      <a:pt x="510733" y="156248"/>
                    </a:lnTo>
                    <a:lnTo>
                      <a:pt x="507110" y="138303"/>
                    </a:lnTo>
                    <a:lnTo>
                      <a:pt x="507110" y="0"/>
                    </a:lnTo>
                  </a:path>
                </a:pathLst>
              </a:custGeom>
              <a:ln w="11531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800">
                  <a:latin typeface="+mj-lt"/>
                </a:endParaRPr>
              </a:p>
            </p:txBody>
          </p:sp>
          <p:pic>
            <p:nvPicPr>
              <p:cNvPr id="47" name="object 23">
                <a:extLst>
                  <a:ext uri="{FF2B5EF4-FFF2-40B4-BE49-F238E27FC236}">
                    <a16:creationId xmlns:a16="http://schemas.microsoft.com/office/drawing/2014/main" id="{725E56F6-9DB8-46CD-C1B6-1764C1A07261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499576" y="1493309"/>
                <a:ext cx="195935" cy="134111"/>
              </a:xfrm>
              <a:prstGeom prst="rect">
                <a:avLst/>
              </a:prstGeom>
            </p:spPr>
          </p:pic>
          <p:sp>
            <p:nvSpPr>
              <p:cNvPr id="48" name="object 24">
                <a:extLst>
                  <a:ext uri="{FF2B5EF4-FFF2-40B4-BE49-F238E27FC236}">
                    <a16:creationId xmlns:a16="http://schemas.microsoft.com/office/drawing/2014/main" id="{956C8713-AEB9-E97B-41A4-712C2E64F0F8}"/>
                  </a:ext>
                </a:extLst>
              </p:cNvPr>
              <p:cNvSpPr/>
              <p:nvPr/>
            </p:nvSpPr>
            <p:spPr>
              <a:xfrm>
                <a:off x="5689745" y="1360772"/>
                <a:ext cx="162560" cy="259079"/>
              </a:xfrm>
              <a:custGeom>
                <a:avLst/>
                <a:gdLst/>
                <a:ahLst/>
                <a:cxnLst/>
                <a:rect l="l" t="t" r="r" b="b"/>
                <a:pathLst>
                  <a:path w="162560" h="259080">
                    <a:moveTo>
                      <a:pt x="162153" y="258533"/>
                    </a:moveTo>
                    <a:lnTo>
                      <a:pt x="143221" y="202730"/>
                    </a:lnTo>
                    <a:lnTo>
                      <a:pt x="98640" y="184404"/>
                    </a:lnTo>
                    <a:lnTo>
                      <a:pt x="46101" y="184404"/>
                    </a:lnTo>
                    <a:lnTo>
                      <a:pt x="28155" y="180781"/>
                    </a:lnTo>
                    <a:lnTo>
                      <a:pt x="13501" y="170902"/>
                    </a:lnTo>
                    <a:lnTo>
                      <a:pt x="3622" y="156248"/>
                    </a:lnTo>
                    <a:lnTo>
                      <a:pt x="0" y="138303"/>
                    </a:lnTo>
                    <a:lnTo>
                      <a:pt x="0" y="0"/>
                    </a:lnTo>
                  </a:path>
                </a:pathLst>
              </a:custGeom>
              <a:ln w="11531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800">
                  <a:latin typeface="+mj-lt"/>
                </a:endParaRPr>
              </a:p>
            </p:txBody>
          </p:sp>
        </p:grpSp>
        <p:sp>
          <p:nvSpPr>
            <p:cNvPr id="55" name="object 16">
              <a:extLst>
                <a:ext uri="{FF2B5EF4-FFF2-40B4-BE49-F238E27FC236}">
                  <a16:creationId xmlns:a16="http://schemas.microsoft.com/office/drawing/2014/main" id="{514F2818-DE6A-59E8-0C7B-F90AC6B10AD3}"/>
                </a:ext>
              </a:extLst>
            </p:cNvPr>
            <p:cNvSpPr txBox="1"/>
            <p:nvPr/>
          </p:nvSpPr>
          <p:spPr>
            <a:xfrm>
              <a:off x="4021725" y="2175070"/>
              <a:ext cx="655965" cy="399853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58738" marR="5080">
                <a:lnSpc>
                  <a:spcPct val="103699"/>
                </a:lnSpc>
                <a:spcBef>
                  <a:spcPts val="90"/>
                </a:spcBef>
                <a:tabLst>
                  <a:tab pos="850265" algn="l"/>
                  <a:tab pos="1026794" algn="l"/>
                </a:tabLst>
              </a:pPr>
              <a:r>
                <a:rPr lang="en-US" sz="800">
                  <a:solidFill>
                    <a:srgbClr val="4D4E4E"/>
                  </a:solidFill>
                  <a:latin typeface="+mj-lt"/>
                  <a:cs typeface="Roboto"/>
                </a:rPr>
                <a:t>Power</a:t>
              </a:r>
              <a:r>
                <a:rPr lang="en-US" sz="800" spc="60">
                  <a:solidFill>
                    <a:srgbClr val="4D4E4E"/>
                  </a:solidFill>
                  <a:latin typeface="+mj-lt"/>
                  <a:cs typeface="Roboto"/>
                </a:rPr>
                <a:t> </a:t>
              </a:r>
              <a:r>
                <a:rPr lang="en-US" sz="800">
                  <a:solidFill>
                    <a:srgbClr val="4D4E4E"/>
                  </a:solidFill>
                  <a:latin typeface="+mj-lt"/>
                  <a:cs typeface="Roboto"/>
                </a:rPr>
                <a:t>+</a:t>
              </a:r>
              <a:r>
                <a:rPr lang="en-US" sz="800" spc="65">
                  <a:solidFill>
                    <a:srgbClr val="4D4E4E"/>
                  </a:solidFill>
                  <a:latin typeface="+mj-lt"/>
                  <a:cs typeface="Roboto"/>
                </a:rPr>
                <a:t> </a:t>
              </a:r>
            </a:p>
            <a:p>
              <a:pPr marL="58738" marR="5080">
                <a:lnSpc>
                  <a:spcPct val="103699"/>
                </a:lnSpc>
                <a:spcBef>
                  <a:spcPts val="90"/>
                </a:spcBef>
                <a:tabLst>
                  <a:tab pos="850265" algn="l"/>
                  <a:tab pos="1026794" algn="l"/>
                </a:tabLst>
              </a:pPr>
              <a:r>
                <a:rPr lang="en-US" sz="800" spc="-20">
                  <a:solidFill>
                    <a:srgbClr val="4D4E4E"/>
                  </a:solidFill>
                  <a:latin typeface="+mj-lt"/>
                  <a:cs typeface="Roboto"/>
                </a:rPr>
                <a:t>Disk </a:t>
              </a:r>
              <a:r>
                <a:rPr lang="en-US" sz="800">
                  <a:solidFill>
                    <a:srgbClr val="4D4E4E"/>
                  </a:solidFill>
                  <a:latin typeface="+mj-lt"/>
                  <a:cs typeface="Roboto"/>
                </a:rPr>
                <a:t>USB</a:t>
              </a:r>
              <a:r>
                <a:rPr lang="en-US" sz="800" spc="145">
                  <a:solidFill>
                    <a:srgbClr val="4D4E4E"/>
                  </a:solidFill>
                  <a:latin typeface="+mj-lt"/>
                  <a:cs typeface="Roboto"/>
                </a:rPr>
                <a:t> </a:t>
              </a:r>
              <a:r>
                <a:rPr lang="en-US" sz="800" spc="-25">
                  <a:solidFill>
                    <a:srgbClr val="4D4E4E"/>
                  </a:solidFill>
                  <a:latin typeface="+mj-lt"/>
                  <a:cs typeface="Roboto"/>
                </a:rPr>
                <a:t>2.0 </a:t>
              </a:r>
              <a:r>
                <a:rPr lang="en-US" sz="800" spc="-10">
                  <a:solidFill>
                    <a:srgbClr val="4D4E4E"/>
                  </a:solidFill>
                  <a:latin typeface="+mj-lt"/>
                  <a:cs typeface="Roboto"/>
                </a:rPr>
                <a:t>Access</a:t>
              </a:r>
              <a:endParaRPr sz="800">
                <a:latin typeface="+mj-lt"/>
                <a:cs typeface="Roboto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D8ECB4D-85C7-FCF6-77A7-A66FFDFCF09F}"/>
              </a:ext>
            </a:extLst>
          </p:cNvPr>
          <p:cNvGrpSpPr/>
          <p:nvPr/>
        </p:nvGrpSpPr>
        <p:grpSpPr>
          <a:xfrm>
            <a:off x="320375" y="2850832"/>
            <a:ext cx="3729093" cy="864649"/>
            <a:chOff x="457200" y="3342533"/>
            <a:chExt cx="3729093" cy="864649"/>
          </a:xfrm>
        </p:grpSpPr>
        <p:pic>
          <p:nvPicPr>
            <p:cNvPr id="49" name="object 25">
              <a:extLst>
                <a:ext uri="{FF2B5EF4-FFF2-40B4-BE49-F238E27FC236}">
                  <a16:creationId xmlns:a16="http://schemas.microsoft.com/office/drawing/2014/main" id="{34A90A15-045C-6DF2-CD94-5F6E75B6BE42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7200" y="3342533"/>
              <a:ext cx="3553571" cy="445202"/>
            </a:xfrm>
            <a:prstGeom prst="rect">
              <a:avLst/>
            </a:prstGeom>
          </p:spPr>
        </p:pic>
        <p:sp>
          <p:nvSpPr>
            <p:cNvPr id="50" name="object 26">
              <a:extLst>
                <a:ext uri="{FF2B5EF4-FFF2-40B4-BE49-F238E27FC236}">
                  <a16:creationId xmlns:a16="http://schemas.microsoft.com/office/drawing/2014/main" id="{7BFC45D3-B0D0-E436-024D-554BD1E354F0}"/>
                </a:ext>
              </a:extLst>
            </p:cNvPr>
            <p:cNvSpPr txBox="1"/>
            <p:nvPr/>
          </p:nvSpPr>
          <p:spPr>
            <a:xfrm>
              <a:off x="2189106" y="3933595"/>
              <a:ext cx="333025" cy="141064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40"/>
                </a:spcBef>
              </a:pPr>
              <a:r>
                <a:rPr sz="800" spc="-25">
                  <a:solidFill>
                    <a:srgbClr val="4D4E4E"/>
                  </a:solidFill>
                  <a:latin typeface="+mj-lt"/>
                  <a:cs typeface="Roboto"/>
                </a:rPr>
                <a:t>Fan</a:t>
              </a:r>
              <a:r>
                <a:rPr lang="en-US" sz="800" spc="-25">
                  <a:solidFill>
                    <a:srgbClr val="4D4E4E"/>
                  </a:solidFill>
                  <a:latin typeface="+mj-lt"/>
                  <a:cs typeface="Roboto"/>
                </a:rPr>
                <a:t>s</a:t>
              </a:r>
              <a:endParaRPr sz="800">
                <a:latin typeface="+mj-lt"/>
                <a:cs typeface="Roboto"/>
              </a:endParaRPr>
            </a:p>
          </p:txBody>
        </p:sp>
        <p:sp>
          <p:nvSpPr>
            <p:cNvPr id="51" name="object 27">
              <a:extLst>
                <a:ext uri="{FF2B5EF4-FFF2-40B4-BE49-F238E27FC236}">
                  <a16:creationId xmlns:a16="http://schemas.microsoft.com/office/drawing/2014/main" id="{CDDD1EDC-AED9-0F0C-7D89-62B02C457764}"/>
                </a:ext>
              </a:extLst>
            </p:cNvPr>
            <p:cNvSpPr txBox="1"/>
            <p:nvPr/>
          </p:nvSpPr>
          <p:spPr>
            <a:xfrm>
              <a:off x="2969314" y="3935376"/>
              <a:ext cx="1216979" cy="271806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 marR="5080" indent="-12700" algn="ctr">
                <a:lnSpc>
                  <a:spcPct val="103699"/>
                </a:lnSpc>
                <a:spcBef>
                  <a:spcPts val="90"/>
                </a:spcBef>
              </a:pPr>
              <a:r>
                <a:rPr lang="en-US" sz="800">
                  <a:solidFill>
                    <a:srgbClr val="4D4E4E"/>
                  </a:solidFill>
                  <a:latin typeface="+mj-lt"/>
                  <a:cs typeface="Roboto"/>
                </a:rPr>
                <a:t>AC or DC </a:t>
              </a:r>
              <a:r>
                <a:rPr sz="800">
                  <a:solidFill>
                    <a:srgbClr val="4D4E4E"/>
                  </a:solidFill>
                  <a:latin typeface="+mj-lt"/>
                  <a:cs typeface="Roboto"/>
                </a:rPr>
                <a:t>Power</a:t>
              </a:r>
              <a:r>
                <a:rPr sz="800" spc="100">
                  <a:solidFill>
                    <a:srgbClr val="4D4E4E"/>
                  </a:solidFill>
                  <a:latin typeface="+mj-lt"/>
                  <a:cs typeface="Roboto"/>
                </a:rPr>
                <a:t> </a:t>
              </a:r>
              <a:r>
                <a:rPr sz="800" spc="-10">
                  <a:solidFill>
                    <a:srgbClr val="4D4E4E"/>
                  </a:solidFill>
                  <a:latin typeface="+mj-lt"/>
                  <a:cs typeface="Roboto"/>
                </a:rPr>
                <a:t>Supply</a:t>
              </a:r>
              <a:r>
                <a:rPr lang="en-US" sz="800" spc="-10">
                  <a:solidFill>
                    <a:srgbClr val="4D4E4E"/>
                  </a:solidFill>
                  <a:latin typeface="+mj-lt"/>
                  <a:cs typeface="Roboto"/>
                </a:rPr>
                <a:t> </a:t>
              </a:r>
            </a:p>
            <a:p>
              <a:pPr marL="12700" marR="5080" indent="-12700" algn="ctr">
                <a:lnSpc>
                  <a:spcPct val="103699"/>
                </a:lnSpc>
                <a:spcBef>
                  <a:spcPts val="90"/>
                </a:spcBef>
              </a:pPr>
              <a:r>
                <a:rPr sz="800">
                  <a:solidFill>
                    <a:srgbClr val="4D4E4E"/>
                  </a:solidFill>
                  <a:latin typeface="+mj-lt"/>
                  <a:cs typeface="Roboto"/>
                </a:rPr>
                <a:t>(</a:t>
              </a:r>
              <a:r>
                <a:rPr lang="en-US" sz="800">
                  <a:solidFill>
                    <a:srgbClr val="4D4E4E"/>
                  </a:solidFill>
                  <a:latin typeface="+mj-lt"/>
                  <a:cs typeface="Roboto"/>
                </a:rPr>
                <a:t>single or dual</a:t>
              </a:r>
              <a:r>
                <a:rPr sz="800" spc="-20">
                  <a:solidFill>
                    <a:srgbClr val="4D4E4E"/>
                  </a:solidFill>
                  <a:latin typeface="+mj-lt"/>
                  <a:cs typeface="Roboto"/>
                </a:rPr>
                <a:t>)</a:t>
              </a:r>
              <a:endParaRPr sz="800">
                <a:latin typeface="+mj-lt"/>
                <a:cs typeface="Roboto"/>
              </a:endParaRPr>
            </a:p>
          </p:txBody>
        </p:sp>
        <p:sp>
          <p:nvSpPr>
            <p:cNvPr id="52" name="object 28">
              <a:extLst>
                <a:ext uri="{FF2B5EF4-FFF2-40B4-BE49-F238E27FC236}">
                  <a16:creationId xmlns:a16="http://schemas.microsoft.com/office/drawing/2014/main" id="{8867C076-7C43-6C93-A5C4-1EBDCB830437}"/>
                </a:ext>
              </a:extLst>
            </p:cNvPr>
            <p:cNvSpPr/>
            <p:nvPr/>
          </p:nvSpPr>
          <p:spPr>
            <a:xfrm>
              <a:off x="1848893" y="3790089"/>
              <a:ext cx="2115011" cy="107137"/>
            </a:xfrm>
            <a:custGeom>
              <a:avLst/>
              <a:gdLst/>
              <a:ahLst/>
              <a:cxnLst/>
              <a:rect l="l" t="t" r="r" b="b"/>
              <a:pathLst>
                <a:path w="3196590" h="161925">
                  <a:moveTo>
                    <a:pt x="1499082" y="11531"/>
                  </a:moveTo>
                  <a:lnTo>
                    <a:pt x="1499082" y="24612"/>
                  </a:lnTo>
                  <a:lnTo>
                    <a:pt x="1494100" y="49288"/>
                  </a:lnTo>
                  <a:lnTo>
                    <a:pt x="1480515" y="69435"/>
                  </a:lnTo>
                  <a:lnTo>
                    <a:pt x="1460367" y="83018"/>
                  </a:lnTo>
                  <a:lnTo>
                    <a:pt x="1435696" y="87998"/>
                  </a:lnTo>
                  <a:lnTo>
                    <a:pt x="807567" y="87998"/>
                  </a:lnTo>
                  <a:lnTo>
                    <a:pt x="789621" y="91622"/>
                  </a:lnTo>
                  <a:lnTo>
                    <a:pt x="774968" y="101504"/>
                  </a:lnTo>
                  <a:lnTo>
                    <a:pt x="765089" y="116158"/>
                  </a:lnTo>
                  <a:lnTo>
                    <a:pt x="761466" y="134099"/>
                  </a:lnTo>
                  <a:lnTo>
                    <a:pt x="767219" y="134099"/>
                  </a:lnTo>
                </a:path>
                <a:path w="3196590" h="161925">
                  <a:moveTo>
                    <a:pt x="0" y="13881"/>
                  </a:moveTo>
                  <a:lnTo>
                    <a:pt x="18926" y="69678"/>
                  </a:lnTo>
                  <a:lnTo>
                    <a:pt x="63500" y="87998"/>
                  </a:lnTo>
                  <a:lnTo>
                    <a:pt x="715365" y="87998"/>
                  </a:lnTo>
                  <a:lnTo>
                    <a:pt x="733305" y="91622"/>
                  </a:lnTo>
                  <a:lnTo>
                    <a:pt x="747960" y="101504"/>
                  </a:lnTo>
                  <a:lnTo>
                    <a:pt x="757842" y="116158"/>
                  </a:lnTo>
                  <a:lnTo>
                    <a:pt x="761466" y="134099"/>
                  </a:lnTo>
                  <a:lnTo>
                    <a:pt x="761466" y="161366"/>
                  </a:lnTo>
                </a:path>
                <a:path w="3196590" h="161925">
                  <a:moveTo>
                    <a:pt x="3196336" y="0"/>
                  </a:moveTo>
                  <a:lnTo>
                    <a:pt x="3196336" y="13081"/>
                  </a:lnTo>
                  <a:lnTo>
                    <a:pt x="3191794" y="37758"/>
                  </a:lnTo>
                  <a:lnTo>
                    <a:pt x="3179410" y="57910"/>
                  </a:lnTo>
                  <a:lnTo>
                    <a:pt x="3161038" y="71497"/>
                  </a:lnTo>
                  <a:lnTo>
                    <a:pt x="3138538" y="76479"/>
                  </a:lnTo>
                  <a:lnTo>
                    <a:pt x="2570937" y="76479"/>
                  </a:lnTo>
                  <a:lnTo>
                    <a:pt x="2552991" y="80101"/>
                  </a:lnTo>
                  <a:lnTo>
                    <a:pt x="2538337" y="89981"/>
                  </a:lnTo>
                  <a:lnTo>
                    <a:pt x="2528458" y="104634"/>
                  </a:lnTo>
                  <a:lnTo>
                    <a:pt x="2524836" y="122580"/>
                  </a:lnTo>
                  <a:lnTo>
                    <a:pt x="2530602" y="122580"/>
                  </a:lnTo>
                </a:path>
                <a:path w="3196590" h="161925">
                  <a:moveTo>
                    <a:pt x="1829485" y="2362"/>
                  </a:moveTo>
                  <a:lnTo>
                    <a:pt x="1846745" y="58153"/>
                  </a:lnTo>
                  <a:lnTo>
                    <a:pt x="1887397" y="76479"/>
                  </a:lnTo>
                  <a:lnTo>
                    <a:pt x="2478735" y="76479"/>
                  </a:lnTo>
                  <a:lnTo>
                    <a:pt x="2496680" y="80101"/>
                  </a:lnTo>
                  <a:lnTo>
                    <a:pt x="2511334" y="89981"/>
                  </a:lnTo>
                  <a:lnTo>
                    <a:pt x="2521213" y="104634"/>
                  </a:lnTo>
                  <a:lnTo>
                    <a:pt x="2524836" y="122580"/>
                  </a:lnTo>
                  <a:lnTo>
                    <a:pt x="2524836" y="149834"/>
                  </a:lnTo>
                </a:path>
              </a:pathLst>
            </a:custGeom>
            <a:ln w="115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00">
                <a:latin typeface="+mj-lt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07DD9648-49AB-9460-0295-6789F592A52F}"/>
              </a:ext>
            </a:extLst>
          </p:cNvPr>
          <p:cNvGrpSpPr/>
          <p:nvPr/>
        </p:nvGrpSpPr>
        <p:grpSpPr>
          <a:xfrm>
            <a:off x="4837910" y="1054007"/>
            <a:ext cx="4208849" cy="1300834"/>
            <a:chOff x="5046902" y="1217286"/>
            <a:chExt cx="4208849" cy="1300834"/>
          </a:xfrm>
        </p:grpSpPr>
        <p:pic>
          <p:nvPicPr>
            <p:cNvPr id="56" name="object 7">
              <a:extLst>
                <a:ext uri="{FF2B5EF4-FFF2-40B4-BE49-F238E27FC236}">
                  <a16:creationId xmlns:a16="http://schemas.microsoft.com/office/drawing/2014/main" id="{DD6DDC14-3B4E-B898-F69E-93996E2D92AD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46902" y="1551897"/>
              <a:ext cx="3620847" cy="463609"/>
            </a:xfrm>
            <a:prstGeom prst="rect">
              <a:avLst/>
            </a:prstGeom>
          </p:spPr>
        </p:pic>
        <p:sp>
          <p:nvSpPr>
            <p:cNvPr id="62" name="object 11">
              <a:extLst>
                <a:ext uri="{FF2B5EF4-FFF2-40B4-BE49-F238E27FC236}">
                  <a16:creationId xmlns:a16="http://schemas.microsoft.com/office/drawing/2014/main" id="{08F34EC8-AB0E-F05B-0581-286F1D9CDC15}"/>
                </a:ext>
              </a:extLst>
            </p:cNvPr>
            <p:cNvSpPr txBox="1"/>
            <p:nvPr/>
          </p:nvSpPr>
          <p:spPr>
            <a:xfrm>
              <a:off x="6713343" y="2097126"/>
              <a:ext cx="446430" cy="141064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24130" algn="ctr">
                <a:lnSpc>
                  <a:spcPct val="100000"/>
                </a:lnSpc>
                <a:spcBef>
                  <a:spcPts val="140"/>
                </a:spcBef>
              </a:pPr>
              <a:r>
                <a:rPr lang="en-US" sz="800" spc="-10">
                  <a:solidFill>
                    <a:srgbClr val="4D4E4E"/>
                  </a:solidFill>
                  <a:latin typeface="+mj-lt"/>
                  <a:cs typeface="Roboto"/>
                </a:rPr>
                <a:t>Config</a:t>
              </a:r>
              <a:endParaRPr sz="800">
                <a:latin typeface="+mj-lt"/>
                <a:cs typeface="Roboto"/>
              </a:endParaRPr>
            </a:p>
          </p:txBody>
        </p:sp>
        <p:sp>
          <p:nvSpPr>
            <p:cNvPr id="63" name="object 12">
              <a:extLst>
                <a:ext uri="{FF2B5EF4-FFF2-40B4-BE49-F238E27FC236}">
                  <a16:creationId xmlns:a16="http://schemas.microsoft.com/office/drawing/2014/main" id="{663EAB04-169C-DDB5-19FF-FA22934028BA}"/>
                </a:ext>
              </a:extLst>
            </p:cNvPr>
            <p:cNvSpPr txBox="1"/>
            <p:nvPr/>
          </p:nvSpPr>
          <p:spPr>
            <a:xfrm>
              <a:off x="7180463" y="2103986"/>
              <a:ext cx="446430" cy="141064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800">
                  <a:solidFill>
                    <a:srgbClr val="4D4E4E"/>
                  </a:solidFill>
                  <a:latin typeface="+mj-lt"/>
                  <a:cs typeface="Roboto"/>
                </a:rPr>
                <a:t>USB</a:t>
              </a:r>
              <a:r>
                <a:rPr sz="800" spc="145">
                  <a:solidFill>
                    <a:srgbClr val="4D4E4E"/>
                  </a:solidFill>
                  <a:latin typeface="+mj-lt"/>
                  <a:cs typeface="Roboto"/>
                </a:rPr>
                <a:t> </a:t>
              </a:r>
              <a:r>
                <a:rPr sz="800" spc="-25">
                  <a:solidFill>
                    <a:srgbClr val="4D4E4E"/>
                  </a:solidFill>
                  <a:latin typeface="+mj-lt"/>
                  <a:cs typeface="Roboto"/>
                </a:rPr>
                <a:t>3.0</a:t>
              </a:r>
              <a:endParaRPr sz="800">
                <a:latin typeface="+mj-lt"/>
                <a:cs typeface="Roboto"/>
              </a:endParaRPr>
            </a:p>
          </p:txBody>
        </p:sp>
        <p:sp>
          <p:nvSpPr>
            <p:cNvPr id="64" name="object 13">
              <a:extLst>
                <a:ext uri="{FF2B5EF4-FFF2-40B4-BE49-F238E27FC236}">
                  <a16:creationId xmlns:a16="http://schemas.microsoft.com/office/drawing/2014/main" id="{AB0EBF61-78AF-D2C6-2C2C-51C55538AE31}"/>
                </a:ext>
              </a:extLst>
            </p:cNvPr>
            <p:cNvSpPr txBox="1"/>
            <p:nvPr/>
          </p:nvSpPr>
          <p:spPr>
            <a:xfrm>
              <a:off x="7341286" y="1283367"/>
              <a:ext cx="616756" cy="258982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 marR="5080" indent="1905">
                <a:lnSpc>
                  <a:spcPct val="103699"/>
                </a:lnSpc>
                <a:spcBef>
                  <a:spcPts val="90"/>
                </a:spcBef>
              </a:pPr>
              <a:r>
                <a:rPr sz="800" spc="-20">
                  <a:solidFill>
                    <a:srgbClr val="4D4E4E"/>
                  </a:solidFill>
                  <a:latin typeface="+mj-lt"/>
                  <a:cs typeface="Roboto"/>
                </a:rPr>
                <a:t>8x1G</a:t>
              </a:r>
              <a:r>
                <a:rPr lang="en-US" sz="800" spc="-20">
                  <a:solidFill>
                    <a:srgbClr val="4D4E4E"/>
                  </a:solidFill>
                  <a:latin typeface="+mj-lt"/>
                  <a:cs typeface="Roboto"/>
                </a:rPr>
                <a:t> Switch </a:t>
              </a:r>
              <a:r>
                <a:rPr sz="800" spc="-20">
                  <a:solidFill>
                    <a:srgbClr val="4D4E4E"/>
                  </a:solidFill>
                  <a:latin typeface="+mj-lt"/>
                  <a:cs typeface="Roboto"/>
                </a:rPr>
                <a:t> RJ45</a:t>
              </a:r>
              <a:endParaRPr sz="800">
                <a:latin typeface="+mj-lt"/>
                <a:cs typeface="Roboto"/>
              </a:endParaRPr>
            </a:p>
          </p:txBody>
        </p:sp>
        <p:sp>
          <p:nvSpPr>
            <p:cNvPr id="65" name="object 14">
              <a:extLst>
                <a:ext uri="{FF2B5EF4-FFF2-40B4-BE49-F238E27FC236}">
                  <a16:creationId xmlns:a16="http://schemas.microsoft.com/office/drawing/2014/main" id="{2421F991-3C8C-D263-BF74-81CC60B8DD23}"/>
                </a:ext>
              </a:extLst>
            </p:cNvPr>
            <p:cNvSpPr txBox="1"/>
            <p:nvPr/>
          </p:nvSpPr>
          <p:spPr>
            <a:xfrm>
              <a:off x="7957470" y="1217286"/>
              <a:ext cx="493447" cy="258982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44450" marR="5080" indent="-32384">
                <a:lnSpc>
                  <a:spcPct val="103699"/>
                </a:lnSpc>
                <a:spcBef>
                  <a:spcPts val="90"/>
                </a:spcBef>
              </a:pPr>
              <a:r>
                <a:rPr sz="800" spc="-10">
                  <a:solidFill>
                    <a:srgbClr val="4D4E4E"/>
                  </a:solidFill>
                  <a:latin typeface="+mj-lt"/>
                  <a:cs typeface="Roboto"/>
                </a:rPr>
                <a:t>2x10G </a:t>
              </a:r>
              <a:r>
                <a:rPr sz="800" spc="-20">
                  <a:solidFill>
                    <a:srgbClr val="4D4E4E"/>
                  </a:solidFill>
                  <a:latin typeface="+mj-lt"/>
                  <a:cs typeface="Roboto"/>
                </a:rPr>
                <a:t>S</a:t>
              </a:r>
              <a:r>
                <a:rPr lang="en-US" sz="800" spc="-20">
                  <a:solidFill>
                    <a:srgbClr val="4D4E4E"/>
                  </a:solidFill>
                  <a:latin typeface="+mj-lt"/>
                  <a:cs typeface="Roboto"/>
                </a:rPr>
                <a:t>FP</a:t>
              </a:r>
              <a:r>
                <a:rPr sz="800" spc="-20">
                  <a:solidFill>
                    <a:srgbClr val="4D4E4E"/>
                  </a:solidFill>
                  <a:latin typeface="+mj-lt"/>
                  <a:cs typeface="Roboto"/>
                </a:rPr>
                <a:t>+</a:t>
              </a:r>
              <a:endParaRPr sz="800">
                <a:latin typeface="+mj-lt"/>
                <a:cs typeface="Roboto"/>
              </a:endParaRPr>
            </a:p>
          </p:txBody>
        </p:sp>
        <p:sp>
          <p:nvSpPr>
            <p:cNvPr id="66" name="object 15">
              <a:extLst>
                <a:ext uri="{FF2B5EF4-FFF2-40B4-BE49-F238E27FC236}">
                  <a16:creationId xmlns:a16="http://schemas.microsoft.com/office/drawing/2014/main" id="{458E6B5F-F2CC-E855-6795-ABB6F2C7048E}"/>
                </a:ext>
              </a:extLst>
            </p:cNvPr>
            <p:cNvSpPr txBox="1"/>
            <p:nvPr/>
          </p:nvSpPr>
          <p:spPr>
            <a:xfrm>
              <a:off x="8347965" y="1257243"/>
              <a:ext cx="373351" cy="141064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800" spc="-10">
                  <a:solidFill>
                    <a:srgbClr val="4D4E4E"/>
                  </a:solidFill>
                  <a:latin typeface="+mj-lt"/>
                  <a:cs typeface="Roboto"/>
                </a:rPr>
                <a:t>Reset</a:t>
              </a:r>
              <a:endParaRPr sz="800">
                <a:latin typeface="+mj-lt"/>
                <a:cs typeface="Roboto"/>
              </a:endParaRPr>
            </a:p>
          </p:txBody>
        </p:sp>
        <p:sp>
          <p:nvSpPr>
            <p:cNvPr id="67" name="object 16">
              <a:extLst>
                <a:ext uri="{FF2B5EF4-FFF2-40B4-BE49-F238E27FC236}">
                  <a16:creationId xmlns:a16="http://schemas.microsoft.com/office/drawing/2014/main" id="{FD9D79FC-6C37-C2E4-81C5-C8F5EC40ACFF}"/>
                </a:ext>
              </a:extLst>
            </p:cNvPr>
            <p:cNvSpPr txBox="1"/>
            <p:nvPr/>
          </p:nvSpPr>
          <p:spPr>
            <a:xfrm>
              <a:off x="8070327" y="2114540"/>
              <a:ext cx="596148" cy="131962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07314" marR="5080" indent="-95250">
                <a:lnSpc>
                  <a:spcPct val="103699"/>
                </a:lnSpc>
                <a:spcBef>
                  <a:spcPts val="90"/>
                </a:spcBef>
                <a:tabLst>
                  <a:tab pos="850265" algn="l"/>
                  <a:tab pos="1026794" algn="l"/>
                </a:tabLst>
              </a:pPr>
              <a:r>
                <a:rPr sz="800">
                  <a:solidFill>
                    <a:srgbClr val="4D4E4E"/>
                  </a:solidFill>
                  <a:latin typeface="+mj-lt"/>
                  <a:cs typeface="Roboto"/>
                </a:rPr>
                <a:t>Consol</a:t>
              </a:r>
              <a:r>
                <a:rPr lang="en-US" sz="800">
                  <a:solidFill>
                    <a:srgbClr val="4D4E4E"/>
                  </a:solidFill>
                  <a:latin typeface="+mj-lt"/>
                  <a:cs typeface="Roboto"/>
                </a:rPr>
                <a:t>e 2x</a:t>
              </a:r>
              <a:endParaRPr sz="800">
                <a:latin typeface="+mj-lt"/>
                <a:cs typeface="Roboto"/>
              </a:endParaRPr>
            </a:p>
          </p:txBody>
        </p:sp>
        <p:grpSp>
          <p:nvGrpSpPr>
            <p:cNvPr id="68" name="object 17">
              <a:extLst>
                <a:ext uri="{FF2B5EF4-FFF2-40B4-BE49-F238E27FC236}">
                  <a16:creationId xmlns:a16="http://schemas.microsoft.com/office/drawing/2014/main" id="{5654A545-3E9F-6670-7B17-99744A285B59}"/>
                </a:ext>
              </a:extLst>
            </p:cNvPr>
            <p:cNvGrpSpPr/>
            <p:nvPr/>
          </p:nvGrpSpPr>
          <p:grpSpPr>
            <a:xfrm>
              <a:off x="6930261" y="1393581"/>
              <a:ext cx="1900555" cy="706899"/>
              <a:chOff x="3939811" y="1210950"/>
              <a:chExt cx="2805010" cy="1043305"/>
            </a:xfrm>
          </p:grpSpPr>
          <p:sp>
            <p:nvSpPr>
              <p:cNvPr id="69" name="object 18">
                <a:extLst>
                  <a:ext uri="{FF2B5EF4-FFF2-40B4-BE49-F238E27FC236}">
                    <a16:creationId xmlns:a16="http://schemas.microsoft.com/office/drawing/2014/main" id="{091F9D60-BB84-F070-7EBA-05F50C5554DA}"/>
                  </a:ext>
                </a:extLst>
              </p:cNvPr>
              <p:cNvSpPr/>
              <p:nvPr/>
            </p:nvSpPr>
            <p:spPr>
              <a:xfrm>
                <a:off x="3939811" y="1988905"/>
                <a:ext cx="269242" cy="254001"/>
              </a:xfrm>
              <a:custGeom>
                <a:avLst/>
                <a:gdLst/>
                <a:ahLst/>
                <a:cxnLst/>
                <a:rect l="l" t="t" r="r" b="b"/>
                <a:pathLst>
                  <a:path w="346075" h="254000">
                    <a:moveTo>
                      <a:pt x="0" y="253555"/>
                    </a:moveTo>
                    <a:lnTo>
                      <a:pt x="0" y="0"/>
                    </a:lnTo>
                    <a:lnTo>
                      <a:pt x="345757" y="0"/>
                    </a:lnTo>
                  </a:path>
                </a:pathLst>
              </a:custGeom>
              <a:ln w="11531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800">
                  <a:latin typeface="+mj-lt"/>
                </a:endParaRPr>
              </a:p>
            </p:txBody>
          </p:sp>
          <p:sp>
            <p:nvSpPr>
              <p:cNvPr id="70" name="object 19">
                <a:extLst>
                  <a:ext uri="{FF2B5EF4-FFF2-40B4-BE49-F238E27FC236}">
                    <a16:creationId xmlns:a16="http://schemas.microsoft.com/office/drawing/2014/main" id="{DFA5CDB3-7416-F807-0295-AD4F2815183F}"/>
                  </a:ext>
                </a:extLst>
              </p:cNvPr>
              <p:cNvSpPr/>
              <p:nvPr/>
            </p:nvSpPr>
            <p:spPr>
              <a:xfrm>
                <a:off x="6421606" y="1942804"/>
                <a:ext cx="323215" cy="299720"/>
              </a:xfrm>
              <a:custGeom>
                <a:avLst/>
                <a:gdLst/>
                <a:ahLst/>
                <a:cxnLst/>
                <a:rect l="l" t="t" r="r" b="b"/>
                <a:pathLst>
                  <a:path w="323215" h="299719">
                    <a:moveTo>
                      <a:pt x="322707" y="299656"/>
                    </a:moveTo>
                    <a:lnTo>
                      <a:pt x="322707" y="0"/>
                    </a:lnTo>
                    <a:lnTo>
                      <a:pt x="0" y="0"/>
                    </a:lnTo>
                  </a:path>
                </a:pathLst>
              </a:custGeom>
              <a:ln w="11137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800">
                  <a:latin typeface="+mj-lt"/>
                </a:endParaRPr>
              </a:p>
            </p:txBody>
          </p:sp>
          <p:sp>
            <p:nvSpPr>
              <p:cNvPr id="71" name="object 20">
                <a:extLst>
                  <a:ext uri="{FF2B5EF4-FFF2-40B4-BE49-F238E27FC236}">
                    <a16:creationId xmlns:a16="http://schemas.microsoft.com/office/drawing/2014/main" id="{3849BA8C-5934-8712-B45B-055DE324F882}"/>
                  </a:ext>
                </a:extLst>
              </p:cNvPr>
              <p:cNvSpPr/>
              <p:nvPr/>
            </p:nvSpPr>
            <p:spPr>
              <a:xfrm>
                <a:off x="4364335" y="1210950"/>
                <a:ext cx="1838325" cy="1043305"/>
              </a:xfrm>
              <a:custGeom>
                <a:avLst/>
                <a:gdLst/>
                <a:ahLst/>
                <a:cxnLst/>
                <a:rect l="l" t="t" r="r" b="b"/>
                <a:pathLst>
                  <a:path w="1838325" h="1043305">
                    <a:moveTo>
                      <a:pt x="1838286" y="737616"/>
                    </a:moveTo>
                    <a:lnTo>
                      <a:pt x="1838286" y="0"/>
                    </a:lnTo>
                  </a:path>
                  <a:path w="1838325" h="1043305">
                    <a:moveTo>
                      <a:pt x="0" y="1043038"/>
                    </a:moveTo>
                    <a:lnTo>
                      <a:pt x="0" y="875919"/>
                    </a:lnTo>
                  </a:path>
                </a:pathLst>
              </a:custGeom>
              <a:ln w="11531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800">
                  <a:latin typeface="+mj-lt"/>
                </a:endParaRPr>
              </a:p>
            </p:txBody>
          </p:sp>
          <p:pic>
            <p:nvPicPr>
              <p:cNvPr id="72" name="object 21">
                <a:extLst>
                  <a:ext uri="{FF2B5EF4-FFF2-40B4-BE49-F238E27FC236}">
                    <a16:creationId xmlns:a16="http://schemas.microsoft.com/office/drawing/2014/main" id="{DB3F73B8-C205-F637-AE40-909117E3FB99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847860" y="2086869"/>
                <a:ext cx="271564" cy="167119"/>
              </a:xfrm>
              <a:prstGeom prst="rect">
                <a:avLst/>
              </a:prstGeom>
            </p:spPr>
          </p:pic>
          <p:sp>
            <p:nvSpPr>
              <p:cNvPr id="73" name="object 22">
                <a:extLst>
                  <a:ext uri="{FF2B5EF4-FFF2-40B4-BE49-F238E27FC236}">
                    <a16:creationId xmlns:a16="http://schemas.microsoft.com/office/drawing/2014/main" id="{6C9F54E4-B02F-ECD0-DC26-DA8239756467}"/>
                  </a:ext>
                </a:extLst>
              </p:cNvPr>
              <p:cNvSpPr/>
              <p:nvPr/>
            </p:nvSpPr>
            <p:spPr>
              <a:xfrm>
                <a:off x="4479588" y="1360772"/>
                <a:ext cx="980440" cy="260985"/>
              </a:xfrm>
              <a:custGeom>
                <a:avLst/>
                <a:gdLst/>
                <a:ahLst/>
                <a:cxnLst/>
                <a:rect l="l" t="t" r="r" b="b"/>
                <a:pathLst>
                  <a:path w="980439" h="260984">
                    <a:moveTo>
                      <a:pt x="0" y="260883"/>
                    </a:moveTo>
                    <a:lnTo>
                      <a:pt x="0" y="247802"/>
                    </a:lnTo>
                    <a:lnTo>
                      <a:pt x="4980" y="223124"/>
                    </a:lnTo>
                    <a:lnTo>
                      <a:pt x="18562" y="202972"/>
                    </a:lnTo>
                    <a:lnTo>
                      <a:pt x="38710" y="189386"/>
                    </a:lnTo>
                    <a:lnTo>
                      <a:pt x="63385" y="184404"/>
                    </a:lnTo>
                    <a:lnTo>
                      <a:pt x="461009" y="184404"/>
                    </a:lnTo>
                    <a:lnTo>
                      <a:pt x="478955" y="180781"/>
                    </a:lnTo>
                    <a:lnTo>
                      <a:pt x="493609" y="170902"/>
                    </a:lnTo>
                    <a:lnTo>
                      <a:pt x="503488" y="156248"/>
                    </a:lnTo>
                    <a:lnTo>
                      <a:pt x="507110" y="138303"/>
                    </a:lnTo>
                    <a:lnTo>
                      <a:pt x="501345" y="138303"/>
                    </a:lnTo>
                  </a:path>
                  <a:path w="980439" h="260984">
                    <a:moveTo>
                      <a:pt x="980439" y="258533"/>
                    </a:moveTo>
                    <a:lnTo>
                      <a:pt x="961513" y="202730"/>
                    </a:lnTo>
                    <a:lnTo>
                      <a:pt x="916939" y="184404"/>
                    </a:lnTo>
                    <a:lnTo>
                      <a:pt x="553211" y="184404"/>
                    </a:lnTo>
                    <a:lnTo>
                      <a:pt x="535266" y="180781"/>
                    </a:lnTo>
                    <a:lnTo>
                      <a:pt x="520612" y="170902"/>
                    </a:lnTo>
                    <a:lnTo>
                      <a:pt x="510733" y="156248"/>
                    </a:lnTo>
                    <a:lnTo>
                      <a:pt x="507110" y="138303"/>
                    </a:lnTo>
                    <a:lnTo>
                      <a:pt x="507110" y="0"/>
                    </a:lnTo>
                  </a:path>
                </a:pathLst>
              </a:custGeom>
              <a:ln w="11531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800">
                  <a:latin typeface="+mj-lt"/>
                </a:endParaRPr>
              </a:p>
            </p:txBody>
          </p:sp>
          <p:pic>
            <p:nvPicPr>
              <p:cNvPr id="74" name="object 23">
                <a:extLst>
                  <a:ext uri="{FF2B5EF4-FFF2-40B4-BE49-F238E27FC236}">
                    <a16:creationId xmlns:a16="http://schemas.microsoft.com/office/drawing/2014/main" id="{8D80107B-40BE-A939-00C0-5F6DBA8A0F3E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499576" y="1493309"/>
                <a:ext cx="195935" cy="134111"/>
              </a:xfrm>
              <a:prstGeom prst="rect">
                <a:avLst/>
              </a:prstGeom>
            </p:spPr>
          </p:pic>
          <p:sp>
            <p:nvSpPr>
              <p:cNvPr id="75" name="object 24">
                <a:extLst>
                  <a:ext uri="{FF2B5EF4-FFF2-40B4-BE49-F238E27FC236}">
                    <a16:creationId xmlns:a16="http://schemas.microsoft.com/office/drawing/2014/main" id="{52A9E1B7-AF46-70A0-AC9D-C7308745EAF2}"/>
                  </a:ext>
                </a:extLst>
              </p:cNvPr>
              <p:cNvSpPr/>
              <p:nvPr/>
            </p:nvSpPr>
            <p:spPr>
              <a:xfrm>
                <a:off x="5689745" y="1360772"/>
                <a:ext cx="162560" cy="259079"/>
              </a:xfrm>
              <a:custGeom>
                <a:avLst/>
                <a:gdLst/>
                <a:ahLst/>
                <a:cxnLst/>
                <a:rect l="l" t="t" r="r" b="b"/>
                <a:pathLst>
                  <a:path w="162560" h="259080">
                    <a:moveTo>
                      <a:pt x="162153" y="258533"/>
                    </a:moveTo>
                    <a:lnTo>
                      <a:pt x="143221" y="202730"/>
                    </a:lnTo>
                    <a:lnTo>
                      <a:pt x="98640" y="184404"/>
                    </a:lnTo>
                    <a:lnTo>
                      <a:pt x="46101" y="184404"/>
                    </a:lnTo>
                    <a:lnTo>
                      <a:pt x="28155" y="180781"/>
                    </a:lnTo>
                    <a:lnTo>
                      <a:pt x="13501" y="170902"/>
                    </a:lnTo>
                    <a:lnTo>
                      <a:pt x="3622" y="156248"/>
                    </a:lnTo>
                    <a:lnTo>
                      <a:pt x="0" y="138303"/>
                    </a:lnTo>
                    <a:lnTo>
                      <a:pt x="0" y="0"/>
                    </a:lnTo>
                  </a:path>
                </a:pathLst>
              </a:custGeom>
              <a:ln w="11531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800">
                  <a:latin typeface="+mj-lt"/>
                </a:endParaRPr>
              </a:p>
            </p:txBody>
          </p:sp>
        </p:grpSp>
        <p:sp>
          <p:nvSpPr>
            <p:cNvPr id="76" name="object 16">
              <a:extLst>
                <a:ext uri="{FF2B5EF4-FFF2-40B4-BE49-F238E27FC236}">
                  <a16:creationId xmlns:a16="http://schemas.microsoft.com/office/drawing/2014/main" id="{E54F4C73-0873-3CBC-F7EF-19AC85E1D0AB}"/>
                </a:ext>
              </a:extLst>
            </p:cNvPr>
            <p:cNvSpPr txBox="1"/>
            <p:nvPr/>
          </p:nvSpPr>
          <p:spPr>
            <a:xfrm>
              <a:off x="8599786" y="2118267"/>
              <a:ext cx="655965" cy="399853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58738" marR="5080">
                <a:lnSpc>
                  <a:spcPct val="103699"/>
                </a:lnSpc>
                <a:spcBef>
                  <a:spcPts val="90"/>
                </a:spcBef>
                <a:tabLst>
                  <a:tab pos="850265" algn="l"/>
                  <a:tab pos="1026794" algn="l"/>
                </a:tabLst>
              </a:pPr>
              <a:r>
                <a:rPr lang="en-US" sz="800">
                  <a:solidFill>
                    <a:srgbClr val="4D4E4E"/>
                  </a:solidFill>
                  <a:latin typeface="+mj-lt"/>
                  <a:cs typeface="Roboto"/>
                </a:rPr>
                <a:t>Power</a:t>
              </a:r>
              <a:r>
                <a:rPr lang="en-US" sz="800" spc="60">
                  <a:solidFill>
                    <a:srgbClr val="4D4E4E"/>
                  </a:solidFill>
                  <a:latin typeface="+mj-lt"/>
                  <a:cs typeface="Roboto"/>
                </a:rPr>
                <a:t> </a:t>
              </a:r>
              <a:r>
                <a:rPr lang="en-US" sz="800">
                  <a:solidFill>
                    <a:srgbClr val="4D4E4E"/>
                  </a:solidFill>
                  <a:latin typeface="+mj-lt"/>
                  <a:cs typeface="Roboto"/>
                </a:rPr>
                <a:t>+</a:t>
              </a:r>
              <a:r>
                <a:rPr lang="en-US" sz="800" spc="65">
                  <a:solidFill>
                    <a:srgbClr val="4D4E4E"/>
                  </a:solidFill>
                  <a:latin typeface="+mj-lt"/>
                  <a:cs typeface="Roboto"/>
                </a:rPr>
                <a:t> </a:t>
              </a:r>
            </a:p>
            <a:p>
              <a:pPr marL="58738" marR="5080">
                <a:lnSpc>
                  <a:spcPct val="103699"/>
                </a:lnSpc>
                <a:spcBef>
                  <a:spcPts val="90"/>
                </a:spcBef>
                <a:tabLst>
                  <a:tab pos="850265" algn="l"/>
                  <a:tab pos="1026794" algn="l"/>
                </a:tabLst>
              </a:pPr>
              <a:r>
                <a:rPr lang="en-US" sz="800" spc="-20">
                  <a:solidFill>
                    <a:srgbClr val="4D4E4E"/>
                  </a:solidFill>
                  <a:latin typeface="+mj-lt"/>
                  <a:cs typeface="Roboto"/>
                </a:rPr>
                <a:t>Disk </a:t>
              </a:r>
              <a:r>
                <a:rPr lang="en-US" sz="800">
                  <a:solidFill>
                    <a:srgbClr val="4D4E4E"/>
                  </a:solidFill>
                  <a:latin typeface="+mj-lt"/>
                  <a:cs typeface="Roboto"/>
                </a:rPr>
                <a:t>USB</a:t>
              </a:r>
              <a:r>
                <a:rPr lang="en-US" sz="800" spc="145">
                  <a:solidFill>
                    <a:srgbClr val="4D4E4E"/>
                  </a:solidFill>
                  <a:latin typeface="+mj-lt"/>
                  <a:cs typeface="Roboto"/>
                </a:rPr>
                <a:t> </a:t>
              </a:r>
              <a:r>
                <a:rPr lang="en-US" sz="800" spc="-25">
                  <a:solidFill>
                    <a:srgbClr val="4D4E4E"/>
                  </a:solidFill>
                  <a:latin typeface="+mj-lt"/>
                  <a:cs typeface="Roboto"/>
                </a:rPr>
                <a:t>2.0 </a:t>
              </a:r>
              <a:r>
                <a:rPr lang="en-US" sz="800" spc="-10">
                  <a:solidFill>
                    <a:srgbClr val="4D4E4E"/>
                  </a:solidFill>
                  <a:latin typeface="+mj-lt"/>
                  <a:cs typeface="Roboto"/>
                </a:rPr>
                <a:t>Access</a:t>
              </a:r>
              <a:endParaRPr sz="800">
                <a:latin typeface="+mj-lt"/>
                <a:cs typeface="Roboto"/>
              </a:endParaRPr>
            </a:p>
          </p:txBody>
        </p:sp>
        <p:sp>
          <p:nvSpPr>
            <p:cNvPr id="77" name="object 19">
              <a:extLst>
                <a:ext uri="{FF2B5EF4-FFF2-40B4-BE49-F238E27FC236}">
                  <a16:creationId xmlns:a16="http://schemas.microsoft.com/office/drawing/2014/main" id="{B6EEBEDD-4F31-513E-2A64-FBD1327FCACD}"/>
                </a:ext>
              </a:extLst>
            </p:cNvPr>
            <p:cNvSpPr txBox="1"/>
            <p:nvPr/>
          </p:nvSpPr>
          <p:spPr>
            <a:xfrm>
              <a:off x="6207571" y="2140883"/>
              <a:ext cx="447646" cy="261610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20"/>
                </a:spcBef>
              </a:pPr>
              <a:r>
                <a:rPr lang="en-US" sz="800" spc="-10">
                  <a:solidFill>
                    <a:schemeClr val="accent6"/>
                  </a:solidFill>
                  <a:latin typeface="+mj-lt"/>
                  <a:cs typeface="Roboto"/>
                </a:rPr>
                <a:t>4x </a:t>
              </a:r>
              <a:r>
                <a:rPr sz="800" spc="-10">
                  <a:solidFill>
                    <a:schemeClr val="accent6"/>
                  </a:solidFill>
                  <a:latin typeface="+mj-lt"/>
                  <a:cs typeface="Roboto"/>
                </a:rPr>
                <a:t>T1/E1</a:t>
              </a:r>
              <a:r>
                <a:rPr lang="en-US" sz="800" spc="-10">
                  <a:solidFill>
                    <a:schemeClr val="accent6"/>
                  </a:solidFill>
                  <a:latin typeface="+mj-lt"/>
                  <a:cs typeface="Roboto"/>
                </a:rPr>
                <a:t> RJ-48</a:t>
              </a:r>
              <a:endParaRPr sz="800">
                <a:solidFill>
                  <a:schemeClr val="accent6"/>
                </a:solidFill>
                <a:latin typeface="+mj-lt"/>
                <a:cs typeface="Roboto"/>
              </a:endParaRPr>
            </a:p>
          </p:txBody>
        </p:sp>
        <p:sp>
          <p:nvSpPr>
            <p:cNvPr id="78" name="object 21">
              <a:extLst>
                <a:ext uri="{FF2B5EF4-FFF2-40B4-BE49-F238E27FC236}">
                  <a16:creationId xmlns:a16="http://schemas.microsoft.com/office/drawing/2014/main" id="{1AE06769-3D80-94DD-D02D-204AFA54C364}"/>
                </a:ext>
              </a:extLst>
            </p:cNvPr>
            <p:cNvSpPr/>
            <p:nvPr/>
          </p:nvSpPr>
          <p:spPr>
            <a:xfrm>
              <a:off x="6125949" y="2019842"/>
              <a:ext cx="655965" cy="121041"/>
            </a:xfrm>
            <a:custGeom>
              <a:avLst/>
              <a:gdLst/>
              <a:ahLst/>
              <a:cxnLst/>
              <a:rect l="l" t="t" r="r" b="b"/>
              <a:pathLst>
                <a:path w="1010920" h="159385">
                  <a:moveTo>
                    <a:pt x="1010869" y="0"/>
                  </a:moveTo>
                  <a:lnTo>
                    <a:pt x="1010869" y="12877"/>
                  </a:lnTo>
                  <a:lnTo>
                    <a:pt x="1005964" y="37179"/>
                  </a:lnTo>
                  <a:lnTo>
                    <a:pt x="992589" y="57024"/>
                  </a:lnTo>
                  <a:lnTo>
                    <a:pt x="972748" y="70404"/>
                  </a:lnTo>
                  <a:lnTo>
                    <a:pt x="948448" y="75311"/>
                  </a:lnTo>
                  <a:lnTo>
                    <a:pt x="556895" y="75311"/>
                  </a:lnTo>
                  <a:lnTo>
                    <a:pt x="539224" y="78877"/>
                  </a:lnTo>
                  <a:lnTo>
                    <a:pt x="524792" y="88604"/>
                  </a:lnTo>
                  <a:lnTo>
                    <a:pt x="515061" y="103032"/>
                  </a:lnTo>
                  <a:lnTo>
                    <a:pt x="511492" y="120700"/>
                  </a:lnTo>
                  <a:lnTo>
                    <a:pt x="517169" y="120700"/>
                  </a:lnTo>
                </a:path>
                <a:path w="1010920" h="159385">
                  <a:moveTo>
                    <a:pt x="0" y="2311"/>
                  </a:moveTo>
                  <a:lnTo>
                    <a:pt x="18632" y="57261"/>
                  </a:lnTo>
                  <a:lnTo>
                    <a:pt x="62534" y="75311"/>
                  </a:lnTo>
                  <a:lnTo>
                    <a:pt x="466102" y="75311"/>
                  </a:lnTo>
                  <a:lnTo>
                    <a:pt x="483771" y="78877"/>
                  </a:lnTo>
                  <a:lnTo>
                    <a:pt x="498198" y="88604"/>
                  </a:lnTo>
                  <a:lnTo>
                    <a:pt x="507925" y="103032"/>
                  </a:lnTo>
                  <a:lnTo>
                    <a:pt x="511492" y="120700"/>
                  </a:lnTo>
                  <a:lnTo>
                    <a:pt x="511492" y="158889"/>
                  </a:lnTo>
                </a:path>
              </a:pathLst>
            </a:custGeom>
            <a:ln w="11353">
              <a:solidFill>
                <a:schemeClr val="accent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07A00E79-AF83-2DC3-CBE1-98353E5979CF}"/>
              </a:ext>
            </a:extLst>
          </p:cNvPr>
          <p:cNvGrpSpPr/>
          <p:nvPr/>
        </p:nvGrpSpPr>
        <p:grpSpPr>
          <a:xfrm>
            <a:off x="4924239" y="2840320"/>
            <a:ext cx="3624239" cy="868523"/>
            <a:chOff x="5133231" y="3349760"/>
            <a:chExt cx="3624239" cy="868523"/>
          </a:xfrm>
        </p:grpSpPr>
        <p:pic>
          <p:nvPicPr>
            <p:cNvPr id="57" name="object 24">
              <a:extLst>
                <a:ext uri="{FF2B5EF4-FFF2-40B4-BE49-F238E27FC236}">
                  <a16:creationId xmlns:a16="http://schemas.microsoft.com/office/drawing/2014/main" id="{653A47DA-A3C5-E3DC-12FA-5052AFCF009A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33231" y="3349760"/>
              <a:ext cx="3553571" cy="445207"/>
            </a:xfrm>
            <a:prstGeom prst="rect">
              <a:avLst/>
            </a:prstGeom>
          </p:spPr>
        </p:pic>
        <p:sp>
          <p:nvSpPr>
            <p:cNvPr id="58" name="object 26">
              <a:extLst>
                <a:ext uri="{FF2B5EF4-FFF2-40B4-BE49-F238E27FC236}">
                  <a16:creationId xmlns:a16="http://schemas.microsoft.com/office/drawing/2014/main" id="{48230330-9B16-14AE-8B22-1516D7AAA690}"/>
                </a:ext>
              </a:extLst>
            </p:cNvPr>
            <p:cNvSpPr txBox="1"/>
            <p:nvPr/>
          </p:nvSpPr>
          <p:spPr>
            <a:xfrm>
              <a:off x="6848172" y="3935778"/>
              <a:ext cx="333025" cy="141064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40"/>
                </a:spcBef>
              </a:pPr>
              <a:r>
                <a:rPr sz="800" spc="-25">
                  <a:solidFill>
                    <a:srgbClr val="4D4E4E"/>
                  </a:solidFill>
                  <a:latin typeface="+mj-lt"/>
                  <a:cs typeface="Roboto"/>
                </a:rPr>
                <a:t>Fan</a:t>
              </a:r>
              <a:r>
                <a:rPr lang="en-US" sz="800" spc="-25">
                  <a:solidFill>
                    <a:srgbClr val="4D4E4E"/>
                  </a:solidFill>
                  <a:latin typeface="+mj-lt"/>
                  <a:cs typeface="Roboto"/>
                </a:rPr>
                <a:t>s</a:t>
              </a:r>
              <a:endParaRPr sz="800">
                <a:latin typeface="+mj-lt"/>
                <a:cs typeface="Roboto"/>
              </a:endParaRPr>
            </a:p>
          </p:txBody>
        </p:sp>
        <p:sp>
          <p:nvSpPr>
            <p:cNvPr id="59" name="object 27">
              <a:extLst>
                <a:ext uri="{FF2B5EF4-FFF2-40B4-BE49-F238E27FC236}">
                  <a16:creationId xmlns:a16="http://schemas.microsoft.com/office/drawing/2014/main" id="{14B8B04F-99F8-E73F-C2B0-D932FEE08D37}"/>
                </a:ext>
              </a:extLst>
            </p:cNvPr>
            <p:cNvSpPr txBox="1"/>
            <p:nvPr/>
          </p:nvSpPr>
          <p:spPr>
            <a:xfrm>
              <a:off x="7609079" y="3931886"/>
              <a:ext cx="1148391" cy="258982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 marR="5080" indent="-12700" algn="ctr">
                <a:lnSpc>
                  <a:spcPct val="103699"/>
                </a:lnSpc>
                <a:spcBef>
                  <a:spcPts val="90"/>
                </a:spcBef>
              </a:pPr>
              <a:r>
                <a:rPr lang="en-US" sz="800">
                  <a:solidFill>
                    <a:srgbClr val="4D4E4E"/>
                  </a:solidFill>
                  <a:latin typeface="+mj-lt"/>
                  <a:cs typeface="Roboto"/>
                </a:rPr>
                <a:t>AC or DC </a:t>
              </a:r>
              <a:r>
                <a:rPr sz="800">
                  <a:solidFill>
                    <a:srgbClr val="4D4E4E"/>
                  </a:solidFill>
                  <a:latin typeface="+mj-lt"/>
                  <a:cs typeface="Roboto"/>
                </a:rPr>
                <a:t>Power</a:t>
              </a:r>
              <a:r>
                <a:rPr sz="800" spc="100">
                  <a:solidFill>
                    <a:srgbClr val="4D4E4E"/>
                  </a:solidFill>
                  <a:latin typeface="+mj-lt"/>
                  <a:cs typeface="Roboto"/>
                </a:rPr>
                <a:t> </a:t>
              </a:r>
              <a:r>
                <a:rPr sz="800" spc="-10">
                  <a:solidFill>
                    <a:srgbClr val="4D4E4E"/>
                  </a:solidFill>
                  <a:latin typeface="+mj-lt"/>
                  <a:cs typeface="Roboto"/>
                </a:rPr>
                <a:t>Supply</a:t>
              </a:r>
              <a:r>
                <a:rPr lang="en-US" sz="800" spc="-10">
                  <a:solidFill>
                    <a:srgbClr val="4D4E4E"/>
                  </a:solidFill>
                  <a:latin typeface="+mj-lt"/>
                  <a:cs typeface="Roboto"/>
                </a:rPr>
                <a:t> </a:t>
              </a:r>
              <a:r>
                <a:rPr sz="800">
                  <a:solidFill>
                    <a:srgbClr val="4D4E4E"/>
                  </a:solidFill>
                  <a:latin typeface="+mj-lt"/>
                  <a:cs typeface="Roboto"/>
                </a:rPr>
                <a:t>(</a:t>
              </a:r>
              <a:r>
                <a:rPr lang="en-US" sz="800">
                  <a:solidFill>
                    <a:srgbClr val="4D4E4E"/>
                  </a:solidFill>
                  <a:latin typeface="+mj-lt"/>
                  <a:cs typeface="Roboto"/>
                </a:rPr>
                <a:t>single or dual</a:t>
              </a:r>
              <a:r>
                <a:rPr sz="800" spc="-20">
                  <a:solidFill>
                    <a:srgbClr val="4D4E4E"/>
                  </a:solidFill>
                  <a:latin typeface="+mj-lt"/>
                  <a:cs typeface="Roboto"/>
                </a:rPr>
                <a:t>)</a:t>
              </a:r>
              <a:endParaRPr sz="800">
                <a:latin typeface="+mj-lt"/>
                <a:cs typeface="Roboto"/>
              </a:endParaRPr>
            </a:p>
          </p:txBody>
        </p:sp>
        <p:sp>
          <p:nvSpPr>
            <p:cNvPr id="60" name="object 28">
              <a:extLst>
                <a:ext uri="{FF2B5EF4-FFF2-40B4-BE49-F238E27FC236}">
                  <a16:creationId xmlns:a16="http://schemas.microsoft.com/office/drawing/2014/main" id="{5A605065-B9B1-57CB-A0CD-E9952E003535}"/>
                </a:ext>
              </a:extLst>
            </p:cNvPr>
            <p:cNvSpPr/>
            <p:nvPr/>
          </p:nvSpPr>
          <p:spPr>
            <a:xfrm>
              <a:off x="6507959" y="3792272"/>
              <a:ext cx="2115011" cy="107137"/>
            </a:xfrm>
            <a:custGeom>
              <a:avLst/>
              <a:gdLst/>
              <a:ahLst/>
              <a:cxnLst/>
              <a:rect l="l" t="t" r="r" b="b"/>
              <a:pathLst>
                <a:path w="3196590" h="161925">
                  <a:moveTo>
                    <a:pt x="1499082" y="11531"/>
                  </a:moveTo>
                  <a:lnTo>
                    <a:pt x="1499082" y="24612"/>
                  </a:lnTo>
                  <a:lnTo>
                    <a:pt x="1494100" y="49288"/>
                  </a:lnTo>
                  <a:lnTo>
                    <a:pt x="1480515" y="69435"/>
                  </a:lnTo>
                  <a:lnTo>
                    <a:pt x="1460367" y="83018"/>
                  </a:lnTo>
                  <a:lnTo>
                    <a:pt x="1435696" y="87998"/>
                  </a:lnTo>
                  <a:lnTo>
                    <a:pt x="807567" y="87998"/>
                  </a:lnTo>
                  <a:lnTo>
                    <a:pt x="789621" y="91622"/>
                  </a:lnTo>
                  <a:lnTo>
                    <a:pt x="774968" y="101504"/>
                  </a:lnTo>
                  <a:lnTo>
                    <a:pt x="765089" y="116158"/>
                  </a:lnTo>
                  <a:lnTo>
                    <a:pt x="761466" y="134099"/>
                  </a:lnTo>
                  <a:lnTo>
                    <a:pt x="767219" y="134099"/>
                  </a:lnTo>
                </a:path>
                <a:path w="3196590" h="161925">
                  <a:moveTo>
                    <a:pt x="0" y="13881"/>
                  </a:moveTo>
                  <a:lnTo>
                    <a:pt x="18926" y="69678"/>
                  </a:lnTo>
                  <a:lnTo>
                    <a:pt x="63500" y="87998"/>
                  </a:lnTo>
                  <a:lnTo>
                    <a:pt x="715365" y="87998"/>
                  </a:lnTo>
                  <a:lnTo>
                    <a:pt x="733305" y="91622"/>
                  </a:lnTo>
                  <a:lnTo>
                    <a:pt x="747960" y="101504"/>
                  </a:lnTo>
                  <a:lnTo>
                    <a:pt x="757842" y="116158"/>
                  </a:lnTo>
                  <a:lnTo>
                    <a:pt x="761466" y="134099"/>
                  </a:lnTo>
                  <a:lnTo>
                    <a:pt x="761466" y="161366"/>
                  </a:lnTo>
                </a:path>
                <a:path w="3196590" h="161925">
                  <a:moveTo>
                    <a:pt x="3196336" y="0"/>
                  </a:moveTo>
                  <a:lnTo>
                    <a:pt x="3196336" y="13081"/>
                  </a:lnTo>
                  <a:lnTo>
                    <a:pt x="3191794" y="37758"/>
                  </a:lnTo>
                  <a:lnTo>
                    <a:pt x="3179410" y="57910"/>
                  </a:lnTo>
                  <a:lnTo>
                    <a:pt x="3161038" y="71497"/>
                  </a:lnTo>
                  <a:lnTo>
                    <a:pt x="3138538" y="76479"/>
                  </a:lnTo>
                  <a:lnTo>
                    <a:pt x="2570937" y="76479"/>
                  </a:lnTo>
                  <a:lnTo>
                    <a:pt x="2552991" y="80101"/>
                  </a:lnTo>
                  <a:lnTo>
                    <a:pt x="2538337" y="89981"/>
                  </a:lnTo>
                  <a:lnTo>
                    <a:pt x="2528458" y="104634"/>
                  </a:lnTo>
                  <a:lnTo>
                    <a:pt x="2524836" y="122580"/>
                  </a:lnTo>
                  <a:lnTo>
                    <a:pt x="2530602" y="122580"/>
                  </a:lnTo>
                </a:path>
                <a:path w="3196590" h="161925">
                  <a:moveTo>
                    <a:pt x="1829485" y="2362"/>
                  </a:moveTo>
                  <a:lnTo>
                    <a:pt x="1846745" y="58153"/>
                  </a:lnTo>
                  <a:lnTo>
                    <a:pt x="1887397" y="76479"/>
                  </a:lnTo>
                  <a:lnTo>
                    <a:pt x="2478735" y="76479"/>
                  </a:lnTo>
                  <a:lnTo>
                    <a:pt x="2496680" y="80101"/>
                  </a:lnTo>
                  <a:lnTo>
                    <a:pt x="2511334" y="89981"/>
                  </a:lnTo>
                  <a:lnTo>
                    <a:pt x="2521213" y="104634"/>
                  </a:lnTo>
                  <a:lnTo>
                    <a:pt x="2524836" y="122580"/>
                  </a:lnTo>
                  <a:lnTo>
                    <a:pt x="2524836" y="149834"/>
                  </a:lnTo>
                </a:path>
              </a:pathLst>
            </a:custGeom>
            <a:ln w="115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00">
                <a:latin typeface="+mj-lt"/>
              </a:endParaRPr>
            </a:p>
          </p:txBody>
        </p:sp>
        <p:sp>
          <p:nvSpPr>
            <p:cNvPr id="80" name="object 28">
              <a:extLst>
                <a:ext uri="{FF2B5EF4-FFF2-40B4-BE49-F238E27FC236}">
                  <a16:creationId xmlns:a16="http://schemas.microsoft.com/office/drawing/2014/main" id="{6EE6AF8D-7F73-E9C4-3671-619089B8F129}"/>
                </a:ext>
              </a:extLst>
            </p:cNvPr>
            <p:cNvSpPr txBox="1"/>
            <p:nvPr/>
          </p:nvSpPr>
          <p:spPr>
            <a:xfrm>
              <a:off x="5563504" y="3956673"/>
              <a:ext cx="1170305" cy="261610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R="26034" algn="ctr">
                <a:lnSpc>
                  <a:spcPct val="100000"/>
                </a:lnSpc>
                <a:spcBef>
                  <a:spcPts val="120"/>
                </a:spcBef>
              </a:pPr>
              <a:r>
                <a:rPr lang="en-US" sz="800">
                  <a:solidFill>
                    <a:schemeClr val="accent6"/>
                  </a:solidFill>
                  <a:latin typeface="+mj-lt"/>
                  <a:cs typeface="Roboto"/>
                </a:rPr>
                <a:t>22 or </a:t>
              </a:r>
              <a:r>
                <a:rPr sz="800">
                  <a:solidFill>
                    <a:schemeClr val="accent6"/>
                  </a:solidFill>
                  <a:latin typeface="+mj-lt"/>
                  <a:cs typeface="Roboto"/>
                </a:rPr>
                <a:t>24</a:t>
              </a:r>
              <a:r>
                <a:rPr sz="800" spc="65">
                  <a:solidFill>
                    <a:schemeClr val="accent6"/>
                  </a:solidFill>
                  <a:latin typeface="+mj-lt"/>
                  <a:cs typeface="Roboto"/>
                </a:rPr>
                <a:t> </a:t>
              </a:r>
              <a:r>
                <a:rPr sz="800">
                  <a:solidFill>
                    <a:schemeClr val="accent6"/>
                  </a:solidFill>
                  <a:latin typeface="+mj-lt"/>
                  <a:cs typeface="Roboto"/>
                </a:rPr>
                <a:t>Analog</a:t>
              </a:r>
              <a:r>
                <a:rPr sz="800" spc="65">
                  <a:solidFill>
                    <a:schemeClr val="accent6"/>
                  </a:solidFill>
                  <a:latin typeface="+mj-lt"/>
                  <a:cs typeface="Roboto"/>
                </a:rPr>
                <a:t> </a:t>
              </a:r>
              <a:r>
                <a:rPr sz="800" spc="-25">
                  <a:solidFill>
                    <a:schemeClr val="accent6"/>
                  </a:solidFill>
                  <a:latin typeface="+mj-lt"/>
                  <a:cs typeface="Roboto"/>
                </a:rPr>
                <a:t>FXS</a:t>
              </a:r>
              <a:endParaRPr sz="800">
                <a:solidFill>
                  <a:schemeClr val="accent6"/>
                </a:solidFill>
                <a:latin typeface="+mj-lt"/>
                <a:cs typeface="Roboto"/>
              </a:endParaRPr>
            </a:p>
            <a:p>
              <a:pPr algn="ctr">
                <a:lnSpc>
                  <a:spcPct val="100000"/>
                </a:lnSpc>
                <a:spcBef>
                  <a:spcPts val="30"/>
                </a:spcBef>
              </a:pPr>
              <a:r>
                <a:rPr sz="800">
                  <a:solidFill>
                    <a:schemeClr val="accent6"/>
                  </a:solidFill>
                  <a:latin typeface="+mj-lt"/>
                  <a:cs typeface="Roboto"/>
                </a:rPr>
                <a:t>(50</a:t>
              </a:r>
              <a:r>
                <a:rPr sz="800" spc="40">
                  <a:solidFill>
                    <a:schemeClr val="accent6"/>
                  </a:solidFill>
                  <a:latin typeface="+mj-lt"/>
                  <a:cs typeface="Roboto"/>
                </a:rPr>
                <a:t> </a:t>
              </a:r>
              <a:r>
                <a:rPr sz="800">
                  <a:solidFill>
                    <a:schemeClr val="accent6"/>
                  </a:solidFill>
                  <a:latin typeface="+mj-lt"/>
                  <a:cs typeface="Roboto"/>
                </a:rPr>
                <a:t>Pin</a:t>
              </a:r>
              <a:r>
                <a:rPr sz="800" spc="45">
                  <a:solidFill>
                    <a:schemeClr val="accent6"/>
                  </a:solidFill>
                  <a:latin typeface="+mj-lt"/>
                  <a:cs typeface="Roboto"/>
                </a:rPr>
                <a:t> </a:t>
              </a:r>
              <a:r>
                <a:rPr sz="800" spc="-10">
                  <a:solidFill>
                    <a:schemeClr val="accent6"/>
                  </a:solidFill>
                  <a:latin typeface="+mj-lt"/>
                  <a:cs typeface="Roboto"/>
                </a:rPr>
                <a:t>Connector)</a:t>
              </a:r>
              <a:endParaRPr sz="800">
                <a:solidFill>
                  <a:schemeClr val="accent6"/>
                </a:solidFill>
                <a:latin typeface="+mj-lt"/>
                <a:cs typeface="Roboto"/>
              </a:endParaRPr>
            </a:p>
          </p:txBody>
        </p:sp>
        <p:sp>
          <p:nvSpPr>
            <p:cNvPr id="81" name="object 29">
              <a:extLst>
                <a:ext uri="{FF2B5EF4-FFF2-40B4-BE49-F238E27FC236}">
                  <a16:creationId xmlns:a16="http://schemas.microsoft.com/office/drawing/2014/main" id="{51A356BD-1C6B-E1D3-4C81-0F9357A9EA10}"/>
                </a:ext>
              </a:extLst>
            </p:cNvPr>
            <p:cNvSpPr/>
            <p:nvPr/>
          </p:nvSpPr>
          <p:spPr>
            <a:xfrm>
              <a:off x="5808774" y="3805288"/>
              <a:ext cx="629595" cy="141064"/>
            </a:xfrm>
            <a:custGeom>
              <a:avLst/>
              <a:gdLst/>
              <a:ahLst/>
              <a:cxnLst/>
              <a:rect l="l" t="t" r="r" b="b"/>
              <a:pathLst>
                <a:path w="973455" h="147954">
                  <a:moveTo>
                    <a:pt x="973188" y="0"/>
                  </a:moveTo>
                  <a:lnTo>
                    <a:pt x="973188" y="12877"/>
                  </a:lnTo>
                  <a:lnTo>
                    <a:pt x="969953" y="37177"/>
                  </a:lnTo>
                  <a:lnTo>
                    <a:pt x="961134" y="57018"/>
                  </a:lnTo>
                  <a:lnTo>
                    <a:pt x="948054" y="70393"/>
                  </a:lnTo>
                  <a:lnTo>
                    <a:pt x="932040" y="75298"/>
                  </a:lnTo>
                  <a:lnTo>
                    <a:pt x="543725" y="75298"/>
                  </a:lnTo>
                  <a:lnTo>
                    <a:pt x="526056" y="78867"/>
                  </a:lnTo>
                  <a:lnTo>
                    <a:pt x="511629" y="88598"/>
                  </a:lnTo>
                  <a:lnTo>
                    <a:pt x="501902" y="103030"/>
                  </a:lnTo>
                  <a:lnTo>
                    <a:pt x="498335" y="120700"/>
                  </a:lnTo>
                  <a:lnTo>
                    <a:pt x="504012" y="120700"/>
                  </a:lnTo>
                </a:path>
                <a:path w="973455" h="147954">
                  <a:moveTo>
                    <a:pt x="0" y="2311"/>
                  </a:moveTo>
                  <a:lnTo>
                    <a:pt x="12282" y="57254"/>
                  </a:lnTo>
                  <a:lnTo>
                    <a:pt x="41224" y="75298"/>
                  </a:lnTo>
                  <a:lnTo>
                    <a:pt x="452932" y="75298"/>
                  </a:lnTo>
                  <a:lnTo>
                    <a:pt x="470603" y="78867"/>
                  </a:lnTo>
                  <a:lnTo>
                    <a:pt x="485035" y="88598"/>
                  </a:lnTo>
                  <a:lnTo>
                    <a:pt x="494766" y="103030"/>
                  </a:lnTo>
                  <a:lnTo>
                    <a:pt x="498335" y="120700"/>
                  </a:lnTo>
                  <a:lnTo>
                    <a:pt x="498335" y="147535"/>
                  </a:lnTo>
                </a:path>
              </a:pathLst>
            </a:custGeom>
            <a:ln w="11353">
              <a:solidFill>
                <a:schemeClr val="accent6"/>
              </a:solidFill>
            </a:ln>
          </p:spPr>
          <p:txBody>
            <a:bodyPr wrap="square" lIns="0" tIns="0" rIns="0" bIns="0" rtlCol="0"/>
            <a:lstStyle/>
            <a:p>
              <a:endParaRPr sz="800">
                <a:latin typeface="+mj-lt"/>
              </a:endParaRPr>
            </a:p>
          </p:txBody>
        </p:sp>
        <p:sp>
          <p:nvSpPr>
            <p:cNvPr id="82" name="object 30">
              <a:extLst>
                <a:ext uri="{FF2B5EF4-FFF2-40B4-BE49-F238E27FC236}">
                  <a16:creationId xmlns:a16="http://schemas.microsoft.com/office/drawing/2014/main" id="{85990ECA-7400-E6C1-12A6-FAC5DC54ED8C}"/>
                </a:ext>
              </a:extLst>
            </p:cNvPr>
            <p:cNvSpPr txBox="1"/>
            <p:nvPr/>
          </p:nvSpPr>
          <p:spPr>
            <a:xfrm>
              <a:off x="5190370" y="3959846"/>
              <a:ext cx="461645" cy="25526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52069" marR="5080" indent="-40005">
                <a:lnSpc>
                  <a:spcPct val="102099"/>
                </a:lnSpc>
                <a:spcBef>
                  <a:spcPts val="95"/>
                </a:spcBef>
              </a:pPr>
              <a:r>
                <a:rPr sz="800">
                  <a:solidFill>
                    <a:schemeClr val="accent6"/>
                  </a:solidFill>
                  <a:latin typeface="+mj-lt"/>
                  <a:cs typeface="Roboto"/>
                </a:rPr>
                <a:t>2x</a:t>
              </a:r>
              <a:r>
                <a:rPr sz="800" spc="25">
                  <a:solidFill>
                    <a:schemeClr val="accent6"/>
                  </a:solidFill>
                  <a:latin typeface="+mj-lt"/>
                  <a:cs typeface="Roboto"/>
                </a:rPr>
                <a:t> </a:t>
              </a:r>
              <a:r>
                <a:rPr sz="800" spc="-25">
                  <a:solidFill>
                    <a:schemeClr val="accent6"/>
                  </a:solidFill>
                  <a:latin typeface="+mj-lt"/>
                  <a:cs typeface="Roboto"/>
                </a:rPr>
                <a:t>FXO</a:t>
              </a:r>
              <a:r>
                <a:rPr lang="en-US" sz="800" spc="-25">
                  <a:solidFill>
                    <a:schemeClr val="accent6"/>
                  </a:solidFill>
                  <a:latin typeface="+mj-lt"/>
                  <a:cs typeface="Roboto"/>
                </a:rPr>
                <a:t> </a:t>
              </a:r>
              <a:r>
                <a:rPr lang="en-US" sz="800">
                  <a:solidFill>
                    <a:schemeClr val="accent6"/>
                  </a:solidFill>
                  <a:latin typeface="+mj-lt"/>
                  <a:cs typeface="Roboto"/>
                </a:rPr>
                <a:t>RJ-</a:t>
              </a:r>
              <a:r>
                <a:rPr lang="en-US" sz="800" spc="-25">
                  <a:solidFill>
                    <a:schemeClr val="accent6"/>
                  </a:solidFill>
                  <a:latin typeface="+mj-lt"/>
                  <a:cs typeface="Roboto"/>
                </a:rPr>
                <a:t>11</a:t>
              </a:r>
              <a:endParaRPr sz="800">
                <a:solidFill>
                  <a:schemeClr val="accent6"/>
                </a:solidFill>
                <a:latin typeface="+mj-lt"/>
                <a:cs typeface="Roboto"/>
              </a:endParaRPr>
            </a:p>
          </p:txBody>
        </p:sp>
        <p:sp>
          <p:nvSpPr>
            <p:cNvPr id="102" name="object 29">
              <a:extLst>
                <a:ext uri="{FF2B5EF4-FFF2-40B4-BE49-F238E27FC236}">
                  <a16:creationId xmlns:a16="http://schemas.microsoft.com/office/drawing/2014/main" id="{C8827BB6-82E1-91CB-D98B-6D76FBE19E24}"/>
                </a:ext>
              </a:extLst>
            </p:cNvPr>
            <p:cNvSpPr/>
            <p:nvPr/>
          </p:nvSpPr>
          <p:spPr>
            <a:xfrm>
              <a:off x="5261768" y="3808846"/>
              <a:ext cx="225925" cy="123040"/>
            </a:xfrm>
            <a:custGeom>
              <a:avLst/>
              <a:gdLst/>
              <a:ahLst/>
              <a:cxnLst/>
              <a:rect l="l" t="t" r="r" b="b"/>
              <a:pathLst>
                <a:path w="973455" h="147954">
                  <a:moveTo>
                    <a:pt x="973188" y="0"/>
                  </a:moveTo>
                  <a:lnTo>
                    <a:pt x="973188" y="12877"/>
                  </a:lnTo>
                  <a:lnTo>
                    <a:pt x="969953" y="37177"/>
                  </a:lnTo>
                  <a:lnTo>
                    <a:pt x="961134" y="57018"/>
                  </a:lnTo>
                  <a:lnTo>
                    <a:pt x="948054" y="70393"/>
                  </a:lnTo>
                  <a:lnTo>
                    <a:pt x="932040" y="75298"/>
                  </a:lnTo>
                  <a:lnTo>
                    <a:pt x="543725" y="75298"/>
                  </a:lnTo>
                  <a:lnTo>
                    <a:pt x="526056" y="78867"/>
                  </a:lnTo>
                  <a:lnTo>
                    <a:pt x="511629" y="88598"/>
                  </a:lnTo>
                  <a:lnTo>
                    <a:pt x="501902" y="103030"/>
                  </a:lnTo>
                  <a:lnTo>
                    <a:pt x="498335" y="120700"/>
                  </a:lnTo>
                  <a:lnTo>
                    <a:pt x="504012" y="120700"/>
                  </a:lnTo>
                </a:path>
                <a:path w="973455" h="147954">
                  <a:moveTo>
                    <a:pt x="0" y="2311"/>
                  </a:moveTo>
                  <a:lnTo>
                    <a:pt x="12282" y="57254"/>
                  </a:lnTo>
                  <a:lnTo>
                    <a:pt x="41224" y="75298"/>
                  </a:lnTo>
                  <a:lnTo>
                    <a:pt x="452932" y="75298"/>
                  </a:lnTo>
                  <a:lnTo>
                    <a:pt x="470603" y="78867"/>
                  </a:lnTo>
                  <a:lnTo>
                    <a:pt x="485035" y="88598"/>
                  </a:lnTo>
                  <a:lnTo>
                    <a:pt x="494766" y="103030"/>
                  </a:lnTo>
                  <a:lnTo>
                    <a:pt x="498335" y="120700"/>
                  </a:lnTo>
                  <a:lnTo>
                    <a:pt x="498335" y="147535"/>
                  </a:lnTo>
                </a:path>
              </a:pathLst>
            </a:custGeom>
            <a:ln w="11353">
              <a:solidFill>
                <a:schemeClr val="accent6"/>
              </a:solidFill>
            </a:ln>
          </p:spPr>
          <p:txBody>
            <a:bodyPr wrap="square" lIns="0" tIns="0" rIns="0" bIns="0" rtlCol="0"/>
            <a:lstStyle/>
            <a:p>
              <a:endParaRPr sz="800">
                <a:latin typeface="+mj-lt"/>
              </a:endParaRPr>
            </a:p>
          </p:txBody>
        </p: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B15AB2CA-5A26-A892-B6F4-E1E7A00FEF8C}"/>
              </a:ext>
            </a:extLst>
          </p:cNvPr>
          <p:cNvSpPr txBox="1"/>
          <p:nvPr/>
        </p:nvSpPr>
        <p:spPr>
          <a:xfrm>
            <a:off x="4630678" y="1104226"/>
            <a:ext cx="714497" cy="21881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800" b="1">
                <a:solidFill>
                  <a:schemeClr val="accent6"/>
                </a:solidFill>
              </a:rPr>
              <a:t>Edge 8300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7FA5433-00E0-1BC1-BD6B-8B72ECAE501B}"/>
              </a:ext>
            </a:extLst>
          </p:cNvPr>
          <p:cNvSpPr txBox="1"/>
          <p:nvPr/>
        </p:nvSpPr>
        <p:spPr>
          <a:xfrm>
            <a:off x="186966" y="1054007"/>
            <a:ext cx="714497" cy="21881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800" b="1"/>
              <a:t>Edge 8100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36E465D-5511-FB39-5E4C-A14ACD01E329}"/>
              </a:ext>
            </a:extLst>
          </p:cNvPr>
          <p:cNvSpPr txBox="1"/>
          <p:nvPr/>
        </p:nvSpPr>
        <p:spPr>
          <a:xfrm>
            <a:off x="186965" y="2631960"/>
            <a:ext cx="714497" cy="21881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800" b="1"/>
              <a:t>Edge 8100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DE6DE24E-A8DF-6C77-31D0-7BFCB9F055FF}"/>
              </a:ext>
            </a:extLst>
          </p:cNvPr>
          <p:cNvSpPr txBox="1"/>
          <p:nvPr/>
        </p:nvSpPr>
        <p:spPr>
          <a:xfrm>
            <a:off x="4626171" y="2629776"/>
            <a:ext cx="714497" cy="21881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800" b="1">
                <a:solidFill>
                  <a:schemeClr val="accent6"/>
                </a:solidFill>
              </a:rPr>
              <a:t>Edge 8300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23B579D0-155B-E744-3627-67203D4A172C}"/>
              </a:ext>
            </a:extLst>
          </p:cNvPr>
          <p:cNvSpPr/>
          <p:nvPr/>
        </p:nvSpPr>
        <p:spPr>
          <a:xfrm>
            <a:off x="2282146" y="4320309"/>
            <a:ext cx="2289854" cy="4190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700" b="1">
                <a:solidFill>
                  <a:sysClr val="windowText" lastClr="000000"/>
                </a:solidFill>
              </a:rPr>
              <a:t>Physical</a:t>
            </a:r>
          </a:p>
          <a:p>
            <a:pPr marL="228600" lvl="1" indent="-1111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700">
                <a:solidFill>
                  <a:sysClr val="windowText" lastClr="000000"/>
                </a:solidFill>
              </a:rPr>
              <a:t>1U high</a:t>
            </a:r>
          </a:p>
          <a:p>
            <a:pPr marL="228600" lvl="1" indent="-1111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700">
                <a:solidFill>
                  <a:sysClr val="windowText" lastClr="000000"/>
                </a:solidFill>
              </a:rPr>
              <a:t>CPU: C3758, 8-core, Onboard Atom® C3000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BE4C7BB7-1853-6FBA-06AC-642291173964}"/>
              </a:ext>
            </a:extLst>
          </p:cNvPr>
          <p:cNvSpPr/>
          <p:nvPr/>
        </p:nvSpPr>
        <p:spPr>
          <a:xfrm>
            <a:off x="4565995" y="4320309"/>
            <a:ext cx="2412403" cy="4190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700" b="1">
                <a:solidFill>
                  <a:sysClr val="windowText" lastClr="000000"/>
                </a:solidFill>
              </a:rPr>
              <a:t>Regulatory</a:t>
            </a:r>
          </a:p>
          <a:p>
            <a:pPr marL="228600" lvl="1" indent="-111125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700">
                <a:solidFill>
                  <a:sysClr val="windowText" lastClr="000000"/>
                </a:solidFill>
              </a:rPr>
              <a:t>IECEE/UL, US, IC, EU </a:t>
            </a: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3040C040-3520-DE90-82F3-B88AB0C835EB}"/>
              </a:ext>
            </a:extLst>
          </p:cNvPr>
          <p:cNvCxnSpPr>
            <a:cxnSpLocks/>
            <a:stCxn id="96" idx="3"/>
            <a:endCxn id="99" idx="1"/>
          </p:cNvCxnSpPr>
          <p:nvPr/>
        </p:nvCxnSpPr>
        <p:spPr>
          <a:xfrm flipH="1">
            <a:off x="4565995" y="4529820"/>
            <a:ext cx="600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560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1A48DC-4F64-FDCA-1D28-A2148B704D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1" y="1401047"/>
            <a:ext cx="4114800" cy="2725785"/>
          </a:xfrm>
          <a:prstGeom prst="roundRect">
            <a:avLst>
              <a:gd name="adj" fmla="val 684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en-US" sz="1500" dirty="0"/>
              <a:t>Service and session continuity – mitigates software and hardware faults</a:t>
            </a:r>
          </a:p>
          <a:p>
            <a:r>
              <a:rPr lang="en-US" sz="1500" dirty="0" err="1"/>
              <a:t>SWe</a:t>
            </a:r>
            <a:r>
              <a:rPr lang="en-US" sz="1500" dirty="0"/>
              <a:t> Edge HA </a:t>
            </a:r>
          </a:p>
          <a:p>
            <a:pPr lvl="1"/>
            <a:r>
              <a:rPr lang="en-US" sz="1100" dirty="0"/>
              <a:t>SIP Only</a:t>
            </a:r>
          </a:p>
          <a:p>
            <a:pPr lvl="1"/>
            <a:r>
              <a:rPr lang="en-US" sz="1100" dirty="0"/>
              <a:t>Routing HA in subsequent release</a:t>
            </a:r>
          </a:p>
          <a:p>
            <a:r>
              <a:rPr lang="en-US" sz="1500" dirty="0" err="1"/>
              <a:t>SWe</a:t>
            </a:r>
            <a:r>
              <a:rPr lang="en-US" sz="1500" dirty="0"/>
              <a:t> Edge leverages the SBC Core HA framework, which is been in production for years </a:t>
            </a:r>
          </a:p>
          <a:p>
            <a:r>
              <a:rPr lang="en-US" sz="1500" dirty="0"/>
              <a:t>HA expands breadth of solution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C63EC0-9FB7-69C5-BB6A-8D685701D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High Availability (HA) for </a:t>
            </a:r>
            <a:r>
              <a:rPr lang="en-US" err="1"/>
              <a:t>SWe</a:t>
            </a:r>
            <a:r>
              <a:rPr lang="en-US"/>
              <a:t> Edge on Edge 8000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D6DA13-085C-1769-3809-122DEBA4D61F}"/>
              </a:ext>
            </a:extLst>
          </p:cNvPr>
          <p:cNvSpPr txBox="1">
            <a:spLocks/>
          </p:cNvSpPr>
          <p:nvPr/>
        </p:nvSpPr>
        <p:spPr>
          <a:xfrm>
            <a:off x="596349" y="818984"/>
            <a:ext cx="6607534" cy="53055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71450" indent="-171450" algn="l" defTabSz="6858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685749">
              <a:buClr>
                <a:srgbClr val="4A4A4A"/>
              </a:buClr>
              <a:buNone/>
            </a:pPr>
            <a:endParaRPr lang="en-US" sz="1500">
              <a:solidFill>
                <a:srgbClr val="4A4A4A"/>
              </a:solidFill>
              <a:latin typeface="Arial"/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8BFC30-823F-8642-F726-FF284B7EF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0652" y="1135226"/>
            <a:ext cx="3666148" cy="274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74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4">
            <a:extLst>
              <a:ext uri="{FF2B5EF4-FFF2-40B4-BE49-F238E27FC236}">
                <a16:creationId xmlns:a16="http://schemas.microsoft.com/office/drawing/2014/main" id="{34A79625-CE26-1D87-07E0-564C008246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0" y="2729252"/>
            <a:ext cx="4366031" cy="1152239"/>
          </a:xfrm>
          <a:prstGeom prst="rect">
            <a:avLst/>
          </a:prstGeom>
          <a:scene3d>
            <a:camera prst="orthographicFront">
              <a:rot lat="0" lon="0" rev="60000"/>
            </a:camera>
            <a:lightRig rig="threePt" dir="t"/>
          </a:scene3d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5121F60-3847-CF0D-A40F-6134DF3A45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4882" y="829917"/>
            <a:ext cx="8229600" cy="357847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/>
              <a:t>New member of Edge 8000 portfolio</a:t>
            </a:r>
          </a:p>
          <a:p>
            <a:r>
              <a:rPr lang="en-US" dirty="0"/>
              <a:t>Higher density gateway options</a:t>
            </a:r>
          </a:p>
          <a:p>
            <a:r>
              <a:rPr lang="en-US" dirty="0"/>
              <a:t>Greater processing power </a:t>
            </a:r>
          </a:p>
          <a:p>
            <a:r>
              <a:rPr lang="en-US" sz="1800" dirty="0">
                <a:effectLst/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4 slot, midplane design for physical port flexibility</a:t>
            </a:r>
            <a:endParaRPr lang="en-US" dirty="0">
              <a:latin typeface="Aptos"/>
            </a:endParaRPr>
          </a:p>
          <a:p>
            <a:r>
              <a:rPr lang="en-US" dirty="0"/>
              <a:t>Optional ASM processor card</a:t>
            </a:r>
          </a:p>
          <a:p>
            <a:r>
              <a:rPr lang="en-US" dirty="0"/>
              <a:t>Scales to meet SBC 2000 use cases</a:t>
            </a:r>
          </a:p>
          <a:p>
            <a:pPr marL="347345" lvl="1" indent="-173355"/>
            <a:r>
              <a:rPr lang="en-US" dirty="0"/>
              <a:t>Superior SBC scale with HA</a:t>
            </a:r>
          </a:p>
          <a:p>
            <a:pPr marL="347345" lvl="1" indent="-173355"/>
            <a:r>
              <a:rPr lang="en-US" dirty="0"/>
              <a:t>Greater CPS</a:t>
            </a:r>
          </a:p>
          <a:p>
            <a:pPr marL="347345" lvl="1" indent="-173355"/>
            <a:r>
              <a:rPr lang="en-US" dirty="0"/>
              <a:t>Modern, powerful platform 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i="1" dirty="0">
                <a:solidFill>
                  <a:schemeClr val="accent4"/>
                </a:solidFill>
                <a:cs typeface="Arial"/>
              </a:rPr>
              <a:t>Also available as a FIPS compliant RedHat OS variant for key vertical markets</a:t>
            </a:r>
          </a:p>
          <a:p>
            <a:pPr marL="347345" lvl="1" indent="-173355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DA75FE-3494-7C12-A103-349400CDC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 8500 – Available in Q1 2025</a:t>
            </a:r>
          </a:p>
        </p:txBody>
      </p:sp>
      <p:sp>
        <p:nvSpPr>
          <p:cNvPr id="3" name="Explosion: 14 Points 2">
            <a:extLst>
              <a:ext uri="{FF2B5EF4-FFF2-40B4-BE49-F238E27FC236}">
                <a16:creationId xmlns:a16="http://schemas.microsoft.com/office/drawing/2014/main" id="{C4A5FE3B-0555-C707-81C4-B9C90DCBC4A6}"/>
              </a:ext>
            </a:extLst>
          </p:cNvPr>
          <p:cNvSpPr/>
          <p:nvPr/>
        </p:nvSpPr>
        <p:spPr>
          <a:xfrm>
            <a:off x="5672548" y="817336"/>
            <a:ext cx="2423886" cy="1182914"/>
          </a:xfrm>
          <a:prstGeom prst="irregularSeal2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GA Planned for Q1 25</a:t>
            </a:r>
          </a:p>
        </p:txBody>
      </p:sp>
      <p:pic>
        <p:nvPicPr>
          <p:cNvPr id="7" name="圖片 2" descr="一張含有 電子產品, 路由器 的圖片&#10;&#10;自動產生的描述">
            <a:extLst>
              <a:ext uri="{FF2B5EF4-FFF2-40B4-BE49-F238E27FC236}">
                <a16:creationId xmlns:a16="http://schemas.microsoft.com/office/drawing/2014/main" id="{798CA5C6-79E0-0575-8140-DA43D4154C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23"/>
          <a:stretch/>
        </p:blipFill>
        <p:spPr>
          <a:xfrm>
            <a:off x="4426283" y="2091071"/>
            <a:ext cx="4452835" cy="10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56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89FD8248-3AEA-1855-02A6-02653D6565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7241" y="2653862"/>
            <a:ext cx="4552326" cy="2144849"/>
          </a:xfrm>
          <a:solidFill>
            <a:schemeClr val="bg1">
              <a:lumMod val="9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170815" indent="-173355">
              <a:lnSpc>
                <a:spcPct val="120000"/>
              </a:lnSpc>
              <a:spcBef>
                <a:spcPts val="0"/>
              </a:spcBef>
            </a:pPr>
            <a:r>
              <a:rPr lang="en-US" sz="1200" b="1" dirty="0"/>
              <a:t>Multiple Expansion Cards (4 slots total)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it-IT" b="1" i="0" u="none" strike="noStrike" baseline="0" dirty="0"/>
              <a:t>8x T1/E1/PRI card  (up to 2 per chassis)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b="1" i="0" u="none" strike="noStrike" baseline="0" dirty="0"/>
              <a:t>8x FXO card </a:t>
            </a:r>
            <a:r>
              <a:rPr lang="it-IT" b="1" i="0" u="none" strike="noStrike" baseline="0" dirty="0"/>
              <a:t>(up to 2 per chassis)</a:t>
            </a:r>
            <a:endParaRPr lang="en-US" b="1" i="0" u="none" strike="noStrike" baseline="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b="1" i="0" u="none" strike="noStrike" baseline="0" dirty="0"/>
              <a:t>24x FXS card </a:t>
            </a:r>
            <a:r>
              <a:rPr lang="it-IT" b="1" i="0" u="none" strike="noStrike" baseline="0" dirty="0"/>
              <a:t>(up to 4 per chassis)</a:t>
            </a:r>
            <a:endParaRPr lang="en-US" b="1" i="0" u="none" strike="noStrike" baseline="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b="1" i="0" u="none" strike="noStrike" baseline="0" dirty="0"/>
              <a:t>ASM card (1 per chassis – must be in Slot 4)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All slots support field replaceable (not hot swapable) PRI (T1/E1),  FXS/FXO cards</a:t>
            </a:r>
          </a:p>
          <a:p>
            <a:pPr marL="170815" indent="-173355">
              <a:lnSpc>
                <a:spcPct val="120000"/>
              </a:lnSpc>
              <a:spcBef>
                <a:spcPts val="0"/>
              </a:spcBef>
            </a:pPr>
            <a:endParaRPr lang="en-US" sz="100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DA75FE-3494-7C12-A103-349400CDC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Edge 8500 - Design Parameters</a:t>
            </a:r>
          </a:p>
        </p:txBody>
      </p:sp>
      <p:pic>
        <p:nvPicPr>
          <p:cNvPr id="5" name="圖片 2" descr="一張含有 電子產品, 路由器 的圖片&#10;&#10;自動產生的描述">
            <a:extLst>
              <a:ext uri="{FF2B5EF4-FFF2-40B4-BE49-F238E27FC236}">
                <a16:creationId xmlns:a16="http://schemas.microsoft.com/office/drawing/2014/main" id="{B2D1D470-0338-7148-1E5F-3BEA064185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23"/>
          <a:stretch/>
        </p:blipFill>
        <p:spPr>
          <a:xfrm>
            <a:off x="725095" y="1377203"/>
            <a:ext cx="4452835" cy="10561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29EA35A-2C1D-F989-6D6D-E47466311AD3}"/>
              </a:ext>
            </a:extLst>
          </p:cNvPr>
          <p:cNvSpPr/>
          <p:nvPr/>
        </p:nvSpPr>
        <p:spPr>
          <a:xfrm>
            <a:off x="933235" y="2020837"/>
            <a:ext cx="2010169" cy="219154"/>
          </a:xfrm>
          <a:prstGeom prst="rect">
            <a:avLst/>
          </a:prstGeom>
          <a:noFill/>
          <a:ln w="19050"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E9D03F-3443-5DCC-B0A9-B1D58931630B}"/>
              </a:ext>
            </a:extLst>
          </p:cNvPr>
          <p:cNvSpPr/>
          <p:nvPr/>
        </p:nvSpPr>
        <p:spPr>
          <a:xfrm>
            <a:off x="934494" y="2248807"/>
            <a:ext cx="2010169" cy="219154"/>
          </a:xfrm>
          <a:prstGeom prst="rect">
            <a:avLst/>
          </a:prstGeom>
          <a:noFill/>
          <a:ln w="19050"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9FCC09-D3B5-8A9A-881D-6E52078700A5}"/>
              </a:ext>
            </a:extLst>
          </p:cNvPr>
          <p:cNvSpPr/>
          <p:nvPr/>
        </p:nvSpPr>
        <p:spPr>
          <a:xfrm>
            <a:off x="2998821" y="2030912"/>
            <a:ext cx="2010169" cy="219154"/>
          </a:xfrm>
          <a:prstGeom prst="rect">
            <a:avLst/>
          </a:prstGeom>
          <a:noFill/>
          <a:ln w="19050"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DEC499-A473-1890-6C07-71E23893A149}"/>
              </a:ext>
            </a:extLst>
          </p:cNvPr>
          <p:cNvSpPr/>
          <p:nvPr/>
        </p:nvSpPr>
        <p:spPr>
          <a:xfrm>
            <a:off x="3000081" y="2251325"/>
            <a:ext cx="2010169" cy="219154"/>
          </a:xfrm>
          <a:prstGeom prst="rect">
            <a:avLst/>
          </a:prstGeom>
          <a:noFill/>
          <a:ln w="19050"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55">
            <a:extLst>
              <a:ext uri="{FF2B5EF4-FFF2-40B4-BE49-F238E27FC236}">
                <a16:creationId xmlns:a16="http://schemas.microsoft.com/office/drawing/2014/main" id="{5FDD05C9-6C7A-3490-91E0-7B647B36964C}"/>
              </a:ext>
            </a:extLst>
          </p:cNvPr>
          <p:cNvSpPr txBox="1">
            <a:spLocks/>
          </p:cNvSpPr>
          <p:nvPr/>
        </p:nvSpPr>
        <p:spPr>
          <a:xfrm>
            <a:off x="5386070" y="965479"/>
            <a:ext cx="3596453" cy="3004964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spcBef>
                <a:spcPts val="4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347472" indent="-173736" algn="l" defTabSz="685800" rtl="0" eaLnBrk="1" latinLnBrk="0" hangingPunct="1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21208" indent="-171450" algn="l" defTabSz="685800" rtl="0" eaLnBrk="1" latinLnBrk="0" hangingPunct="1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105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694944" indent="-171450" algn="l" defTabSz="685800" rtl="0" eaLnBrk="1" latinLnBrk="0" hangingPunct="1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lang="en-US" sz="9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868680" indent="-171450" algn="l" defTabSz="685800" rtl="0" eaLnBrk="1" latinLnBrk="0" hangingPunct="1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»"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TW" sz="1200" b="1" dirty="0"/>
              <a:t>1RU with a </a:t>
            </a:r>
            <a:r>
              <a:rPr lang="en-US" sz="1200" b="1" dirty="0"/>
              <a:t>4-slot midplane design</a:t>
            </a:r>
          </a:p>
          <a:p>
            <a:pPr marL="170815" indent="-173355"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10G Router </a:t>
            </a:r>
          </a:p>
          <a:p>
            <a:pPr marL="170815" indent="-173355"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10G SFPs supports wide variety of industry standard SFPs</a:t>
            </a:r>
            <a:endParaRPr lang="en-US" sz="1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/>
              <a:t>Planned FIPS 140-3 compliance and JITC certification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/>
              <a:t>Teams, Zoom &amp; Webex certification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Redundant field replaceable and hot swapable PSUs:   </a:t>
            </a:r>
            <a:r>
              <a:rPr lang="en-US" sz="1200" b="1" dirty="0"/>
              <a:t>AC–Single, AC–Dual, DC-Dual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hlinkClick r:id="rId4"/>
              </a:rPr>
              <a:t>Homologation</a:t>
            </a:r>
            <a:endParaRPr lang="en-US" sz="1200" b="1" dirty="0"/>
          </a:p>
        </p:txBody>
      </p:sp>
      <p:sp>
        <p:nvSpPr>
          <p:cNvPr id="3" name="Explosion: 14 Points 2">
            <a:extLst>
              <a:ext uri="{FF2B5EF4-FFF2-40B4-BE49-F238E27FC236}">
                <a16:creationId xmlns:a16="http://schemas.microsoft.com/office/drawing/2014/main" id="{C4A5FE3B-0555-C707-81C4-B9C90DCBC4A6}"/>
              </a:ext>
            </a:extLst>
          </p:cNvPr>
          <p:cNvSpPr/>
          <p:nvPr/>
        </p:nvSpPr>
        <p:spPr>
          <a:xfrm>
            <a:off x="0" y="622137"/>
            <a:ext cx="2575977" cy="1178209"/>
          </a:xfrm>
          <a:prstGeom prst="irregularSeal2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GA Planned for Q1’ 25</a:t>
            </a:r>
          </a:p>
        </p:txBody>
      </p:sp>
    </p:spTree>
    <p:extLst>
      <p:ext uri="{BB962C8B-B14F-4D97-AF65-F5344CB8AC3E}">
        <p14:creationId xmlns:p14="http://schemas.microsoft.com/office/powerpoint/2010/main" val="26044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hree darts on bullseye">
            <a:extLst>
              <a:ext uri="{FF2B5EF4-FFF2-40B4-BE49-F238E27FC236}">
                <a16:creationId xmlns:a16="http://schemas.microsoft.com/office/drawing/2014/main" id="{97628BD7-49AB-7DAF-8AE7-32229222B0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4452" y="693805"/>
            <a:ext cx="5859548" cy="409618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EE0515-BFCB-8DB9-932E-F4768662AE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878438"/>
            <a:ext cx="7676535" cy="426506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200" b="1" dirty="0">
                <a:effectLst/>
                <a:cs typeface="Arial"/>
              </a:rPr>
              <a:t>Modern Alternative to SBC 2000 and Associated Use Cases</a:t>
            </a:r>
          </a:p>
          <a:p>
            <a:pPr marL="347345" lvl="1" indent="-173355"/>
            <a:r>
              <a:rPr lang="en-US" sz="1050" dirty="0">
                <a:cs typeface="Arial"/>
              </a:rPr>
              <a:t>Greater scale – + 400 sessions capacity on SBC</a:t>
            </a:r>
          </a:p>
          <a:p>
            <a:pPr marL="347345" lvl="1" indent="-173355"/>
            <a:r>
              <a:rPr lang="en-US" sz="1050" dirty="0">
                <a:cs typeface="Arial"/>
              </a:rPr>
              <a:t>SBC High Availability  </a:t>
            </a:r>
          </a:p>
          <a:p>
            <a:pPr marL="347345" lvl="1" indent="-173355"/>
            <a:r>
              <a:rPr lang="en-US" sz="1050" dirty="0">
                <a:cs typeface="Arial"/>
              </a:rPr>
              <a:t>Addition of a full edge router</a:t>
            </a:r>
          </a:p>
          <a:p>
            <a:pPr marL="347345" lvl="1" indent="-173355"/>
            <a:endParaRPr lang="en-US" sz="900" dirty="0">
              <a:effectLst/>
            </a:endParaRPr>
          </a:p>
          <a:p>
            <a:pPr>
              <a:buFont typeface="+mj-lt"/>
              <a:buAutoNum type="arabicPeriod"/>
            </a:pPr>
            <a:r>
              <a:rPr lang="en-US" sz="1200" b="1" dirty="0">
                <a:effectLst/>
                <a:cs typeface="Arial"/>
              </a:rPr>
              <a:t>Critical Infrastructure </a:t>
            </a:r>
            <a:r>
              <a:rPr lang="en-US" sz="1200" dirty="0">
                <a:effectLst/>
                <a:cs typeface="Arial"/>
              </a:rPr>
              <a:t>– Utilities, Govt Agencies, Defense, Financial Institutions</a:t>
            </a:r>
            <a:endParaRPr lang="en-US" sz="1050" dirty="0">
              <a:cs typeface="Arial"/>
            </a:endParaRPr>
          </a:p>
          <a:p>
            <a:pPr marL="347345" lvl="1" indent="-173355"/>
            <a:r>
              <a:rPr lang="en-US" sz="1050" dirty="0">
                <a:cs typeface="Arial"/>
              </a:rPr>
              <a:t>Created hardened RedHat variant of Edge 8300 for highly secure deployments</a:t>
            </a:r>
          </a:p>
          <a:p>
            <a:pPr marL="347345" lvl="1" indent="-173355"/>
            <a:r>
              <a:rPr lang="en-US" sz="1050" dirty="0">
                <a:cs typeface="Arial"/>
              </a:rPr>
              <a:t>Added VTP &amp; V.150 support</a:t>
            </a:r>
          </a:p>
          <a:p>
            <a:pPr marL="347345" lvl="1" indent="-173355"/>
            <a:r>
              <a:rPr lang="en-US" sz="1050" dirty="0">
                <a:effectLst/>
                <a:cs typeface="Arial"/>
              </a:rPr>
              <a:t>Beginning process for US Military “JITC” certification  (expect completion in late Q4 2024 or Q1 2025)</a:t>
            </a:r>
          </a:p>
          <a:p>
            <a:pPr marL="347345" lvl="1" indent="-173355"/>
            <a:endParaRPr lang="en-US" sz="800" dirty="0">
              <a:effectLst/>
            </a:endParaRPr>
          </a:p>
          <a:p>
            <a:pPr>
              <a:buFont typeface="+mj-lt"/>
              <a:buAutoNum type="arabicPeriod"/>
            </a:pPr>
            <a:r>
              <a:rPr lang="en-US" sz="1200" b="1" dirty="0">
                <a:cs typeface="Arial"/>
              </a:rPr>
              <a:t>Edge Router </a:t>
            </a:r>
            <a:r>
              <a:rPr lang="en-US" sz="1200" dirty="0">
                <a:cs typeface="Arial"/>
              </a:rPr>
              <a:t>- com</a:t>
            </a:r>
            <a:r>
              <a:rPr lang="en-US" sz="1200" dirty="0">
                <a:effectLst/>
                <a:cs typeface="Arial"/>
              </a:rPr>
              <a:t>plementary multiservice edge router packaged with Neptune for circuit emulation use cases</a:t>
            </a:r>
          </a:p>
          <a:p>
            <a:pPr marL="347345" lvl="1" indent="-173355"/>
            <a:r>
              <a:rPr lang="en-US" sz="1050" dirty="0">
                <a:cs typeface="Arial"/>
              </a:rPr>
              <a:t>Added support for Edge 8000 </a:t>
            </a:r>
            <a:r>
              <a:rPr lang="en-US" sz="1050" dirty="0">
                <a:ea typeface="+mn-lt"/>
                <a:cs typeface="+mn-lt"/>
              </a:rPr>
              <a:t>for network topology and alarms </a:t>
            </a:r>
            <a:r>
              <a:rPr lang="en-US" sz="1050" dirty="0">
                <a:cs typeface="Arial"/>
              </a:rPr>
              <a:t>in Muse 9.0 - </a:t>
            </a:r>
            <a:r>
              <a:rPr lang="en-US" sz="1050" dirty="0" err="1">
                <a:cs typeface="Arial"/>
              </a:rPr>
              <a:t>GA’d</a:t>
            </a:r>
            <a:r>
              <a:rPr lang="en-US" sz="1050" dirty="0">
                <a:cs typeface="Arial"/>
              </a:rPr>
              <a:t> in Oct. 2024</a:t>
            </a:r>
            <a:br>
              <a:rPr lang="en-US" dirty="0"/>
            </a:b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6F495E4-F2EC-F09E-73E7-98612B290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9144"/>
            <a:ext cx="8229600" cy="311384"/>
          </a:xfrm>
        </p:spPr>
        <p:txBody>
          <a:bodyPr/>
          <a:lstStyle/>
          <a:p>
            <a:r>
              <a:rPr lang="en-US"/>
              <a:t>Edge 8000 – Three Target Markets</a:t>
            </a:r>
          </a:p>
        </p:txBody>
      </p:sp>
    </p:spTree>
    <p:extLst>
      <p:ext uri="{BB962C8B-B14F-4D97-AF65-F5344CB8AC3E}">
        <p14:creationId xmlns:p14="http://schemas.microsoft.com/office/powerpoint/2010/main" val="224334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ibbon-2023">
  <a:themeElements>
    <a:clrScheme name="Rbbn-2023">
      <a:dk1>
        <a:srgbClr val="4A4A4A"/>
      </a:dk1>
      <a:lt1>
        <a:srgbClr val="FFFFFF"/>
      </a:lt1>
      <a:dk2>
        <a:srgbClr val="808080"/>
      </a:dk2>
      <a:lt2>
        <a:srgbClr val="E5E5E5"/>
      </a:lt2>
      <a:accent1>
        <a:srgbClr val="29ABE2"/>
      </a:accent1>
      <a:accent2>
        <a:srgbClr val="E90575"/>
      </a:accent2>
      <a:accent3>
        <a:srgbClr val="0000FF"/>
      </a:accent3>
      <a:accent4>
        <a:srgbClr val="7E00B9"/>
      </a:accent4>
      <a:accent5>
        <a:srgbClr val="808080"/>
      </a:accent5>
      <a:accent6>
        <a:srgbClr val="B70071"/>
      </a:accent6>
      <a:hlink>
        <a:srgbClr val="0000FF"/>
      </a:hlink>
      <a:folHlink>
        <a:srgbClr val="7E00B9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chemeClr val="bg1">
            <a:lumMod val="95000"/>
          </a:schemeClr>
        </a:solidFill>
      </a:spPr>
      <a:bodyPr wrap="none" rtlCol="0">
        <a:no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bbnInsights2024" id="{1388FEFD-3559-417A-A47C-DAE0D5D615E3}" vid="{1980C7BC-40B5-4EE9-8914-89909E160246}"/>
    </a:ext>
  </a:extLst>
</a:theme>
</file>

<file path=ppt/theme/theme2.xml><?xml version="1.0" encoding="utf-8"?>
<a:theme xmlns:a="http://schemas.openxmlformats.org/drawingml/2006/main" name="1_Ribbon-2023">
  <a:themeElements>
    <a:clrScheme name="Rbbn-2023">
      <a:dk1>
        <a:srgbClr val="4A4A4A"/>
      </a:dk1>
      <a:lt1>
        <a:srgbClr val="FFFFFF"/>
      </a:lt1>
      <a:dk2>
        <a:srgbClr val="808080"/>
      </a:dk2>
      <a:lt2>
        <a:srgbClr val="E5E5E5"/>
      </a:lt2>
      <a:accent1>
        <a:srgbClr val="29ABE2"/>
      </a:accent1>
      <a:accent2>
        <a:srgbClr val="E90575"/>
      </a:accent2>
      <a:accent3>
        <a:srgbClr val="0000FF"/>
      </a:accent3>
      <a:accent4>
        <a:srgbClr val="7E00B9"/>
      </a:accent4>
      <a:accent5>
        <a:srgbClr val="808080"/>
      </a:accent5>
      <a:accent6>
        <a:srgbClr val="B70071"/>
      </a:accent6>
      <a:hlink>
        <a:srgbClr val="0000FF"/>
      </a:hlink>
      <a:folHlink>
        <a:srgbClr val="7E00B9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chemeClr val="bg1">
            <a:lumMod val="95000"/>
          </a:schemeClr>
        </a:solidFill>
      </a:spPr>
      <a:bodyPr wrap="none" rtlCol="0">
        <a:no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mea-Template-Ribbon.potx" id="{FCB98482-D8A6-4F4F-A13C-25B247E1D173}" vid="{55781E12-EA80-4083-9B72-1CD7860D383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EB84F1AE15DD4AAF5802C0C5D62728" ma:contentTypeVersion="20" ma:contentTypeDescription="Create a new document." ma:contentTypeScope="" ma:versionID="36824bbba071d0eadc2ca9b557a790af">
  <xsd:schema xmlns:xsd="http://www.w3.org/2001/XMLSchema" xmlns:xs="http://www.w3.org/2001/XMLSchema" xmlns:p="http://schemas.microsoft.com/office/2006/metadata/properties" xmlns:ns1="http://schemas.microsoft.com/sharepoint/v3" xmlns:ns2="8b25715a-8ca3-45e1-bf68-4eb77d2082aa" xmlns:ns3="3c1f3318-78cc-40d1-b231-8ba9080fd243" xmlns:ns4="9dfb4410-3399-47d2-a411-ce0384038a6e" targetNamespace="http://schemas.microsoft.com/office/2006/metadata/properties" ma:root="true" ma:fieldsID="8c3bc0474a8e17b4ccf8e45cd1ddc3b9" ns1:_="" ns2:_="" ns3:_="" ns4:_="">
    <xsd:import namespace="http://schemas.microsoft.com/sharepoint/v3"/>
    <xsd:import namespace="8b25715a-8ca3-45e1-bf68-4eb77d2082aa"/>
    <xsd:import namespace="3c1f3318-78cc-40d1-b231-8ba9080fd243"/>
    <xsd:import namespace="9dfb4410-3399-47d2-a411-ce0384038a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25715a-8ca3-45e1-bf68-4eb77d2082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30c4ba1e-0103-49fa-8ffd-f1a9583b36b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1f3318-78cc-40d1-b231-8ba9080fd24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fb4410-3399-47d2-a411-ce0384038a6e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483de5b1-6ab5-4384-bb95-cf40b07e306a}" ma:internalName="TaxCatchAll" ma:showField="CatchAllData" ma:web="3c1f3318-78cc-40d1-b231-8ba9080fd2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SharedWithUsers xmlns="3c1f3318-78cc-40d1-b231-8ba9080fd243">
      <UserInfo>
        <DisplayName>Lawless, Sinead</DisplayName>
        <AccountId>894</AccountId>
        <AccountType/>
      </UserInfo>
    </SharedWithUsers>
    <lcf76f155ced4ddcb4097134ff3c332f xmlns="8b25715a-8ca3-45e1-bf68-4eb77d2082aa">
      <Terms xmlns="http://schemas.microsoft.com/office/infopath/2007/PartnerControls"/>
    </lcf76f155ced4ddcb4097134ff3c332f>
    <TaxCatchAll xmlns="9dfb4410-3399-47d2-a411-ce0384038a6e" xsi:nil="true"/>
  </documentManagement>
</p:properties>
</file>

<file path=customXml/itemProps1.xml><?xml version="1.0" encoding="utf-8"?>
<ds:datastoreItem xmlns:ds="http://schemas.openxmlformats.org/officeDocument/2006/customXml" ds:itemID="{65922BF3-F0FA-4EF6-9DC6-3351B83CB1AA}"/>
</file>

<file path=customXml/itemProps2.xml><?xml version="1.0" encoding="utf-8"?>
<ds:datastoreItem xmlns:ds="http://schemas.openxmlformats.org/officeDocument/2006/customXml" ds:itemID="{9C8AE0D9-4261-44BB-9A15-B321819BA537}"/>
</file>

<file path=customXml/itemProps3.xml><?xml version="1.0" encoding="utf-8"?>
<ds:datastoreItem xmlns:ds="http://schemas.openxmlformats.org/officeDocument/2006/customXml" ds:itemID="{810EBF39-FD94-4DAE-AE6F-19B7751DFD9E}"/>
</file>

<file path=docProps/app.xml><?xml version="1.0" encoding="utf-8"?>
<Properties xmlns="http://schemas.openxmlformats.org/officeDocument/2006/extended-properties" xmlns:vt="http://schemas.openxmlformats.org/officeDocument/2006/docPropsVTypes">
  <Template>RbbnInsights2024</Template>
  <TotalTime>0</TotalTime>
  <Words>1271</Words>
  <Application>Microsoft Office PowerPoint</Application>
  <PresentationFormat>On-screen Show (16:9)</PresentationFormat>
  <Paragraphs>306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Aptos</vt:lpstr>
      <vt:lpstr>Arial</vt:lpstr>
      <vt:lpstr>Calibri</vt:lpstr>
      <vt:lpstr>Roboto</vt:lpstr>
      <vt:lpstr>Roboto Black</vt:lpstr>
      <vt:lpstr>Times New Roman</vt:lpstr>
      <vt:lpstr>Wingdings</vt:lpstr>
      <vt:lpstr>Ribbon-2023</vt:lpstr>
      <vt:lpstr>1_Ribbon-2023</vt:lpstr>
      <vt:lpstr>PowerPoint Presentation</vt:lpstr>
      <vt:lpstr>Common Edge Challenges</vt:lpstr>
      <vt:lpstr>Modern Edge Platform</vt:lpstr>
      <vt:lpstr>Edge 8000 Next Generation Edge</vt:lpstr>
      <vt:lpstr>Two Edge 8000 Options  – Edge 8100 &amp; Edge 8300</vt:lpstr>
      <vt:lpstr>High Availability (HA) for SWe Edge on Edge 8000</vt:lpstr>
      <vt:lpstr>Edge 8500 – Available in Q1 2025</vt:lpstr>
      <vt:lpstr>Edge 8500 - Design Parameters</vt:lpstr>
      <vt:lpstr>Edge 8000 – Three Target Markets</vt:lpstr>
      <vt:lpstr>Edge 8000: Enterprise Use Case - eSBC</vt:lpstr>
      <vt:lpstr>Edge 8000: Enterprise Use Case – Branch Office</vt:lpstr>
      <vt:lpstr>Edge 8000 and Neptune: TDM/DACS Replacement Use Case</vt:lpstr>
      <vt:lpstr>Edge 8000 and Neptune: TDM/POTS Modernization Use Case</vt:lpstr>
      <vt:lpstr>Ribbon SBC Portfolio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2024-12-05T14:12:39Z</dcterms:created>
  <dcterms:modified xsi:type="dcterms:W3CDTF">2024-12-05T14:12:43Z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0x01010089EB84F1AE15DD4AAF5802C0C5D62728</vt:lpwstr>
  </property>
  <property fmtid="{D5CDD505-2E9C-101B-9397-08002B2CF9AE}" pid="4" name="AuthorIds_UIVersion_6656">
    <vt:lpwstr>574</vt:lpwstr>
  </property>
</Properties>
</file>